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69" r:id="rId4"/>
  </p:sldMasterIdLst>
  <p:notesMasterIdLst>
    <p:notesMasterId r:id="rId34"/>
  </p:notesMasterIdLst>
  <p:handoutMasterIdLst>
    <p:handoutMasterId r:id="rId35"/>
  </p:handoutMasterIdLst>
  <p:sldIdLst>
    <p:sldId id="256" r:id="rId5"/>
    <p:sldId id="419" r:id="rId6"/>
    <p:sldId id="459" r:id="rId7"/>
    <p:sldId id="460" r:id="rId8"/>
    <p:sldId id="468" r:id="rId9"/>
    <p:sldId id="461" r:id="rId10"/>
    <p:sldId id="464" r:id="rId11"/>
    <p:sldId id="532" r:id="rId12"/>
    <p:sldId id="528" r:id="rId13"/>
    <p:sldId id="462" r:id="rId14"/>
    <p:sldId id="530" r:id="rId15"/>
    <p:sldId id="463" r:id="rId16"/>
    <p:sldId id="536" r:id="rId17"/>
    <p:sldId id="465" r:id="rId18"/>
    <p:sldId id="533" r:id="rId19"/>
    <p:sldId id="534" r:id="rId20"/>
    <p:sldId id="469" r:id="rId21"/>
    <p:sldId id="470" r:id="rId22"/>
    <p:sldId id="475" r:id="rId23"/>
    <p:sldId id="476" r:id="rId24"/>
    <p:sldId id="477" r:id="rId25"/>
    <p:sldId id="478" r:id="rId26"/>
    <p:sldId id="479" r:id="rId27"/>
    <p:sldId id="480" r:id="rId28"/>
    <p:sldId id="485" r:id="rId29"/>
    <p:sldId id="486" r:id="rId30"/>
    <p:sldId id="490" r:id="rId31"/>
    <p:sldId id="525" r:id="rId32"/>
    <p:sldId id="526" r:id="rId33"/>
  </p:sldIdLst>
  <p:sldSz cx="12192000" cy="6858000"/>
  <p:notesSz cx="9296400" cy="7010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1C1C"/>
    <a:srgbClr val="254061"/>
    <a:srgbClr val="292929"/>
    <a:srgbClr val="00727C"/>
    <a:srgbClr val="31B133"/>
    <a:srgbClr val="BF0A33"/>
    <a:srgbClr val="FF7800"/>
    <a:srgbClr val="6D3A77"/>
    <a:srgbClr val="8C734A"/>
    <a:srgbClr val="815F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0" autoAdjust="0"/>
    <p:restoredTop sz="90859" autoAdjust="0"/>
  </p:normalViewPr>
  <p:slideViewPr>
    <p:cSldViewPr>
      <p:cViewPr varScale="1">
        <p:scale>
          <a:sx n="104" d="100"/>
          <a:sy n="104" d="100"/>
        </p:scale>
        <p:origin x="906" y="102"/>
      </p:cViewPr>
      <p:guideLst>
        <p:guide orient="horz" pos="2160"/>
        <p:guide pos="3840"/>
      </p:guideLst>
    </p:cSldViewPr>
  </p:slideViewPr>
  <p:outlineViewPr>
    <p:cViewPr>
      <p:scale>
        <a:sx n="33" d="100"/>
        <a:sy n="33" d="100"/>
      </p:scale>
      <p:origin x="0" y="0"/>
    </p:cViewPr>
  </p:outlineViewPr>
  <p:notesTextViewPr>
    <p:cViewPr>
      <p:scale>
        <a:sx n="150" d="100"/>
        <a:sy n="150" d="100"/>
      </p:scale>
      <p:origin x="0" y="0"/>
    </p:cViewPr>
  </p:notesTextViewPr>
  <p:notesViewPr>
    <p:cSldViewPr>
      <p:cViewPr>
        <p:scale>
          <a:sx n="100" d="100"/>
          <a:sy n="100" d="100"/>
        </p:scale>
        <p:origin x="2598" y="-4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1DDFD6-1D36-417A-BF07-8425A1B9A364}" type="doc">
      <dgm:prSet loTypeId="urn:microsoft.com/office/officeart/2005/8/layout/lProcess2" loCatId="relationship" qsTypeId="urn:microsoft.com/office/officeart/2005/8/quickstyle/simple1" qsCatId="simple" csTypeId="urn:microsoft.com/office/officeart/2005/8/colors/accent2_1" csCatId="accent2" phldr="1"/>
      <dgm:spPr/>
      <dgm:t>
        <a:bodyPr/>
        <a:lstStyle/>
        <a:p>
          <a:endParaRPr lang="es-MX"/>
        </a:p>
      </dgm:t>
    </dgm:pt>
    <dgm:pt modelId="{4FDDDC32-0668-45B0-BA87-06FE3AE1BE6D}">
      <dgm:prSet phldrT="[Texto]" custT="1"/>
      <dgm:spPr>
        <a:solidFill>
          <a:srgbClr val="182B47">
            <a:alpha val="27059"/>
          </a:srgbClr>
        </a:solidFill>
      </dgm:spPr>
      <dgm:t>
        <a:bodyPr/>
        <a:lstStyle/>
        <a:p>
          <a:r>
            <a:rPr lang="en-AU" sz="4000" dirty="0"/>
            <a:t>Rights</a:t>
          </a:r>
        </a:p>
      </dgm:t>
    </dgm:pt>
    <dgm:pt modelId="{E59EBBE4-FBAD-4228-819F-F76F414975C4}" type="parTrans" cxnId="{86DDF32B-5910-480C-A7F4-4283796C7A98}">
      <dgm:prSet/>
      <dgm:spPr/>
      <dgm:t>
        <a:bodyPr/>
        <a:lstStyle/>
        <a:p>
          <a:endParaRPr lang="en-AU" dirty="0"/>
        </a:p>
      </dgm:t>
    </dgm:pt>
    <dgm:pt modelId="{F1110055-6FFF-4DA8-B998-D9CB5321BD04}" type="sibTrans" cxnId="{86DDF32B-5910-480C-A7F4-4283796C7A98}">
      <dgm:prSet/>
      <dgm:spPr/>
      <dgm:t>
        <a:bodyPr/>
        <a:lstStyle/>
        <a:p>
          <a:endParaRPr lang="en-AU" dirty="0"/>
        </a:p>
      </dgm:t>
    </dgm:pt>
    <dgm:pt modelId="{3E13FD7F-86CF-493A-9062-95D5A9AABA68}">
      <dgm:prSet phldrT="[Texto]" custT="1"/>
      <dgm:spPr>
        <a:ln w="22225">
          <a:solidFill>
            <a:schemeClr val="accent1"/>
          </a:solidFill>
        </a:ln>
      </dgm:spPr>
      <dgm:t>
        <a:bodyPr/>
        <a:lstStyle/>
        <a:p>
          <a:r>
            <a:rPr lang="en-AU" sz="1200" dirty="0"/>
            <a:t>“</a:t>
          </a:r>
          <a:r>
            <a:rPr lang="en-AU" sz="1200" noProof="0" dirty="0"/>
            <a:t>Green shoe</a:t>
          </a:r>
          <a:r>
            <a:rPr lang="en-AU" sz="1200" dirty="0"/>
            <a:t>” option</a:t>
          </a:r>
        </a:p>
      </dgm:t>
    </dgm:pt>
    <dgm:pt modelId="{0CF02F2D-5C86-4F70-A0A8-0484389D02DE}" type="parTrans" cxnId="{FB948BE2-465E-4A68-BB31-DCEA06F672A1}">
      <dgm:prSet/>
      <dgm:spPr/>
      <dgm:t>
        <a:bodyPr/>
        <a:lstStyle/>
        <a:p>
          <a:endParaRPr lang="en-AU" dirty="0"/>
        </a:p>
      </dgm:t>
    </dgm:pt>
    <dgm:pt modelId="{B093B51E-DDBD-41E3-9478-A0106292D611}" type="sibTrans" cxnId="{FB948BE2-465E-4A68-BB31-DCEA06F672A1}">
      <dgm:prSet/>
      <dgm:spPr/>
      <dgm:t>
        <a:bodyPr/>
        <a:lstStyle/>
        <a:p>
          <a:endParaRPr lang="en-AU" dirty="0"/>
        </a:p>
      </dgm:t>
    </dgm:pt>
    <dgm:pt modelId="{D3A5FA6C-3D9F-4904-81E8-4DC52D6D96BE}">
      <dgm:prSet phldrT="[Texto]" custT="1"/>
      <dgm:spPr>
        <a:ln w="22225">
          <a:solidFill>
            <a:schemeClr val="accent1"/>
          </a:solidFill>
        </a:ln>
      </dgm:spPr>
      <dgm:t>
        <a:bodyPr/>
        <a:lstStyle/>
        <a:p>
          <a:r>
            <a:rPr lang="en-AU" sz="1200" noProof="0" dirty="0"/>
            <a:t>Securities lending facility</a:t>
          </a:r>
        </a:p>
      </dgm:t>
    </dgm:pt>
    <dgm:pt modelId="{17620872-3945-4076-9A40-55579EEA8C61}" type="parTrans" cxnId="{729BB63B-67D4-4B68-8E90-040CB8A450F0}">
      <dgm:prSet/>
      <dgm:spPr/>
      <dgm:t>
        <a:bodyPr/>
        <a:lstStyle/>
        <a:p>
          <a:endParaRPr lang="en-AU" dirty="0"/>
        </a:p>
      </dgm:t>
    </dgm:pt>
    <dgm:pt modelId="{880C4E42-8573-4808-8888-94C164F15469}" type="sibTrans" cxnId="{729BB63B-67D4-4B68-8E90-040CB8A450F0}">
      <dgm:prSet/>
      <dgm:spPr/>
      <dgm:t>
        <a:bodyPr/>
        <a:lstStyle/>
        <a:p>
          <a:endParaRPr lang="en-AU" dirty="0"/>
        </a:p>
      </dgm:t>
    </dgm:pt>
    <dgm:pt modelId="{CF047241-7366-409A-B1DC-7A39241BA3BC}">
      <dgm:prSet phldrT="[Texto]" custT="1"/>
      <dgm:spPr>
        <a:solidFill>
          <a:srgbClr val="182B47">
            <a:alpha val="27843"/>
          </a:srgbClr>
        </a:solidFill>
      </dgm:spPr>
      <dgm:t>
        <a:bodyPr/>
        <a:lstStyle/>
        <a:p>
          <a:r>
            <a:rPr lang="en-AU" sz="4000" dirty="0"/>
            <a:t>Duties</a:t>
          </a:r>
        </a:p>
      </dgm:t>
    </dgm:pt>
    <dgm:pt modelId="{BFA6F875-7FF5-41BF-BC65-5FD39466984C}" type="parTrans" cxnId="{3435D683-6C95-4F10-A956-0828C8CD46CC}">
      <dgm:prSet/>
      <dgm:spPr/>
      <dgm:t>
        <a:bodyPr/>
        <a:lstStyle/>
        <a:p>
          <a:endParaRPr lang="en-AU" dirty="0"/>
        </a:p>
      </dgm:t>
    </dgm:pt>
    <dgm:pt modelId="{1A1D0E68-4913-4A2D-B4B4-C9D98473E788}" type="sibTrans" cxnId="{3435D683-6C95-4F10-A956-0828C8CD46CC}">
      <dgm:prSet/>
      <dgm:spPr/>
      <dgm:t>
        <a:bodyPr/>
        <a:lstStyle/>
        <a:p>
          <a:endParaRPr lang="en-AU" dirty="0"/>
        </a:p>
      </dgm:t>
    </dgm:pt>
    <dgm:pt modelId="{96EEEFCD-7153-4FEC-80B2-798B390BB606}">
      <dgm:prSet phldrT="[Texto]" custT="1"/>
      <dgm:spPr>
        <a:ln w="22225">
          <a:solidFill>
            <a:schemeClr val="accent2"/>
          </a:solidFill>
        </a:ln>
      </dgm:spPr>
      <dgm:t>
        <a:bodyPr/>
        <a:lstStyle/>
        <a:p>
          <a:r>
            <a:rPr lang="en-AU" sz="1200" b="0" i="0" dirty="0"/>
            <a:t>Commitment to participate in primary auctions</a:t>
          </a:r>
          <a:endParaRPr lang="en-AU" sz="1200" i="1" dirty="0">
            <a:solidFill>
              <a:schemeClr val="accent4"/>
            </a:solidFill>
          </a:endParaRPr>
        </a:p>
      </dgm:t>
    </dgm:pt>
    <dgm:pt modelId="{85BDED36-7E57-4E1B-9A69-366BD9478EA6}" type="parTrans" cxnId="{F8E4F35C-339F-458C-8C91-46E2C46B039D}">
      <dgm:prSet/>
      <dgm:spPr/>
      <dgm:t>
        <a:bodyPr/>
        <a:lstStyle/>
        <a:p>
          <a:endParaRPr lang="en-AU" dirty="0"/>
        </a:p>
      </dgm:t>
    </dgm:pt>
    <dgm:pt modelId="{2CEB8675-966C-497B-B686-32C810619AC5}" type="sibTrans" cxnId="{F8E4F35C-339F-458C-8C91-46E2C46B039D}">
      <dgm:prSet/>
      <dgm:spPr/>
      <dgm:t>
        <a:bodyPr/>
        <a:lstStyle/>
        <a:p>
          <a:endParaRPr lang="en-AU" dirty="0"/>
        </a:p>
      </dgm:t>
    </dgm:pt>
    <dgm:pt modelId="{259520E5-23F0-4EF5-B65E-B7E89EC9EE16}">
      <dgm:prSet phldrT="[Texto]" custT="1"/>
      <dgm:spPr>
        <a:ln w="22225">
          <a:solidFill>
            <a:schemeClr val="accent2"/>
          </a:solidFill>
        </a:ln>
      </dgm:spPr>
      <dgm:t>
        <a:bodyPr/>
        <a:lstStyle/>
        <a:p>
          <a:r>
            <a:rPr lang="en-AU" sz="1200" b="0" i="0" dirty="0"/>
            <a:t>Present quotes (both for bid and offer) for each of the securities they are market makers of, in all their maturities. </a:t>
          </a:r>
          <a:endParaRPr lang="en-AU" sz="1200" dirty="0"/>
        </a:p>
      </dgm:t>
    </dgm:pt>
    <dgm:pt modelId="{546DA6E1-0CF8-4CAC-9A40-0FC9A815EC73}" type="parTrans" cxnId="{E8D1FE0B-B234-4DA3-9B0E-CAF6942B5218}">
      <dgm:prSet/>
      <dgm:spPr/>
      <dgm:t>
        <a:bodyPr/>
        <a:lstStyle/>
        <a:p>
          <a:endParaRPr lang="en-AU" dirty="0"/>
        </a:p>
      </dgm:t>
    </dgm:pt>
    <dgm:pt modelId="{7EC430BC-B41F-4124-9E57-4DC6089B31EC}" type="sibTrans" cxnId="{E8D1FE0B-B234-4DA3-9B0E-CAF6942B5218}">
      <dgm:prSet/>
      <dgm:spPr/>
      <dgm:t>
        <a:bodyPr/>
        <a:lstStyle/>
        <a:p>
          <a:endParaRPr lang="en-AU" dirty="0"/>
        </a:p>
      </dgm:t>
    </dgm:pt>
    <dgm:pt modelId="{275155C0-D1B2-499D-A7FF-BF78382ADF0B}">
      <dgm:prSet phldrT="[Texto]" custT="1"/>
      <dgm:spPr>
        <a:ln w="22225">
          <a:solidFill>
            <a:schemeClr val="tx2"/>
          </a:solidFill>
        </a:ln>
      </dgm:spPr>
      <dgm:t>
        <a:bodyPr/>
        <a:lstStyle/>
        <a:p>
          <a:r>
            <a:rPr lang="en-AU" sz="1200" b="0" i="0" dirty="0"/>
            <a:t>Declare their interest in participating in the program</a:t>
          </a:r>
          <a:endParaRPr lang="en-AU" sz="1200" dirty="0"/>
        </a:p>
      </dgm:t>
    </dgm:pt>
    <dgm:pt modelId="{10F612FD-EBF8-44B4-88E8-A1AE3D3C70C3}" type="parTrans" cxnId="{CEF3F379-4C9F-4E05-AD02-F22EA23C596A}">
      <dgm:prSet/>
      <dgm:spPr/>
      <dgm:t>
        <a:bodyPr/>
        <a:lstStyle/>
        <a:p>
          <a:endParaRPr lang="en-AU" dirty="0"/>
        </a:p>
      </dgm:t>
    </dgm:pt>
    <dgm:pt modelId="{EB9D3149-5968-46E7-9ECE-5C87BDAF36C0}" type="sibTrans" cxnId="{CEF3F379-4C9F-4E05-AD02-F22EA23C596A}">
      <dgm:prSet/>
      <dgm:spPr/>
      <dgm:t>
        <a:bodyPr/>
        <a:lstStyle/>
        <a:p>
          <a:endParaRPr lang="en-AU" dirty="0"/>
        </a:p>
      </dgm:t>
    </dgm:pt>
    <dgm:pt modelId="{5A7D4F98-A703-4A98-97D8-4439D358F8C0}">
      <dgm:prSet phldrT="[Texto]" custT="1"/>
      <dgm:spPr>
        <a:ln w="19050">
          <a:solidFill>
            <a:schemeClr val="tx2"/>
          </a:solidFill>
          <a:prstDash val="solid"/>
        </a:ln>
      </dgm:spPr>
      <dgm:t>
        <a:bodyPr/>
        <a:lstStyle/>
        <a:p>
          <a:r>
            <a:rPr lang="en-AU" sz="1200" b="0" noProof="0" dirty="0"/>
            <a:t>Active participation in primary and secondary markets</a:t>
          </a:r>
        </a:p>
      </dgm:t>
    </dgm:pt>
    <dgm:pt modelId="{2003A8BB-6F98-4A78-9730-A1AD857B29A6}" type="parTrans" cxnId="{E25721C6-2F65-4DCD-96CD-8C3C3A6DBED6}">
      <dgm:prSet/>
      <dgm:spPr/>
      <dgm:t>
        <a:bodyPr/>
        <a:lstStyle/>
        <a:p>
          <a:endParaRPr lang="en-AU" dirty="0"/>
        </a:p>
      </dgm:t>
    </dgm:pt>
    <dgm:pt modelId="{5B79F4A8-4ACC-4828-9FD5-08159D642A14}" type="sibTrans" cxnId="{E25721C6-2F65-4DCD-96CD-8C3C3A6DBED6}">
      <dgm:prSet/>
      <dgm:spPr/>
      <dgm:t>
        <a:bodyPr/>
        <a:lstStyle/>
        <a:p>
          <a:endParaRPr lang="en-AU" dirty="0"/>
        </a:p>
      </dgm:t>
    </dgm:pt>
    <dgm:pt modelId="{55E89F6B-C208-48BB-9B25-6682759F3B46}">
      <dgm:prSet phldrT="[Texto]" custT="1"/>
      <dgm:spPr>
        <a:ln w="12700">
          <a:solidFill>
            <a:schemeClr val="tx2"/>
          </a:solidFill>
          <a:prstDash val="sysDash"/>
        </a:ln>
      </dgm:spPr>
      <dgm:t>
        <a:bodyPr/>
        <a:lstStyle/>
        <a:p>
          <a:r>
            <a:rPr lang="en-AU" sz="1400" b="1" dirty="0"/>
            <a:t>Market share ≥ 7%</a:t>
          </a:r>
          <a:endParaRPr lang="en-AU" sz="1400" dirty="0"/>
        </a:p>
      </dgm:t>
    </dgm:pt>
    <dgm:pt modelId="{B973EA8E-F8BF-477C-B310-67CDA8460DDA}" type="parTrans" cxnId="{E1692974-20F1-48C5-8679-B2D04A0AC95B}">
      <dgm:prSet/>
      <dgm:spPr/>
      <dgm:t>
        <a:bodyPr/>
        <a:lstStyle/>
        <a:p>
          <a:endParaRPr lang="en-AU" dirty="0"/>
        </a:p>
      </dgm:t>
    </dgm:pt>
    <dgm:pt modelId="{57EDD5ED-C751-41BA-9E32-A603E21C7924}" type="sibTrans" cxnId="{E1692974-20F1-48C5-8679-B2D04A0AC95B}">
      <dgm:prSet/>
      <dgm:spPr/>
      <dgm:t>
        <a:bodyPr/>
        <a:lstStyle/>
        <a:p>
          <a:endParaRPr lang="en-AU" dirty="0"/>
        </a:p>
      </dgm:t>
    </dgm:pt>
    <dgm:pt modelId="{36121BF4-9899-40EA-9737-70F97C1FC57A}">
      <dgm:prSet phldrT="[Texto]" custT="1"/>
      <dgm:spPr>
        <a:solidFill>
          <a:srgbClr val="182B47">
            <a:alpha val="30980"/>
          </a:srgbClr>
        </a:solidFill>
      </dgm:spPr>
      <dgm:t>
        <a:bodyPr/>
        <a:lstStyle/>
        <a:p>
          <a:r>
            <a:rPr lang="en-AU" sz="4000" dirty="0"/>
            <a:t>Eligibility</a:t>
          </a:r>
        </a:p>
      </dgm:t>
    </dgm:pt>
    <dgm:pt modelId="{4A3222BA-3D92-4DF4-8131-487457DC15AE}" type="sibTrans" cxnId="{46EB3578-2B1E-4850-90C1-5F014BC93E98}">
      <dgm:prSet/>
      <dgm:spPr/>
      <dgm:t>
        <a:bodyPr/>
        <a:lstStyle/>
        <a:p>
          <a:endParaRPr lang="en-AU" dirty="0"/>
        </a:p>
      </dgm:t>
    </dgm:pt>
    <dgm:pt modelId="{BC4F2E9B-0C47-4E85-9A97-D1150D6824F2}" type="parTrans" cxnId="{46EB3578-2B1E-4850-90C1-5F014BC93E98}">
      <dgm:prSet/>
      <dgm:spPr/>
      <dgm:t>
        <a:bodyPr/>
        <a:lstStyle/>
        <a:p>
          <a:endParaRPr lang="en-AU" dirty="0"/>
        </a:p>
      </dgm:t>
    </dgm:pt>
    <dgm:pt modelId="{FDAE4268-C74F-4A75-9710-AA8FB60E549C}">
      <dgm:prSet phldrT="[Texto]" custT="1"/>
      <dgm:spPr>
        <a:ln w="22225">
          <a:solidFill>
            <a:schemeClr val="accent1"/>
          </a:solidFill>
        </a:ln>
      </dgm:spPr>
      <dgm:t>
        <a:bodyPr/>
        <a:lstStyle/>
        <a:p>
          <a:r>
            <a:rPr lang="en-AU" sz="1200" noProof="0" dirty="0"/>
            <a:t>Access to syndicated security auctions</a:t>
          </a:r>
        </a:p>
      </dgm:t>
    </dgm:pt>
    <dgm:pt modelId="{460C5F93-C8B0-47D7-9FAB-9B527896E1A3}" type="parTrans" cxnId="{45AAC621-756E-4B9B-9BED-16D0D0989C95}">
      <dgm:prSet/>
      <dgm:spPr/>
      <dgm:t>
        <a:bodyPr/>
        <a:lstStyle/>
        <a:p>
          <a:endParaRPr lang="en-AU" dirty="0"/>
        </a:p>
      </dgm:t>
    </dgm:pt>
    <dgm:pt modelId="{481170D1-50FF-49B6-A9F4-C48DD34A3D8B}" type="sibTrans" cxnId="{45AAC621-756E-4B9B-9BED-16D0D0989C95}">
      <dgm:prSet/>
      <dgm:spPr/>
      <dgm:t>
        <a:bodyPr/>
        <a:lstStyle/>
        <a:p>
          <a:endParaRPr lang="en-AU" dirty="0"/>
        </a:p>
      </dgm:t>
    </dgm:pt>
    <dgm:pt modelId="{639CF6C7-7CBD-431D-B315-B6707CEFBA0A}">
      <dgm:prSet phldrT="[Texto]" custT="1"/>
      <dgm:spPr>
        <a:ln w="22225">
          <a:solidFill>
            <a:schemeClr val="accent2"/>
          </a:solidFill>
        </a:ln>
      </dgm:spPr>
      <dgm:t>
        <a:bodyPr/>
        <a:lstStyle/>
        <a:p>
          <a:r>
            <a:rPr lang="en-AU" sz="1200" b="0" i="0" dirty="0"/>
            <a:t>Comply with the </a:t>
          </a:r>
          <a:r>
            <a:rPr lang="en-AU" sz="1200" dirty="0"/>
            <a:t>Code of conduct for the money and fixed income market </a:t>
          </a:r>
        </a:p>
      </dgm:t>
    </dgm:pt>
    <dgm:pt modelId="{E3C342EB-67FF-4A5C-989B-362630F07D64}" type="parTrans" cxnId="{39641671-97F1-4DBE-8D21-D33E8EC8BAEA}">
      <dgm:prSet/>
      <dgm:spPr/>
      <dgm:t>
        <a:bodyPr/>
        <a:lstStyle/>
        <a:p>
          <a:endParaRPr lang="en-AU" dirty="0"/>
        </a:p>
      </dgm:t>
    </dgm:pt>
    <dgm:pt modelId="{DF3977F5-D621-42B8-B81E-8B5EE1A1195F}" type="sibTrans" cxnId="{39641671-97F1-4DBE-8D21-D33E8EC8BAEA}">
      <dgm:prSet/>
      <dgm:spPr/>
      <dgm:t>
        <a:bodyPr/>
        <a:lstStyle/>
        <a:p>
          <a:endParaRPr lang="en-AU" dirty="0"/>
        </a:p>
      </dgm:t>
    </dgm:pt>
    <dgm:pt modelId="{41375B5F-248D-4BB8-B8A2-52D849ED2DA0}" type="pres">
      <dgm:prSet presAssocID="{371DDFD6-1D36-417A-BF07-8425A1B9A364}" presName="theList" presStyleCnt="0">
        <dgm:presLayoutVars>
          <dgm:dir/>
          <dgm:animLvl val="lvl"/>
          <dgm:resizeHandles val="exact"/>
        </dgm:presLayoutVars>
      </dgm:prSet>
      <dgm:spPr/>
    </dgm:pt>
    <dgm:pt modelId="{6A75AD99-B435-4AC4-AC8E-EE84EDD2AC91}" type="pres">
      <dgm:prSet presAssocID="{36121BF4-9899-40EA-9737-70F97C1FC57A}" presName="compNode" presStyleCnt="0"/>
      <dgm:spPr/>
    </dgm:pt>
    <dgm:pt modelId="{4F2D6D4C-90FA-4EA7-B59B-92ADA80EFF98}" type="pres">
      <dgm:prSet presAssocID="{36121BF4-9899-40EA-9737-70F97C1FC57A}" presName="aNode" presStyleLbl="bgShp" presStyleIdx="0" presStyleCnt="3" custScaleX="79788" custLinFactNeighborX="-5696" custLinFactNeighborY="-981"/>
      <dgm:spPr/>
    </dgm:pt>
    <dgm:pt modelId="{74F5FD0E-FBFA-4EBC-A79B-A4CDB4679D53}" type="pres">
      <dgm:prSet presAssocID="{36121BF4-9899-40EA-9737-70F97C1FC57A}" presName="textNode" presStyleLbl="bgShp" presStyleIdx="0" presStyleCnt="3"/>
      <dgm:spPr/>
    </dgm:pt>
    <dgm:pt modelId="{ACDB44F0-8967-420E-B4AE-20A0E3E6702D}" type="pres">
      <dgm:prSet presAssocID="{36121BF4-9899-40EA-9737-70F97C1FC57A}" presName="compChildNode" presStyleCnt="0"/>
      <dgm:spPr/>
    </dgm:pt>
    <dgm:pt modelId="{7BA1F7B9-ED3F-4677-966E-B8AA575C7CBD}" type="pres">
      <dgm:prSet presAssocID="{36121BF4-9899-40EA-9737-70F97C1FC57A}" presName="theInnerList" presStyleCnt="0"/>
      <dgm:spPr/>
    </dgm:pt>
    <dgm:pt modelId="{C810FE62-5808-4C18-A951-A8272786F129}" type="pres">
      <dgm:prSet presAssocID="{275155C0-D1B2-499D-A7FF-BF78382ADF0B}" presName="childNode" presStyleLbl="node1" presStyleIdx="0" presStyleCnt="9" custScaleX="78353" custScaleY="39270" custLinFactNeighborX="826" custLinFactNeighborY="-57811">
        <dgm:presLayoutVars>
          <dgm:bulletEnabled val="1"/>
        </dgm:presLayoutVars>
      </dgm:prSet>
      <dgm:spPr/>
    </dgm:pt>
    <dgm:pt modelId="{DF53C09C-8FB9-44EC-AEC2-4E5BD8CE63CF}" type="pres">
      <dgm:prSet presAssocID="{275155C0-D1B2-499D-A7FF-BF78382ADF0B}" presName="aSpace2" presStyleCnt="0"/>
      <dgm:spPr/>
    </dgm:pt>
    <dgm:pt modelId="{078C8F5A-B9B5-46AB-9212-A6ECDF8D69F0}" type="pres">
      <dgm:prSet presAssocID="{5A7D4F98-A703-4A98-97D8-4439D358F8C0}" presName="childNode" presStyleLbl="node1" presStyleIdx="1" presStyleCnt="9" custScaleX="78551" custScaleY="35611" custLinFactY="-1823" custLinFactNeighborX="835" custLinFactNeighborY="-100000">
        <dgm:presLayoutVars>
          <dgm:bulletEnabled val="1"/>
        </dgm:presLayoutVars>
      </dgm:prSet>
      <dgm:spPr/>
    </dgm:pt>
    <dgm:pt modelId="{AD06696F-9105-4EAC-AA55-E7FA9CD226BD}" type="pres">
      <dgm:prSet presAssocID="{5A7D4F98-A703-4A98-97D8-4439D358F8C0}" presName="aSpace2" presStyleCnt="0"/>
      <dgm:spPr/>
    </dgm:pt>
    <dgm:pt modelId="{3D4DB698-B48F-4665-8BC4-397B4539CADC}" type="pres">
      <dgm:prSet presAssocID="{55E89F6B-C208-48BB-9B25-6682759F3B46}" presName="childNode" presStyleLbl="node1" presStyleIdx="2" presStyleCnt="9" custScaleX="62461" custScaleY="32538" custLinFactY="-8880" custLinFactNeighborX="987" custLinFactNeighborY="-100000">
        <dgm:presLayoutVars>
          <dgm:bulletEnabled val="1"/>
        </dgm:presLayoutVars>
      </dgm:prSet>
      <dgm:spPr/>
    </dgm:pt>
    <dgm:pt modelId="{B504FFFE-C1DF-4DCA-8121-7F18C68379B3}" type="pres">
      <dgm:prSet presAssocID="{36121BF4-9899-40EA-9737-70F97C1FC57A}" presName="aSpace" presStyleCnt="0"/>
      <dgm:spPr/>
    </dgm:pt>
    <dgm:pt modelId="{B3A8ACDD-C32D-4F95-A128-D472A4110536}" type="pres">
      <dgm:prSet presAssocID="{CF047241-7366-409A-B1DC-7A39241BA3BC}" presName="compNode" presStyleCnt="0"/>
      <dgm:spPr/>
    </dgm:pt>
    <dgm:pt modelId="{B79051FA-6E22-426D-85C2-6E9E3CF1E8A5}" type="pres">
      <dgm:prSet presAssocID="{CF047241-7366-409A-B1DC-7A39241BA3BC}" presName="aNode" presStyleLbl="bgShp" presStyleIdx="1" presStyleCnt="3" custScaleX="83929" custLinFactNeighborX="26" custLinFactNeighborY="2128"/>
      <dgm:spPr/>
    </dgm:pt>
    <dgm:pt modelId="{2F958397-9A2E-46AF-8833-F6A4DF8837B0}" type="pres">
      <dgm:prSet presAssocID="{CF047241-7366-409A-B1DC-7A39241BA3BC}" presName="textNode" presStyleLbl="bgShp" presStyleIdx="1" presStyleCnt="3"/>
      <dgm:spPr/>
    </dgm:pt>
    <dgm:pt modelId="{8C8A6140-AC55-422F-AF5D-DE082B34EEF8}" type="pres">
      <dgm:prSet presAssocID="{CF047241-7366-409A-B1DC-7A39241BA3BC}" presName="compChildNode" presStyleCnt="0"/>
      <dgm:spPr/>
    </dgm:pt>
    <dgm:pt modelId="{235B8AA3-233A-4113-8DDC-3CCD14220DBD}" type="pres">
      <dgm:prSet presAssocID="{CF047241-7366-409A-B1DC-7A39241BA3BC}" presName="theInnerList" presStyleCnt="0"/>
      <dgm:spPr/>
    </dgm:pt>
    <dgm:pt modelId="{25DF8F9A-CBE6-485E-8659-AA8B87A2A215}" type="pres">
      <dgm:prSet presAssocID="{96EEEFCD-7153-4FEC-80B2-798B390BB606}" presName="childNode" presStyleLbl="node1" presStyleIdx="3" presStyleCnt="9" custScaleX="87160" custScaleY="132782" custLinFactY="-21389" custLinFactNeighborX="-1042" custLinFactNeighborY="-100000">
        <dgm:presLayoutVars>
          <dgm:bulletEnabled val="1"/>
        </dgm:presLayoutVars>
      </dgm:prSet>
      <dgm:spPr/>
    </dgm:pt>
    <dgm:pt modelId="{25917C1E-6206-4F67-AC5A-DFB49BF3FE3A}" type="pres">
      <dgm:prSet presAssocID="{96EEEFCD-7153-4FEC-80B2-798B390BB606}" presName="aSpace2" presStyleCnt="0"/>
      <dgm:spPr/>
    </dgm:pt>
    <dgm:pt modelId="{8976DD75-8663-4589-B241-3C706B9B85AF}" type="pres">
      <dgm:prSet presAssocID="{259520E5-23F0-4EF5-B65E-B7E89EC9EE16}" presName="childNode" presStyleLbl="node1" presStyleIdx="4" presStyleCnt="9" custScaleX="87160" custScaleY="367458" custLinFactY="-15444" custLinFactNeighborX="-1042" custLinFactNeighborY="-100000">
        <dgm:presLayoutVars>
          <dgm:bulletEnabled val="1"/>
        </dgm:presLayoutVars>
      </dgm:prSet>
      <dgm:spPr/>
    </dgm:pt>
    <dgm:pt modelId="{0E3052F8-F9BE-40B6-89D1-2923CE3EAB8D}" type="pres">
      <dgm:prSet presAssocID="{259520E5-23F0-4EF5-B65E-B7E89EC9EE16}" presName="aSpace2" presStyleCnt="0"/>
      <dgm:spPr/>
    </dgm:pt>
    <dgm:pt modelId="{E844767D-146F-4ECB-9C43-753930DFC6C3}" type="pres">
      <dgm:prSet presAssocID="{639CF6C7-7CBD-431D-B315-B6707CEFBA0A}" presName="childNode" presStyleLbl="node1" presStyleIdx="5" presStyleCnt="9" custScaleX="87160" custScaleY="194789" custLinFactY="-9671" custLinFactNeighborX="-1042" custLinFactNeighborY="-100000">
        <dgm:presLayoutVars>
          <dgm:bulletEnabled val="1"/>
        </dgm:presLayoutVars>
      </dgm:prSet>
      <dgm:spPr/>
    </dgm:pt>
    <dgm:pt modelId="{CB618C64-9C26-496D-8045-BBD9DA23700E}" type="pres">
      <dgm:prSet presAssocID="{CF047241-7366-409A-B1DC-7A39241BA3BC}" presName="aSpace" presStyleCnt="0"/>
      <dgm:spPr/>
    </dgm:pt>
    <dgm:pt modelId="{3A307111-5345-430E-84F2-9FD0A8E279FA}" type="pres">
      <dgm:prSet presAssocID="{4FDDDC32-0668-45B0-BA87-06FE3AE1BE6D}" presName="compNode" presStyleCnt="0"/>
      <dgm:spPr/>
    </dgm:pt>
    <dgm:pt modelId="{CB074A86-342B-4178-8870-1ED3624A6B80}" type="pres">
      <dgm:prSet presAssocID="{4FDDDC32-0668-45B0-BA87-06FE3AE1BE6D}" presName="aNode" presStyleLbl="bgShp" presStyleIdx="2" presStyleCnt="3" custScaleX="74958" custLinFactNeighborX="47"/>
      <dgm:spPr/>
    </dgm:pt>
    <dgm:pt modelId="{0868E358-7CDA-487C-8FA4-8D8AC1F5143D}" type="pres">
      <dgm:prSet presAssocID="{4FDDDC32-0668-45B0-BA87-06FE3AE1BE6D}" presName="textNode" presStyleLbl="bgShp" presStyleIdx="2" presStyleCnt="3"/>
      <dgm:spPr/>
    </dgm:pt>
    <dgm:pt modelId="{6CA5F3BC-B627-4FF5-BD63-95D093450022}" type="pres">
      <dgm:prSet presAssocID="{4FDDDC32-0668-45B0-BA87-06FE3AE1BE6D}" presName="compChildNode" presStyleCnt="0"/>
      <dgm:spPr/>
    </dgm:pt>
    <dgm:pt modelId="{9D7AB273-534F-413A-98DD-C22531D32411}" type="pres">
      <dgm:prSet presAssocID="{4FDDDC32-0668-45B0-BA87-06FE3AE1BE6D}" presName="theInnerList" presStyleCnt="0"/>
      <dgm:spPr/>
    </dgm:pt>
    <dgm:pt modelId="{21280A53-90CA-472F-BC8D-21E48002E0EB}" type="pres">
      <dgm:prSet presAssocID="{3E13FD7F-86CF-493A-9062-95D5A9AABA68}" presName="childNode" presStyleLbl="node1" presStyleIdx="6" presStyleCnt="9" custScaleX="78531" custScaleY="18255" custLinFactNeighborX="1337" custLinFactNeighborY="-82701">
        <dgm:presLayoutVars>
          <dgm:bulletEnabled val="1"/>
        </dgm:presLayoutVars>
      </dgm:prSet>
      <dgm:spPr/>
    </dgm:pt>
    <dgm:pt modelId="{A315A4DB-7575-4EBE-9BDF-6F73DBACA41B}" type="pres">
      <dgm:prSet presAssocID="{3E13FD7F-86CF-493A-9062-95D5A9AABA68}" presName="aSpace2" presStyleCnt="0"/>
      <dgm:spPr/>
    </dgm:pt>
    <dgm:pt modelId="{D41E1E52-0EB7-4827-8A34-BB44CF992FE3}" type="pres">
      <dgm:prSet presAssocID="{D3A5FA6C-3D9F-4904-81E8-4DC52D6D96BE}" presName="childNode" presStyleLbl="node1" presStyleIdx="7" presStyleCnt="9" custScaleX="78860" custScaleY="15780" custLinFactY="-8763" custLinFactNeighborX="1501" custLinFactNeighborY="-100000">
        <dgm:presLayoutVars>
          <dgm:bulletEnabled val="1"/>
        </dgm:presLayoutVars>
      </dgm:prSet>
      <dgm:spPr/>
    </dgm:pt>
    <dgm:pt modelId="{3CE625C2-5AB7-41B6-94AD-BC813F50790E}" type="pres">
      <dgm:prSet presAssocID="{D3A5FA6C-3D9F-4904-81E8-4DC52D6D96BE}" presName="aSpace2" presStyleCnt="0"/>
      <dgm:spPr/>
    </dgm:pt>
    <dgm:pt modelId="{8CCB7F77-36F0-4352-B8D9-A1B0F1D7C194}" type="pres">
      <dgm:prSet presAssocID="{FDAE4268-C74F-4A75-9710-AA8FB60E549C}" presName="childNode" presStyleLbl="node1" presStyleIdx="8" presStyleCnt="9" custScaleX="79429" custScaleY="21314" custLinFactY="-20492" custLinFactNeighborX="1884" custLinFactNeighborY="-100000">
        <dgm:presLayoutVars>
          <dgm:bulletEnabled val="1"/>
        </dgm:presLayoutVars>
      </dgm:prSet>
      <dgm:spPr/>
    </dgm:pt>
  </dgm:ptLst>
  <dgm:cxnLst>
    <dgm:cxn modelId="{BF0EE60B-B3C2-4AEB-8A8C-21BA76DBE069}" type="presOf" srcId="{36121BF4-9899-40EA-9737-70F97C1FC57A}" destId="{4F2D6D4C-90FA-4EA7-B59B-92ADA80EFF98}" srcOrd="0" destOrd="0" presId="urn:microsoft.com/office/officeart/2005/8/layout/lProcess2"/>
    <dgm:cxn modelId="{E8D1FE0B-B234-4DA3-9B0E-CAF6942B5218}" srcId="{CF047241-7366-409A-B1DC-7A39241BA3BC}" destId="{259520E5-23F0-4EF5-B65E-B7E89EC9EE16}" srcOrd="1" destOrd="0" parTransId="{546DA6E1-0CF8-4CAC-9A40-0FC9A815EC73}" sibTransId="{7EC430BC-B41F-4124-9E57-4DC6089B31EC}"/>
    <dgm:cxn modelId="{20EF4316-1225-4ABA-96A7-672D01426A45}" type="presOf" srcId="{259520E5-23F0-4EF5-B65E-B7E89EC9EE16}" destId="{8976DD75-8663-4589-B241-3C706B9B85AF}" srcOrd="0" destOrd="0" presId="urn:microsoft.com/office/officeart/2005/8/layout/lProcess2"/>
    <dgm:cxn modelId="{45AAC621-756E-4B9B-9BED-16D0D0989C95}" srcId="{4FDDDC32-0668-45B0-BA87-06FE3AE1BE6D}" destId="{FDAE4268-C74F-4A75-9710-AA8FB60E549C}" srcOrd="2" destOrd="0" parTransId="{460C5F93-C8B0-47D7-9FAB-9B527896E1A3}" sibTransId="{481170D1-50FF-49B6-A9F4-C48DD34A3D8B}"/>
    <dgm:cxn modelId="{AD8EA525-B307-4DD4-B138-963F508FB1D7}" type="presOf" srcId="{371DDFD6-1D36-417A-BF07-8425A1B9A364}" destId="{41375B5F-248D-4BB8-B8A2-52D849ED2DA0}" srcOrd="0" destOrd="0" presId="urn:microsoft.com/office/officeart/2005/8/layout/lProcess2"/>
    <dgm:cxn modelId="{EBA16C2A-2D25-4483-B811-7F8D95A5ADDC}" type="presOf" srcId="{639CF6C7-7CBD-431D-B315-B6707CEFBA0A}" destId="{E844767D-146F-4ECB-9C43-753930DFC6C3}" srcOrd="0" destOrd="0" presId="urn:microsoft.com/office/officeart/2005/8/layout/lProcess2"/>
    <dgm:cxn modelId="{86DDF32B-5910-480C-A7F4-4283796C7A98}" srcId="{371DDFD6-1D36-417A-BF07-8425A1B9A364}" destId="{4FDDDC32-0668-45B0-BA87-06FE3AE1BE6D}" srcOrd="2" destOrd="0" parTransId="{E59EBBE4-FBAD-4228-819F-F76F414975C4}" sibTransId="{F1110055-6FFF-4DA8-B998-D9CB5321BD04}"/>
    <dgm:cxn modelId="{729BB63B-67D4-4B68-8E90-040CB8A450F0}" srcId="{4FDDDC32-0668-45B0-BA87-06FE3AE1BE6D}" destId="{D3A5FA6C-3D9F-4904-81E8-4DC52D6D96BE}" srcOrd="1" destOrd="0" parTransId="{17620872-3945-4076-9A40-55579EEA8C61}" sibTransId="{880C4E42-8573-4808-8888-94C164F15469}"/>
    <dgm:cxn modelId="{F8E4F35C-339F-458C-8C91-46E2C46B039D}" srcId="{CF047241-7366-409A-B1DC-7A39241BA3BC}" destId="{96EEEFCD-7153-4FEC-80B2-798B390BB606}" srcOrd="0" destOrd="0" parTransId="{85BDED36-7E57-4E1B-9A69-366BD9478EA6}" sibTransId="{2CEB8675-966C-497B-B686-32C810619AC5}"/>
    <dgm:cxn modelId="{97BD385D-758F-4AB8-883D-CD0EE391BE1A}" type="presOf" srcId="{3E13FD7F-86CF-493A-9062-95D5A9AABA68}" destId="{21280A53-90CA-472F-BC8D-21E48002E0EB}" srcOrd="0" destOrd="0" presId="urn:microsoft.com/office/officeart/2005/8/layout/lProcess2"/>
    <dgm:cxn modelId="{FFEC3062-04B4-4F2E-B6C4-4F59E7DBF64E}" type="presOf" srcId="{D3A5FA6C-3D9F-4904-81E8-4DC52D6D96BE}" destId="{D41E1E52-0EB7-4827-8A34-BB44CF992FE3}" srcOrd="0" destOrd="0" presId="urn:microsoft.com/office/officeart/2005/8/layout/lProcess2"/>
    <dgm:cxn modelId="{F0A9EC67-C45D-44AD-8B7B-529C3B090AE6}" type="presOf" srcId="{55E89F6B-C208-48BB-9B25-6682759F3B46}" destId="{3D4DB698-B48F-4665-8BC4-397B4539CADC}" srcOrd="0" destOrd="0" presId="urn:microsoft.com/office/officeart/2005/8/layout/lProcess2"/>
    <dgm:cxn modelId="{6F62874E-FF85-4561-BF29-D5544ED6A5B9}" type="presOf" srcId="{275155C0-D1B2-499D-A7FF-BF78382ADF0B}" destId="{C810FE62-5808-4C18-A951-A8272786F129}" srcOrd="0" destOrd="0" presId="urn:microsoft.com/office/officeart/2005/8/layout/lProcess2"/>
    <dgm:cxn modelId="{39641671-97F1-4DBE-8D21-D33E8EC8BAEA}" srcId="{CF047241-7366-409A-B1DC-7A39241BA3BC}" destId="{639CF6C7-7CBD-431D-B315-B6707CEFBA0A}" srcOrd="2" destOrd="0" parTransId="{E3C342EB-67FF-4A5C-989B-362630F07D64}" sibTransId="{DF3977F5-D621-42B8-B81E-8B5EE1A1195F}"/>
    <dgm:cxn modelId="{E1692974-20F1-48C5-8679-B2D04A0AC95B}" srcId="{36121BF4-9899-40EA-9737-70F97C1FC57A}" destId="{55E89F6B-C208-48BB-9B25-6682759F3B46}" srcOrd="2" destOrd="0" parTransId="{B973EA8E-F8BF-477C-B310-67CDA8460DDA}" sibTransId="{57EDD5ED-C751-41BA-9E32-A603E21C7924}"/>
    <dgm:cxn modelId="{46EB3578-2B1E-4850-90C1-5F014BC93E98}" srcId="{371DDFD6-1D36-417A-BF07-8425A1B9A364}" destId="{36121BF4-9899-40EA-9737-70F97C1FC57A}" srcOrd="0" destOrd="0" parTransId="{BC4F2E9B-0C47-4E85-9A97-D1150D6824F2}" sibTransId="{4A3222BA-3D92-4DF4-8131-487457DC15AE}"/>
    <dgm:cxn modelId="{CEF3F379-4C9F-4E05-AD02-F22EA23C596A}" srcId="{36121BF4-9899-40EA-9737-70F97C1FC57A}" destId="{275155C0-D1B2-499D-A7FF-BF78382ADF0B}" srcOrd="0" destOrd="0" parTransId="{10F612FD-EBF8-44B4-88E8-A1AE3D3C70C3}" sibTransId="{EB9D3149-5968-46E7-9ECE-5C87BDAF36C0}"/>
    <dgm:cxn modelId="{759A437B-F365-44A0-8CAA-B4BF455F8614}" type="presOf" srcId="{5A7D4F98-A703-4A98-97D8-4439D358F8C0}" destId="{078C8F5A-B9B5-46AB-9212-A6ECDF8D69F0}" srcOrd="0" destOrd="0" presId="urn:microsoft.com/office/officeart/2005/8/layout/lProcess2"/>
    <dgm:cxn modelId="{3435D683-6C95-4F10-A956-0828C8CD46CC}" srcId="{371DDFD6-1D36-417A-BF07-8425A1B9A364}" destId="{CF047241-7366-409A-B1DC-7A39241BA3BC}" srcOrd="1" destOrd="0" parTransId="{BFA6F875-7FF5-41BF-BC65-5FD39466984C}" sibTransId="{1A1D0E68-4913-4A2D-B4B4-C9D98473E788}"/>
    <dgm:cxn modelId="{AEA2818E-8446-40E0-9DF9-3DDBD023A6E8}" type="presOf" srcId="{4FDDDC32-0668-45B0-BA87-06FE3AE1BE6D}" destId="{0868E358-7CDA-487C-8FA4-8D8AC1F5143D}" srcOrd="1" destOrd="0" presId="urn:microsoft.com/office/officeart/2005/8/layout/lProcess2"/>
    <dgm:cxn modelId="{B9414799-2E03-4C5A-9ECF-3F2928404A69}" type="presOf" srcId="{96EEEFCD-7153-4FEC-80B2-798B390BB606}" destId="{25DF8F9A-CBE6-485E-8659-AA8B87A2A215}" srcOrd="0" destOrd="0" presId="urn:microsoft.com/office/officeart/2005/8/layout/lProcess2"/>
    <dgm:cxn modelId="{923054A5-4C15-4151-91E0-D18EB584341C}" type="presOf" srcId="{CF047241-7366-409A-B1DC-7A39241BA3BC}" destId="{B79051FA-6E22-426D-85C2-6E9E3CF1E8A5}" srcOrd="0" destOrd="0" presId="urn:microsoft.com/office/officeart/2005/8/layout/lProcess2"/>
    <dgm:cxn modelId="{0A9A99B4-88C6-4D26-BE03-C40467281CF3}" type="presOf" srcId="{CF047241-7366-409A-B1DC-7A39241BA3BC}" destId="{2F958397-9A2E-46AF-8833-F6A4DF8837B0}" srcOrd="1" destOrd="0" presId="urn:microsoft.com/office/officeart/2005/8/layout/lProcess2"/>
    <dgm:cxn modelId="{E25721C6-2F65-4DCD-96CD-8C3C3A6DBED6}" srcId="{36121BF4-9899-40EA-9737-70F97C1FC57A}" destId="{5A7D4F98-A703-4A98-97D8-4439D358F8C0}" srcOrd="1" destOrd="0" parTransId="{2003A8BB-6F98-4A78-9730-A1AD857B29A6}" sibTransId="{5B79F4A8-4ACC-4828-9FD5-08159D642A14}"/>
    <dgm:cxn modelId="{D70CABCE-02FB-4BF7-8F19-A64E00B5E74D}" type="presOf" srcId="{FDAE4268-C74F-4A75-9710-AA8FB60E549C}" destId="{8CCB7F77-36F0-4352-B8D9-A1B0F1D7C194}" srcOrd="0" destOrd="0" presId="urn:microsoft.com/office/officeart/2005/8/layout/lProcess2"/>
    <dgm:cxn modelId="{C35E90E1-5F43-4C56-9F3F-7BA6F24A7532}" type="presOf" srcId="{4FDDDC32-0668-45B0-BA87-06FE3AE1BE6D}" destId="{CB074A86-342B-4178-8870-1ED3624A6B80}" srcOrd="0" destOrd="0" presId="urn:microsoft.com/office/officeart/2005/8/layout/lProcess2"/>
    <dgm:cxn modelId="{FB948BE2-465E-4A68-BB31-DCEA06F672A1}" srcId="{4FDDDC32-0668-45B0-BA87-06FE3AE1BE6D}" destId="{3E13FD7F-86CF-493A-9062-95D5A9AABA68}" srcOrd="0" destOrd="0" parTransId="{0CF02F2D-5C86-4F70-A0A8-0484389D02DE}" sibTransId="{B093B51E-DDBD-41E3-9478-A0106292D611}"/>
    <dgm:cxn modelId="{C799A1ED-5FE0-4E71-9B55-9B7C724DC074}" type="presOf" srcId="{36121BF4-9899-40EA-9737-70F97C1FC57A}" destId="{74F5FD0E-FBFA-4EBC-A79B-A4CDB4679D53}" srcOrd="1" destOrd="0" presId="urn:microsoft.com/office/officeart/2005/8/layout/lProcess2"/>
    <dgm:cxn modelId="{0702CE90-8D29-4D56-9051-C044F591AED1}" type="presParOf" srcId="{41375B5F-248D-4BB8-B8A2-52D849ED2DA0}" destId="{6A75AD99-B435-4AC4-AC8E-EE84EDD2AC91}" srcOrd="0" destOrd="0" presId="urn:microsoft.com/office/officeart/2005/8/layout/lProcess2"/>
    <dgm:cxn modelId="{DC3E7040-79E4-4D51-9708-B07A106A21C8}" type="presParOf" srcId="{6A75AD99-B435-4AC4-AC8E-EE84EDD2AC91}" destId="{4F2D6D4C-90FA-4EA7-B59B-92ADA80EFF98}" srcOrd="0" destOrd="0" presId="urn:microsoft.com/office/officeart/2005/8/layout/lProcess2"/>
    <dgm:cxn modelId="{BF8AA8A1-3F7C-4481-B820-558BB9E1258E}" type="presParOf" srcId="{6A75AD99-B435-4AC4-AC8E-EE84EDD2AC91}" destId="{74F5FD0E-FBFA-4EBC-A79B-A4CDB4679D53}" srcOrd="1" destOrd="0" presId="urn:microsoft.com/office/officeart/2005/8/layout/lProcess2"/>
    <dgm:cxn modelId="{42BF6214-DBBB-4F04-8F06-89663B9C0B2E}" type="presParOf" srcId="{6A75AD99-B435-4AC4-AC8E-EE84EDD2AC91}" destId="{ACDB44F0-8967-420E-B4AE-20A0E3E6702D}" srcOrd="2" destOrd="0" presId="urn:microsoft.com/office/officeart/2005/8/layout/lProcess2"/>
    <dgm:cxn modelId="{3272CBA4-E77C-43D5-9CD5-4A45E3BC50C5}" type="presParOf" srcId="{ACDB44F0-8967-420E-B4AE-20A0E3E6702D}" destId="{7BA1F7B9-ED3F-4677-966E-B8AA575C7CBD}" srcOrd="0" destOrd="0" presId="urn:microsoft.com/office/officeart/2005/8/layout/lProcess2"/>
    <dgm:cxn modelId="{D10C0604-76DB-4D9F-8DFE-F5B1C092B4FE}" type="presParOf" srcId="{7BA1F7B9-ED3F-4677-966E-B8AA575C7CBD}" destId="{C810FE62-5808-4C18-A951-A8272786F129}" srcOrd="0" destOrd="0" presId="urn:microsoft.com/office/officeart/2005/8/layout/lProcess2"/>
    <dgm:cxn modelId="{329883C3-0551-4493-A970-89476EDA6251}" type="presParOf" srcId="{7BA1F7B9-ED3F-4677-966E-B8AA575C7CBD}" destId="{DF53C09C-8FB9-44EC-AEC2-4E5BD8CE63CF}" srcOrd="1" destOrd="0" presId="urn:microsoft.com/office/officeart/2005/8/layout/lProcess2"/>
    <dgm:cxn modelId="{5402E099-3998-4954-9ABC-1B633C7FECB9}" type="presParOf" srcId="{7BA1F7B9-ED3F-4677-966E-B8AA575C7CBD}" destId="{078C8F5A-B9B5-46AB-9212-A6ECDF8D69F0}" srcOrd="2" destOrd="0" presId="urn:microsoft.com/office/officeart/2005/8/layout/lProcess2"/>
    <dgm:cxn modelId="{B089FA9A-C610-4589-898F-0172066E880E}" type="presParOf" srcId="{7BA1F7B9-ED3F-4677-966E-B8AA575C7CBD}" destId="{AD06696F-9105-4EAC-AA55-E7FA9CD226BD}" srcOrd="3" destOrd="0" presId="urn:microsoft.com/office/officeart/2005/8/layout/lProcess2"/>
    <dgm:cxn modelId="{A62E2BC4-1F83-4AEC-888C-DD9821F27474}" type="presParOf" srcId="{7BA1F7B9-ED3F-4677-966E-B8AA575C7CBD}" destId="{3D4DB698-B48F-4665-8BC4-397B4539CADC}" srcOrd="4" destOrd="0" presId="urn:microsoft.com/office/officeart/2005/8/layout/lProcess2"/>
    <dgm:cxn modelId="{16917E04-EA7D-4BF1-B67F-49A5CD5B8B23}" type="presParOf" srcId="{41375B5F-248D-4BB8-B8A2-52D849ED2DA0}" destId="{B504FFFE-C1DF-4DCA-8121-7F18C68379B3}" srcOrd="1" destOrd="0" presId="urn:microsoft.com/office/officeart/2005/8/layout/lProcess2"/>
    <dgm:cxn modelId="{7BC89EF4-7F7E-4E99-86EA-E85E29B630A5}" type="presParOf" srcId="{41375B5F-248D-4BB8-B8A2-52D849ED2DA0}" destId="{B3A8ACDD-C32D-4F95-A128-D472A4110536}" srcOrd="2" destOrd="0" presId="urn:microsoft.com/office/officeart/2005/8/layout/lProcess2"/>
    <dgm:cxn modelId="{7291E663-B622-4CBF-83B8-35556ABE596B}" type="presParOf" srcId="{B3A8ACDD-C32D-4F95-A128-D472A4110536}" destId="{B79051FA-6E22-426D-85C2-6E9E3CF1E8A5}" srcOrd="0" destOrd="0" presId="urn:microsoft.com/office/officeart/2005/8/layout/lProcess2"/>
    <dgm:cxn modelId="{E8AE76C5-337E-432B-87DC-38B66ABEC3D9}" type="presParOf" srcId="{B3A8ACDD-C32D-4F95-A128-D472A4110536}" destId="{2F958397-9A2E-46AF-8833-F6A4DF8837B0}" srcOrd="1" destOrd="0" presId="urn:microsoft.com/office/officeart/2005/8/layout/lProcess2"/>
    <dgm:cxn modelId="{1AE9F3FE-5CC7-4227-8547-6FD03A99F623}" type="presParOf" srcId="{B3A8ACDD-C32D-4F95-A128-D472A4110536}" destId="{8C8A6140-AC55-422F-AF5D-DE082B34EEF8}" srcOrd="2" destOrd="0" presId="urn:microsoft.com/office/officeart/2005/8/layout/lProcess2"/>
    <dgm:cxn modelId="{3ECB5644-0CEB-45A8-8CAB-04DC619BBF39}" type="presParOf" srcId="{8C8A6140-AC55-422F-AF5D-DE082B34EEF8}" destId="{235B8AA3-233A-4113-8DDC-3CCD14220DBD}" srcOrd="0" destOrd="0" presId="urn:microsoft.com/office/officeart/2005/8/layout/lProcess2"/>
    <dgm:cxn modelId="{58E9A8AE-47BC-40AD-81E4-0470A6CC1FE7}" type="presParOf" srcId="{235B8AA3-233A-4113-8DDC-3CCD14220DBD}" destId="{25DF8F9A-CBE6-485E-8659-AA8B87A2A215}" srcOrd="0" destOrd="0" presId="urn:microsoft.com/office/officeart/2005/8/layout/lProcess2"/>
    <dgm:cxn modelId="{24C7A47C-107F-4E58-BE17-FBD5C4A157A8}" type="presParOf" srcId="{235B8AA3-233A-4113-8DDC-3CCD14220DBD}" destId="{25917C1E-6206-4F67-AC5A-DFB49BF3FE3A}" srcOrd="1" destOrd="0" presId="urn:microsoft.com/office/officeart/2005/8/layout/lProcess2"/>
    <dgm:cxn modelId="{76EE0FFE-05B9-4CC1-87AB-0BA1BFBF3F3D}" type="presParOf" srcId="{235B8AA3-233A-4113-8DDC-3CCD14220DBD}" destId="{8976DD75-8663-4589-B241-3C706B9B85AF}" srcOrd="2" destOrd="0" presId="urn:microsoft.com/office/officeart/2005/8/layout/lProcess2"/>
    <dgm:cxn modelId="{62F128B5-721A-495C-9249-198DCCFE897A}" type="presParOf" srcId="{235B8AA3-233A-4113-8DDC-3CCD14220DBD}" destId="{0E3052F8-F9BE-40B6-89D1-2923CE3EAB8D}" srcOrd="3" destOrd="0" presId="urn:microsoft.com/office/officeart/2005/8/layout/lProcess2"/>
    <dgm:cxn modelId="{7163B62B-9DEE-4DFD-95AA-C921953371DD}" type="presParOf" srcId="{235B8AA3-233A-4113-8DDC-3CCD14220DBD}" destId="{E844767D-146F-4ECB-9C43-753930DFC6C3}" srcOrd="4" destOrd="0" presId="urn:microsoft.com/office/officeart/2005/8/layout/lProcess2"/>
    <dgm:cxn modelId="{C4398409-42BC-45AE-9C86-6DCEAB2B911F}" type="presParOf" srcId="{41375B5F-248D-4BB8-B8A2-52D849ED2DA0}" destId="{CB618C64-9C26-496D-8045-BBD9DA23700E}" srcOrd="3" destOrd="0" presId="urn:microsoft.com/office/officeart/2005/8/layout/lProcess2"/>
    <dgm:cxn modelId="{970DCB03-AD1B-4B94-A03F-E3961C6808D5}" type="presParOf" srcId="{41375B5F-248D-4BB8-B8A2-52D849ED2DA0}" destId="{3A307111-5345-430E-84F2-9FD0A8E279FA}" srcOrd="4" destOrd="0" presId="urn:microsoft.com/office/officeart/2005/8/layout/lProcess2"/>
    <dgm:cxn modelId="{B45053B3-0BE9-4864-855D-1AD0D8B59B13}" type="presParOf" srcId="{3A307111-5345-430E-84F2-9FD0A8E279FA}" destId="{CB074A86-342B-4178-8870-1ED3624A6B80}" srcOrd="0" destOrd="0" presId="urn:microsoft.com/office/officeart/2005/8/layout/lProcess2"/>
    <dgm:cxn modelId="{C0970B7D-D9BE-4896-A70D-2043C7009F1A}" type="presParOf" srcId="{3A307111-5345-430E-84F2-9FD0A8E279FA}" destId="{0868E358-7CDA-487C-8FA4-8D8AC1F5143D}" srcOrd="1" destOrd="0" presId="urn:microsoft.com/office/officeart/2005/8/layout/lProcess2"/>
    <dgm:cxn modelId="{09D79B1A-DAD5-4CC1-AFE7-06B8F4DDD5F9}" type="presParOf" srcId="{3A307111-5345-430E-84F2-9FD0A8E279FA}" destId="{6CA5F3BC-B627-4FF5-BD63-95D093450022}" srcOrd="2" destOrd="0" presId="urn:microsoft.com/office/officeart/2005/8/layout/lProcess2"/>
    <dgm:cxn modelId="{5EC51433-01EA-4F12-810B-95C623B0CCCD}" type="presParOf" srcId="{6CA5F3BC-B627-4FF5-BD63-95D093450022}" destId="{9D7AB273-534F-413A-98DD-C22531D32411}" srcOrd="0" destOrd="0" presId="urn:microsoft.com/office/officeart/2005/8/layout/lProcess2"/>
    <dgm:cxn modelId="{3D4673C4-845A-4D99-8789-3993F51AE10C}" type="presParOf" srcId="{9D7AB273-534F-413A-98DD-C22531D32411}" destId="{21280A53-90CA-472F-BC8D-21E48002E0EB}" srcOrd="0" destOrd="0" presId="urn:microsoft.com/office/officeart/2005/8/layout/lProcess2"/>
    <dgm:cxn modelId="{6021EC0F-2D1E-4F78-B257-EC2C7BD6E412}" type="presParOf" srcId="{9D7AB273-534F-413A-98DD-C22531D32411}" destId="{A315A4DB-7575-4EBE-9BDF-6F73DBACA41B}" srcOrd="1" destOrd="0" presId="urn:microsoft.com/office/officeart/2005/8/layout/lProcess2"/>
    <dgm:cxn modelId="{9BDB244E-9633-48A6-8D16-4BDA0F8B0EDD}" type="presParOf" srcId="{9D7AB273-534F-413A-98DD-C22531D32411}" destId="{D41E1E52-0EB7-4827-8A34-BB44CF992FE3}" srcOrd="2" destOrd="0" presId="urn:microsoft.com/office/officeart/2005/8/layout/lProcess2"/>
    <dgm:cxn modelId="{ACE8244E-45D9-486A-96CE-D6ECA3BCED8B}" type="presParOf" srcId="{9D7AB273-534F-413A-98DD-C22531D32411}" destId="{3CE625C2-5AB7-41B6-94AD-BC813F50790E}" srcOrd="3" destOrd="0" presId="urn:microsoft.com/office/officeart/2005/8/layout/lProcess2"/>
    <dgm:cxn modelId="{26E17E2E-C38B-4885-935F-DB0BCADA0057}" type="presParOf" srcId="{9D7AB273-534F-413A-98DD-C22531D32411}" destId="{8CCB7F77-36F0-4352-B8D9-A1B0F1D7C19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D6D4C-90FA-4EA7-B59B-92ADA80EFF98}">
      <dsp:nvSpPr>
        <dsp:cNvPr id="0" name=""/>
        <dsp:cNvSpPr/>
      </dsp:nvSpPr>
      <dsp:spPr>
        <a:xfrm>
          <a:off x="0" y="0"/>
          <a:ext cx="2626152" cy="3024336"/>
        </a:xfrm>
        <a:prstGeom prst="roundRect">
          <a:avLst>
            <a:gd name="adj" fmla="val 10000"/>
          </a:avLst>
        </a:prstGeom>
        <a:solidFill>
          <a:srgbClr val="182B47">
            <a:alpha val="3098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4000" kern="1200" dirty="0"/>
            <a:t>Eligibility</a:t>
          </a:r>
        </a:p>
      </dsp:txBody>
      <dsp:txXfrm>
        <a:off x="0" y="0"/>
        <a:ext cx="2626152" cy="907300"/>
      </dsp:txXfrm>
    </dsp:sp>
    <dsp:sp modelId="{C810FE62-5808-4C18-A951-A8272786F129}">
      <dsp:nvSpPr>
        <dsp:cNvPr id="0" name=""/>
        <dsp:cNvSpPr/>
      </dsp:nvSpPr>
      <dsp:spPr>
        <a:xfrm>
          <a:off x="304976" y="780805"/>
          <a:ext cx="2063136" cy="558627"/>
        </a:xfrm>
        <a:prstGeom prst="roundRect">
          <a:avLst>
            <a:gd name="adj" fmla="val 10000"/>
          </a:avLst>
        </a:prstGeom>
        <a:solidFill>
          <a:schemeClr val="lt1">
            <a:hueOff val="0"/>
            <a:satOff val="0"/>
            <a:lumOff val="0"/>
            <a:alphaOff val="0"/>
          </a:schemeClr>
        </a:solidFill>
        <a:ln w="2222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b="0" i="0" kern="1200" dirty="0"/>
            <a:t>Declare their interest in participating in the program</a:t>
          </a:r>
          <a:endParaRPr lang="en-AU" sz="1200" kern="1200" dirty="0"/>
        </a:p>
      </dsp:txBody>
      <dsp:txXfrm>
        <a:off x="321338" y="797167"/>
        <a:ext cx="2030412" cy="525903"/>
      </dsp:txXfrm>
    </dsp:sp>
    <dsp:sp modelId="{078C8F5A-B9B5-46AB-9212-A6ECDF8D69F0}">
      <dsp:nvSpPr>
        <dsp:cNvPr id="0" name=""/>
        <dsp:cNvSpPr/>
      </dsp:nvSpPr>
      <dsp:spPr>
        <a:xfrm>
          <a:off x="302606" y="1440020"/>
          <a:ext cx="2068349" cy="506577"/>
        </a:xfrm>
        <a:prstGeom prst="roundRect">
          <a:avLst>
            <a:gd name="adj" fmla="val 10000"/>
          </a:avLst>
        </a:prstGeom>
        <a:solidFill>
          <a:schemeClr val="lt1">
            <a:hueOff val="0"/>
            <a:satOff val="0"/>
            <a:lumOff val="0"/>
            <a:alphaOff val="0"/>
          </a:schemeClr>
        </a:solidFill>
        <a:ln w="1905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b="0" kern="1200" noProof="0" dirty="0"/>
            <a:t>Active participation in primary and secondary markets</a:t>
          </a:r>
        </a:p>
      </dsp:txBody>
      <dsp:txXfrm>
        <a:off x="317443" y="1454857"/>
        <a:ext cx="2038675" cy="476903"/>
      </dsp:txXfrm>
    </dsp:sp>
    <dsp:sp modelId="{3D4DB698-B48F-4665-8BC4-397B4539CADC}">
      <dsp:nvSpPr>
        <dsp:cNvPr id="0" name=""/>
        <dsp:cNvSpPr/>
      </dsp:nvSpPr>
      <dsp:spPr>
        <a:xfrm>
          <a:off x="518444" y="2065060"/>
          <a:ext cx="1644679" cy="462863"/>
        </a:xfrm>
        <a:prstGeom prst="roundRect">
          <a:avLst>
            <a:gd name="adj" fmla="val 10000"/>
          </a:avLst>
        </a:prstGeom>
        <a:solidFill>
          <a:schemeClr val="lt1">
            <a:hueOff val="0"/>
            <a:satOff val="0"/>
            <a:lumOff val="0"/>
            <a:alphaOff val="0"/>
          </a:schemeClr>
        </a:solidFill>
        <a:ln w="12700" cap="flat" cmpd="sng" algn="ctr">
          <a:solidFill>
            <a:schemeClr val="tx2"/>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AU" sz="1400" b="1" kern="1200" dirty="0"/>
            <a:t>Market share ≥ 7%</a:t>
          </a:r>
          <a:endParaRPr lang="en-AU" sz="1400" kern="1200" dirty="0"/>
        </a:p>
      </dsp:txBody>
      <dsp:txXfrm>
        <a:off x="532001" y="2078617"/>
        <a:ext cx="1617565" cy="435749"/>
      </dsp:txXfrm>
    </dsp:sp>
    <dsp:sp modelId="{B79051FA-6E22-426D-85C2-6E9E3CF1E8A5}">
      <dsp:nvSpPr>
        <dsp:cNvPr id="0" name=""/>
        <dsp:cNvSpPr/>
      </dsp:nvSpPr>
      <dsp:spPr>
        <a:xfrm>
          <a:off x="2875582" y="0"/>
          <a:ext cx="2762449" cy="3024336"/>
        </a:xfrm>
        <a:prstGeom prst="roundRect">
          <a:avLst>
            <a:gd name="adj" fmla="val 10000"/>
          </a:avLst>
        </a:prstGeom>
        <a:solidFill>
          <a:srgbClr val="182B47">
            <a:alpha val="27843"/>
          </a:srgb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4000" kern="1200" dirty="0"/>
            <a:t>Duties</a:t>
          </a:r>
        </a:p>
      </dsp:txBody>
      <dsp:txXfrm>
        <a:off x="2875582" y="0"/>
        <a:ext cx="2762449" cy="907300"/>
      </dsp:txXfrm>
    </dsp:sp>
    <dsp:sp modelId="{25DF8F9A-CBE6-485E-8659-AA8B87A2A215}">
      <dsp:nvSpPr>
        <dsp:cNvPr id="0" name=""/>
        <dsp:cNvSpPr/>
      </dsp:nvSpPr>
      <dsp:spPr>
        <a:xfrm>
          <a:off x="3080996" y="808359"/>
          <a:ext cx="2295036" cy="359419"/>
        </a:xfrm>
        <a:prstGeom prst="roundRect">
          <a:avLst>
            <a:gd name="adj" fmla="val 10000"/>
          </a:avLst>
        </a:prstGeom>
        <a:solidFill>
          <a:schemeClr val="lt1">
            <a:hueOff val="0"/>
            <a:satOff val="0"/>
            <a:lumOff val="0"/>
            <a:alphaOff val="0"/>
          </a:schemeClr>
        </a:solidFill>
        <a:ln w="222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b="0" i="0" kern="1200" dirty="0"/>
            <a:t>Commitment to participate in primary auctions</a:t>
          </a:r>
          <a:endParaRPr lang="en-AU" sz="1200" i="1" kern="1200" dirty="0">
            <a:solidFill>
              <a:schemeClr val="accent4"/>
            </a:solidFill>
          </a:endParaRPr>
        </a:p>
      </dsp:txBody>
      <dsp:txXfrm>
        <a:off x="3091523" y="818886"/>
        <a:ext cx="2273982" cy="338365"/>
      </dsp:txXfrm>
    </dsp:sp>
    <dsp:sp modelId="{8976DD75-8663-4589-B241-3C706B9B85AF}">
      <dsp:nvSpPr>
        <dsp:cNvPr id="0" name=""/>
        <dsp:cNvSpPr/>
      </dsp:nvSpPr>
      <dsp:spPr>
        <a:xfrm>
          <a:off x="3080996" y="1225515"/>
          <a:ext cx="2295036" cy="994649"/>
        </a:xfrm>
        <a:prstGeom prst="roundRect">
          <a:avLst>
            <a:gd name="adj" fmla="val 10000"/>
          </a:avLst>
        </a:prstGeom>
        <a:solidFill>
          <a:schemeClr val="lt1">
            <a:hueOff val="0"/>
            <a:satOff val="0"/>
            <a:lumOff val="0"/>
            <a:alphaOff val="0"/>
          </a:schemeClr>
        </a:solidFill>
        <a:ln w="222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b="0" i="0" kern="1200" dirty="0"/>
            <a:t>Present quotes (both for bid and offer) for each of the securities they are market makers of, in all their maturities. </a:t>
          </a:r>
          <a:endParaRPr lang="en-AU" sz="1200" kern="1200" dirty="0"/>
        </a:p>
      </dsp:txBody>
      <dsp:txXfrm>
        <a:off x="3110128" y="1254647"/>
        <a:ext cx="2236772" cy="936385"/>
      </dsp:txXfrm>
    </dsp:sp>
    <dsp:sp modelId="{E844767D-146F-4ECB-9C43-753930DFC6C3}">
      <dsp:nvSpPr>
        <dsp:cNvPr id="0" name=""/>
        <dsp:cNvSpPr/>
      </dsp:nvSpPr>
      <dsp:spPr>
        <a:xfrm>
          <a:off x="3080996" y="2277435"/>
          <a:ext cx="2295036" cy="527262"/>
        </a:xfrm>
        <a:prstGeom prst="roundRect">
          <a:avLst>
            <a:gd name="adj" fmla="val 10000"/>
          </a:avLst>
        </a:prstGeom>
        <a:solidFill>
          <a:schemeClr val="lt1">
            <a:hueOff val="0"/>
            <a:satOff val="0"/>
            <a:lumOff val="0"/>
            <a:alphaOff val="0"/>
          </a:schemeClr>
        </a:solidFill>
        <a:ln w="2222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b="0" i="0" kern="1200" dirty="0"/>
            <a:t>Comply with the </a:t>
          </a:r>
          <a:r>
            <a:rPr lang="en-AU" sz="1200" kern="1200" dirty="0"/>
            <a:t>Code of conduct for the money and fixed income market </a:t>
          </a:r>
        </a:p>
      </dsp:txBody>
      <dsp:txXfrm>
        <a:off x="3096439" y="2292878"/>
        <a:ext cx="2264150" cy="496376"/>
      </dsp:txXfrm>
    </dsp:sp>
    <dsp:sp modelId="{CB074A86-342B-4178-8870-1ED3624A6B80}">
      <dsp:nvSpPr>
        <dsp:cNvPr id="0" name=""/>
        <dsp:cNvSpPr/>
      </dsp:nvSpPr>
      <dsp:spPr>
        <a:xfrm>
          <a:off x="5885579" y="0"/>
          <a:ext cx="2467177" cy="3024336"/>
        </a:xfrm>
        <a:prstGeom prst="roundRect">
          <a:avLst>
            <a:gd name="adj" fmla="val 10000"/>
          </a:avLst>
        </a:prstGeom>
        <a:solidFill>
          <a:srgbClr val="182B47">
            <a:alpha val="27059"/>
          </a:srgbClr>
        </a:solidFill>
        <a:ln>
          <a:noFill/>
        </a:ln>
        <a:effectLst/>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AU" sz="4000" kern="1200" dirty="0"/>
            <a:t>Rights</a:t>
          </a:r>
        </a:p>
      </dsp:txBody>
      <dsp:txXfrm>
        <a:off x="5885579" y="0"/>
        <a:ext cx="2467177" cy="907300"/>
      </dsp:txXfrm>
    </dsp:sp>
    <dsp:sp modelId="{21280A53-90CA-472F-BC8D-21E48002E0EB}">
      <dsp:nvSpPr>
        <dsp:cNvPr id="0" name=""/>
        <dsp:cNvSpPr/>
      </dsp:nvSpPr>
      <dsp:spPr>
        <a:xfrm>
          <a:off x="6118914" y="793630"/>
          <a:ext cx="2067823" cy="358860"/>
        </a:xfrm>
        <a:prstGeom prst="roundRect">
          <a:avLst>
            <a:gd name="adj" fmla="val 10000"/>
          </a:avLst>
        </a:prstGeom>
        <a:solidFill>
          <a:schemeClr val="lt1">
            <a:hueOff val="0"/>
            <a:satOff val="0"/>
            <a:lumOff val="0"/>
            <a:alphaOff val="0"/>
          </a:schemeClr>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kern="1200" dirty="0"/>
            <a:t>“</a:t>
          </a:r>
          <a:r>
            <a:rPr lang="en-AU" sz="1200" kern="1200" noProof="0" dirty="0"/>
            <a:t>Green shoe</a:t>
          </a:r>
          <a:r>
            <a:rPr lang="en-AU" sz="1200" kern="1200" dirty="0"/>
            <a:t>” option</a:t>
          </a:r>
        </a:p>
      </dsp:txBody>
      <dsp:txXfrm>
        <a:off x="6129425" y="804141"/>
        <a:ext cx="2046801" cy="337838"/>
      </dsp:txXfrm>
    </dsp:sp>
    <dsp:sp modelId="{D41E1E52-0EB7-4827-8A34-BB44CF992FE3}">
      <dsp:nvSpPr>
        <dsp:cNvPr id="0" name=""/>
        <dsp:cNvSpPr/>
      </dsp:nvSpPr>
      <dsp:spPr>
        <a:xfrm>
          <a:off x="6118900" y="1230341"/>
          <a:ext cx="2076486" cy="310206"/>
        </a:xfrm>
        <a:prstGeom prst="roundRect">
          <a:avLst>
            <a:gd name="adj" fmla="val 10000"/>
          </a:avLst>
        </a:prstGeom>
        <a:solidFill>
          <a:schemeClr val="lt1">
            <a:hueOff val="0"/>
            <a:satOff val="0"/>
            <a:lumOff val="0"/>
            <a:alphaOff val="0"/>
          </a:schemeClr>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kern="1200" noProof="0" dirty="0"/>
            <a:t>Securities lending facility</a:t>
          </a:r>
        </a:p>
      </dsp:txBody>
      <dsp:txXfrm>
        <a:off x="6127986" y="1239427"/>
        <a:ext cx="2058314" cy="292034"/>
      </dsp:txXfrm>
    </dsp:sp>
    <dsp:sp modelId="{8CCB7F77-36F0-4352-B8D9-A1B0F1D7C194}">
      <dsp:nvSpPr>
        <dsp:cNvPr id="0" name=""/>
        <dsp:cNvSpPr/>
      </dsp:nvSpPr>
      <dsp:spPr>
        <a:xfrm>
          <a:off x="6121494" y="1612410"/>
          <a:ext cx="2091468" cy="418994"/>
        </a:xfrm>
        <a:prstGeom prst="roundRect">
          <a:avLst>
            <a:gd name="adj" fmla="val 10000"/>
          </a:avLst>
        </a:prstGeom>
        <a:solidFill>
          <a:schemeClr val="lt1">
            <a:hueOff val="0"/>
            <a:satOff val="0"/>
            <a:lumOff val="0"/>
            <a:alphaOff val="0"/>
          </a:schemeClr>
        </a:solidFill>
        <a:ln w="22225"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AU" sz="1200" kern="1200" noProof="0" dirty="0"/>
            <a:t>Access to syndicated security auctions</a:t>
          </a:r>
        </a:p>
      </dsp:txBody>
      <dsp:txXfrm>
        <a:off x="6133766" y="1624682"/>
        <a:ext cx="2066924" cy="3944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615D655-2FD3-4CE8-B85A-FE73BEF9C6B5}" type="datetimeFigureOut">
              <a:rPr lang="es-MX" smtClean="0"/>
              <a:pPr/>
              <a:t>06/09/2019</a:t>
            </a:fld>
            <a:endParaRPr lang="es-MX" dirty="0"/>
          </a:p>
        </p:txBody>
      </p:sp>
      <p:sp>
        <p:nvSpPr>
          <p:cNvPr id="4" name="3 Marcador de pie de página"/>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3CAFF5D4-6931-431E-8D62-935589C53009}" type="slidenum">
              <a:rPr lang="es-MX" smtClean="0"/>
              <a:pPr/>
              <a:t>‹Nº›</a:t>
            </a:fld>
            <a:endParaRPr lang="es-MX" dirty="0"/>
          </a:p>
        </p:txBody>
      </p:sp>
    </p:spTree>
    <p:extLst>
      <p:ext uri="{BB962C8B-B14F-4D97-AF65-F5344CB8AC3E}">
        <p14:creationId xmlns:p14="http://schemas.microsoft.com/office/powerpoint/2010/main" val="3735646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EC7D0744-AD99-411E-BE8E-1C36BB0CB327}" type="datetimeFigureOut">
              <a:rPr lang="es-MX" smtClean="0"/>
              <a:pPr/>
              <a:t>06/09/2019</a:t>
            </a:fld>
            <a:endParaRPr lang="es-MX" dirty="0"/>
          </a:p>
        </p:txBody>
      </p:sp>
      <p:sp>
        <p:nvSpPr>
          <p:cNvPr id="4" name="3 Marcador de imagen de diapositiva"/>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511822FF-3071-43E9-8032-73324A650EF4}" type="slidenum">
              <a:rPr lang="es-MX" smtClean="0"/>
              <a:pPr/>
              <a:t>‹Nº›</a:t>
            </a:fld>
            <a:endParaRPr lang="es-MX" dirty="0"/>
          </a:p>
        </p:txBody>
      </p:sp>
    </p:spTree>
    <p:extLst>
      <p:ext uri="{BB962C8B-B14F-4D97-AF65-F5344CB8AC3E}">
        <p14:creationId xmlns:p14="http://schemas.microsoft.com/office/powerpoint/2010/main" val="422435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311400" y="525463"/>
            <a:ext cx="4673600" cy="2628900"/>
          </a:xfrm>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a:t>
            </a:fld>
            <a:endParaRPr lang="es-MX" dirty="0"/>
          </a:p>
        </p:txBody>
      </p:sp>
    </p:spTree>
    <p:extLst>
      <p:ext uri="{BB962C8B-B14F-4D97-AF65-F5344CB8AC3E}">
        <p14:creationId xmlns:p14="http://schemas.microsoft.com/office/powerpoint/2010/main" val="184755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10</a:t>
            </a:fld>
            <a:endParaRPr lang="es-MX"/>
          </a:p>
        </p:txBody>
      </p:sp>
    </p:spTree>
    <p:extLst>
      <p:ext uri="{BB962C8B-B14F-4D97-AF65-F5344CB8AC3E}">
        <p14:creationId xmlns:p14="http://schemas.microsoft.com/office/powerpoint/2010/main" val="66976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11</a:t>
            </a:fld>
            <a:endParaRPr lang="es-MX"/>
          </a:p>
        </p:txBody>
      </p:sp>
    </p:spTree>
    <p:extLst>
      <p:ext uri="{BB962C8B-B14F-4D97-AF65-F5344CB8AC3E}">
        <p14:creationId xmlns:p14="http://schemas.microsoft.com/office/powerpoint/2010/main" val="10728571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12</a:t>
            </a:fld>
            <a:endParaRPr lang="es-MX"/>
          </a:p>
        </p:txBody>
      </p:sp>
    </p:spTree>
    <p:extLst>
      <p:ext uri="{BB962C8B-B14F-4D97-AF65-F5344CB8AC3E}">
        <p14:creationId xmlns:p14="http://schemas.microsoft.com/office/powerpoint/2010/main" val="1815834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noProof="0"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13</a:t>
            </a:fld>
            <a:endParaRPr lang="es-MX" dirty="0"/>
          </a:p>
        </p:txBody>
      </p:sp>
    </p:spTree>
    <p:extLst>
      <p:ext uri="{BB962C8B-B14F-4D97-AF65-F5344CB8AC3E}">
        <p14:creationId xmlns:p14="http://schemas.microsoft.com/office/powerpoint/2010/main" val="376173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14</a:t>
            </a:fld>
            <a:endParaRPr lang="es-MX" dirty="0"/>
          </a:p>
        </p:txBody>
      </p:sp>
    </p:spTree>
    <p:extLst>
      <p:ext uri="{BB962C8B-B14F-4D97-AF65-F5344CB8AC3E}">
        <p14:creationId xmlns:p14="http://schemas.microsoft.com/office/powerpoint/2010/main" val="329646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16</a:t>
            </a:fld>
            <a:endParaRPr lang="es-MX"/>
          </a:p>
        </p:txBody>
      </p:sp>
    </p:spTree>
    <p:extLst>
      <p:ext uri="{BB962C8B-B14F-4D97-AF65-F5344CB8AC3E}">
        <p14:creationId xmlns:p14="http://schemas.microsoft.com/office/powerpoint/2010/main" val="3636278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fragmented debt structure hinders </a:t>
            </a:r>
            <a:r>
              <a:rPr lang="en-US" dirty="0" err="1"/>
              <a:t>fungibility</a:t>
            </a:r>
            <a:r>
              <a:rPr lang="en-US" dirty="0"/>
              <a:t> and reduces the size and trading volume of benchmark issues and disperses market liquidity over many issues. </a:t>
            </a:r>
            <a:endParaRPr lang="en-US" b="1" dirty="0"/>
          </a:p>
          <a:p>
            <a:endParaRPr lang="en-US"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17</a:t>
            </a:fld>
            <a:endParaRPr lang="es-MX" dirty="0"/>
          </a:p>
        </p:txBody>
      </p:sp>
    </p:spTree>
    <p:extLst>
      <p:ext uri="{BB962C8B-B14F-4D97-AF65-F5344CB8AC3E}">
        <p14:creationId xmlns:p14="http://schemas.microsoft.com/office/powerpoint/2010/main" val="251042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20</a:t>
            </a:fld>
            <a:endParaRPr lang="es-MX"/>
          </a:p>
        </p:txBody>
      </p:sp>
    </p:spTree>
    <p:extLst>
      <p:ext uri="{BB962C8B-B14F-4D97-AF65-F5344CB8AC3E}">
        <p14:creationId xmlns:p14="http://schemas.microsoft.com/office/powerpoint/2010/main" val="169216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21</a:t>
            </a:fld>
            <a:endParaRPr lang="es-MX"/>
          </a:p>
        </p:txBody>
      </p:sp>
    </p:spTree>
    <p:extLst>
      <p:ext uri="{BB962C8B-B14F-4D97-AF65-F5344CB8AC3E}">
        <p14:creationId xmlns:p14="http://schemas.microsoft.com/office/powerpoint/2010/main" val="1748669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22</a:t>
            </a:fld>
            <a:endParaRPr lang="es-MX"/>
          </a:p>
        </p:txBody>
      </p:sp>
    </p:spTree>
    <p:extLst>
      <p:ext uri="{BB962C8B-B14F-4D97-AF65-F5344CB8AC3E}">
        <p14:creationId xmlns:p14="http://schemas.microsoft.com/office/powerpoint/2010/main" val="78483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a:t>
            </a:fld>
            <a:endParaRPr lang="es-MX"/>
          </a:p>
        </p:txBody>
      </p:sp>
    </p:spTree>
    <p:extLst>
      <p:ext uri="{BB962C8B-B14F-4D97-AF65-F5344CB8AC3E}">
        <p14:creationId xmlns:p14="http://schemas.microsoft.com/office/powerpoint/2010/main" val="178083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23</a:t>
            </a:fld>
            <a:endParaRPr lang="es-MX"/>
          </a:p>
        </p:txBody>
      </p:sp>
    </p:spTree>
    <p:extLst>
      <p:ext uri="{BB962C8B-B14F-4D97-AF65-F5344CB8AC3E}">
        <p14:creationId xmlns:p14="http://schemas.microsoft.com/office/powerpoint/2010/main" val="2333134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24</a:t>
            </a:fld>
            <a:endParaRPr lang="es-MX"/>
          </a:p>
        </p:txBody>
      </p:sp>
    </p:spTree>
    <p:extLst>
      <p:ext uri="{BB962C8B-B14F-4D97-AF65-F5344CB8AC3E}">
        <p14:creationId xmlns:p14="http://schemas.microsoft.com/office/powerpoint/2010/main" val="2865859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25</a:t>
            </a:fld>
            <a:endParaRPr lang="es-MX"/>
          </a:p>
        </p:txBody>
      </p:sp>
    </p:spTree>
    <p:extLst>
      <p:ext uri="{BB962C8B-B14F-4D97-AF65-F5344CB8AC3E}">
        <p14:creationId xmlns:p14="http://schemas.microsoft.com/office/powerpoint/2010/main" val="87602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26</a:t>
            </a:fld>
            <a:endParaRPr lang="es-MX"/>
          </a:p>
        </p:txBody>
      </p:sp>
    </p:spTree>
    <p:extLst>
      <p:ext uri="{BB962C8B-B14F-4D97-AF65-F5344CB8AC3E}">
        <p14:creationId xmlns:p14="http://schemas.microsoft.com/office/powerpoint/2010/main" val="1751567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29</a:t>
            </a:fld>
            <a:endParaRPr lang="es-MX" dirty="0"/>
          </a:p>
        </p:txBody>
      </p:sp>
    </p:spTree>
    <p:extLst>
      <p:ext uri="{BB962C8B-B14F-4D97-AF65-F5344CB8AC3E}">
        <p14:creationId xmlns:p14="http://schemas.microsoft.com/office/powerpoint/2010/main" val="4247084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3</a:t>
            </a:fld>
            <a:endParaRPr lang="es-MX"/>
          </a:p>
        </p:txBody>
      </p:sp>
    </p:spTree>
    <p:extLst>
      <p:ext uri="{BB962C8B-B14F-4D97-AF65-F5344CB8AC3E}">
        <p14:creationId xmlns:p14="http://schemas.microsoft.com/office/powerpoint/2010/main" val="159884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4</a:t>
            </a:fld>
            <a:endParaRPr lang="es-MX"/>
          </a:p>
        </p:txBody>
      </p:sp>
    </p:spTree>
    <p:extLst>
      <p:ext uri="{BB962C8B-B14F-4D97-AF65-F5344CB8AC3E}">
        <p14:creationId xmlns:p14="http://schemas.microsoft.com/office/powerpoint/2010/main" val="1082139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baseline="0"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5</a:t>
            </a:fld>
            <a:endParaRPr lang="es-MX" dirty="0"/>
          </a:p>
        </p:txBody>
      </p:sp>
    </p:spTree>
    <p:extLst>
      <p:ext uri="{BB962C8B-B14F-4D97-AF65-F5344CB8AC3E}">
        <p14:creationId xmlns:p14="http://schemas.microsoft.com/office/powerpoint/2010/main" val="170739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6</a:t>
            </a:fld>
            <a:endParaRPr lang="es-MX"/>
          </a:p>
        </p:txBody>
      </p:sp>
    </p:spTree>
    <p:extLst>
      <p:ext uri="{BB962C8B-B14F-4D97-AF65-F5344CB8AC3E}">
        <p14:creationId xmlns:p14="http://schemas.microsoft.com/office/powerpoint/2010/main" val="4290412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7</a:t>
            </a:fld>
            <a:endParaRPr lang="es-MX"/>
          </a:p>
        </p:txBody>
      </p:sp>
    </p:spTree>
    <p:extLst>
      <p:ext uri="{BB962C8B-B14F-4D97-AF65-F5344CB8AC3E}">
        <p14:creationId xmlns:p14="http://schemas.microsoft.com/office/powerpoint/2010/main" val="1321822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11822FF-3071-43E9-8032-73324A650EF4}" type="slidenum">
              <a:rPr lang="es-MX" smtClean="0"/>
              <a:pPr/>
              <a:t>8</a:t>
            </a:fld>
            <a:endParaRPr lang="es-MX"/>
          </a:p>
        </p:txBody>
      </p:sp>
    </p:spTree>
    <p:extLst>
      <p:ext uri="{BB962C8B-B14F-4D97-AF65-F5344CB8AC3E}">
        <p14:creationId xmlns:p14="http://schemas.microsoft.com/office/powerpoint/2010/main" val="1537596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511822FF-3071-43E9-8032-73324A650EF4}" type="slidenum">
              <a:rPr lang="es-MX" smtClean="0"/>
              <a:pPr/>
              <a:t>9</a:t>
            </a:fld>
            <a:endParaRPr lang="es-MX"/>
          </a:p>
        </p:txBody>
      </p:sp>
    </p:spTree>
    <p:extLst>
      <p:ext uri="{BB962C8B-B14F-4D97-AF65-F5344CB8AC3E}">
        <p14:creationId xmlns:p14="http://schemas.microsoft.com/office/powerpoint/2010/main" val="3255274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7"/>
            <a:ext cx="12192000" cy="6852646"/>
          </a:xfrm>
          <a:prstGeom prst="rect">
            <a:avLst/>
          </a:prstGeom>
        </p:spPr>
      </p:pic>
    </p:spTree>
    <p:extLst>
      <p:ext uri="{BB962C8B-B14F-4D97-AF65-F5344CB8AC3E}">
        <p14:creationId xmlns:p14="http://schemas.microsoft.com/office/powerpoint/2010/main" val="2781476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9"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8"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4117152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9"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8"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3451220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2364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índice_1">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53486" y="1556792"/>
            <a:ext cx="1240718"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chemeClr val="bg1"/>
                </a:solidFill>
              </a:rPr>
              <a:t>1</a:t>
            </a:r>
          </a:p>
        </p:txBody>
      </p:sp>
      <p:sp>
        <p:nvSpPr>
          <p:cNvPr id="26" name="25 Rectángulo redondeado"/>
          <p:cNvSpPr/>
          <p:nvPr userDrawn="1"/>
        </p:nvSpPr>
        <p:spPr>
          <a:xfrm>
            <a:off x="1453486" y="3014622"/>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292929"/>
                </a:solidFill>
                <a:latin typeface="+mj-lt"/>
                <a:ea typeface="+mj-ea"/>
                <a:cs typeface="+mj-cs"/>
              </a:rPr>
              <a:t>2</a:t>
            </a:r>
          </a:p>
        </p:txBody>
      </p:sp>
      <p:sp>
        <p:nvSpPr>
          <p:cNvPr id="27" name="26 Rectángulo redondeado"/>
          <p:cNvSpPr/>
          <p:nvPr userDrawn="1"/>
        </p:nvSpPr>
        <p:spPr>
          <a:xfrm>
            <a:off x="1453486" y="4373654"/>
            <a:ext cx="1213490"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292929"/>
                </a:solidFill>
                <a:latin typeface="+mj-lt"/>
                <a:ea typeface="+mj-ea"/>
                <a:cs typeface="+mj-cs"/>
              </a:rPr>
              <a:t>3</a:t>
            </a:r>
          </a:p>
        </p:txBody>
      </p:sp>
      <p:sp>
        <p:nvSpPr>
          <p:cNvPr id="29" name="28 Rectángulo redondeado"/>
          <p:cNvSpPr/>
          <p:nvPr userDrawn="1"/>
        </p:nvSpPr>
        <p:spPr>
          <a:xfrm>
            <a:off x="2567608" y="169966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dirty="0"/>
              <a:t>Título</a:t>
            </a:r>
          </a:p>
        </p:txBody>
      </p:sp>
      <p:sp>
        <p:nvSpPr>
          <p:cNvPr id="30" name="29 Rectángulo redondeado"/>
          <p:cNvSpPr/>
          <p:nvPr userDrawn="1"/>
        </p:nvSpPr>
        <p:spPr>
          <a:xfrm>
            <a:off x="2567608"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1" name="30 Rectángulo redondeado"/>
          <p:cNvSpPr/>
          <p:nvPr userDrawn="1"/>
        </p:nvSpPr>
        <p:spPr>
          <a:xfrm>
            <a:off x="2567608"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21" name="5 Marcador de número de diapositiva"/>
          <p:cNvSpPr>
            <a:spLocks noGrp="1"/>
          </p:cNvSpPr>
          <p:nvPr>
            <p:ph type="sldNum" sz="quarter" idx="12"/>
          </p:nvPr>
        </p:nvSpPr>
        <p:spPr>
          <a:xfrm>
            <a:off x="8737600" y="6373862"/>
            <a:ext cx="2844800" cy="484163"/>
          </a:xfrm>
        </p:spPr>
        <p:txBody>
          <a:bodyPr/>
          <a:lstStyle>
            <a:lvl1pPr>
              <a:defRPr baseline="0">
                <a:solidFill>
                  <a:schemeClr val="bg1"/>
                </a:solidFill>
              </a:defRPr>
            </a:lvl1pPr>
          </a:lstStyle>
          <a:p>
            <a:fld id="{70E0D66C-A2B5-48EA-895E-5F5586FCDA46}" type="slidenum">
              <a:rPr lang="es-MX" smtClean="0"/>
              <a:pPr/>
              <a:t>‹Nº›</a:t>
            </a:fld>
            <a:endParaRPr lang="es-MX" dirty="0"/>
          </a:p>
        </p:txBody>
      </p:sp>
      <p:sp>
        <p:nvSpPr>
          <p:cNvPr id="18" name="5 Marcador de número de diapositiva"/>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2627269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índice_2">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0" dirty="0">
                <a:solidFill>
                  <a:srgbClr val="292929"/>
                </a:solidFill>
              </a:rPr>
              <a:t>1</a:t>
            </a:r>
          </a:p>
        </p:txBody>
      </p:sp>
      <p:sp>
        <p:nvSpPr>
          <p:cNvPr id="26" name="25 Rectángulo redondeado"/>
          <p:cNvSpPr/>
          <p:nvPr userDrawn="1"/>
        </p:nvSpPr>
        <p:spPr>
          <a:xfrm>
            <a:off x="1442708" y="3014622"/>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chemeClr val="bg1">
                    <a:lumMod val="95000"/>
                  </a:schemeClr>
                </a:solidFill>
                <a:latin typeface="+mj-lt"/>
                <a:ea typeface="+mj-ea"/>
                <a:cs typeface="+mj-cs"/>
              </a:rPr>
              <a:t>2</a:t>
            </a:r>
          </a:p>
        </p:txBody>
      </p:sp>
      <p:sp>
        <p:nvSpPr>
          <p:cNvPr id="27" name="26 Rectángulo redondeado"/>
          <p:cNvSpPr/>
          <p:nvPr userDrawn="1"/>
        </p:nvSpPr>
        <p:spPr>
          <a:xfrm>
            <a:off x="1442708" y="4373654"/>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292929"/>
                </a:solidFill>
                <a:latin typeface="+mj-lt"/>
                <a:ea typeface="+mj-ea"/>
                <a:cs typeface="+mj-cs"/>
              </a:rPr>
              <a:t>3</a:t>
            </a:r>
          </a:p>
        </p:txBody>
      </p:sp>
      <p:sp>
        <p:nvSpPr>
          <p:cNvPr id="29"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0" name="29 Rectángulo redondeado"/>
          <p:cNvSpPr/>
          <p:nvPr userDrawn="1"/>
        </p:nvSpPr>
        <p:spPr>
          <a:xfrm>
            <a:off x="2571725" y="3157498"/>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a:t>
            </a:r>
          </a:p>
        </p:txBody>
      </p:sp>
      <p:sp>
        <p:nvSpPr>
          <p:cNvPr id="31" name="30 Rectángulo redondeado"/>
          <p:cNvSpPr/>
          <p:nvPr userDrawn="1"/>
        </p:nvSpPr>
        <p:spPr>
          <a:xfrm>
            <a:off x="2571725" y="4516530"/>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18"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3784352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índice_3">
    <p:spTree>
      <p:nvGrpSpPr>
        <p:cNvPr id="1" name=""/>
        <p:cNvGrpSpPr/>
        <p:nvPr/>
      </p:nvGrpSpPr>
      <p:grpSpPr>
        <a:xfrm>
          <a:off x="0" y="0"/>
          <a:ext cx="0" cy="0"/>
          <a:chOff x="0" y="0"/>
          <a:chExt cx="0" cy="0"/>
        </a:xfrm>
      </p:grpSpPr>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42708" y="1556792"/>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0" dirty="0">
                <a:solidFill>
                  <a:srgbClr val="292929"/>
                </a:solidFill>
              </a:rPr>
              <a:t>1</a:t>
            </a:r>
          </a:p>
        </p:txBody>
      </p:sp>
      <p:sp>
        <p:nvSpPr>
          <p:cNvPr id="26" name="25 Rectángulo redondeado"/>
          <p:cNvSpPr/>
          <p:nvPr userDrawn="1"/>
        </p:nvSpPr>
        <p:spPr>
          <a:xfrm>
            <a:off x="1442708" y="3014622"/>
            <a:ext cx="1224268"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1C1C1C"/>
                </a:solidFill>
                <a:latin typeface="+mj-lt"/>
                <a:ea typeface="+mj-ea"/>
                <a:cs typeface="+mj-cs"/>
              </a:rPr>
              <a:t>2</a:t>
            </a:r>
          </a:p>
        </p:txBody>
      </p:sp>
      <p:sp>
        <p:nvSpPr>
          <p:cNvPr id="27" name="26 Rectángulo redondeado"/>
          <p:cNvSpPr/>
          <p:nvPr userDrawn="1"/>
        </p:nvSpPr>
        <p:spPr>
          <a:xfrm>
            <a:off x="1442708" y="4373654"/>
            <a:ext cx="1224268"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chemeClr val="bg1">
                    <a:lumMod val="95000"/>
                  </a:schemeClr>
                </a:solidFill>
                <a:latin typeface="+mj-lt"/>
                <a:ea typeface="+mj-ea"/>
                <a:cs typeface="+mj-cs"/>
              </a:rPr>
              <a:t>3</a:t>
            </a:r>
          </a:p>
        </p:txBody>
      </p:sp>
      <p:sp>
        <p:nvSpPr>
          <p:cNvPr id="29" name="28 Rectángulo redondeado"/>
          <p:cNvSpPr/>
          <p:nvPr userDrawn="1"/>
        </p:nvSpPr>
        <p:spPr>
          <a:xfrm>
            <a:off x="2571725" y="169966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0" name="29 Rectángulo redondeado"/>
          <p:cNvSpPr/>
          <p:nvPr userDrawn="1"/>
        </p:nvSpPr>
        <p:spPr>
          <a:xfrm>
            <a:off x="2571725" y="3157498"/>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1" name="30 Rectángulo redondeado"/>
          <p:cNvSpPr/>
          <p:nvPr userDrawn="1"/>
        </p:nvSpPr>
        <p:spPr>
          <a:xfrm>
            <a:off x="2571725" y="4516530"/>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15"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1439038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índice_04_1">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10857" y="1285860"/>
            <a:ext cx="1256119" cy="1071570"/>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chemeClr val="bg1"/>
                </a:solidFill>
                <a:latin typeface="+mn-lt"/>
                <a:ea typeface="+mn-ea"/>
                <a:cs typeface="+mn-cs"/>
              </a:rPr>
              <a:t>1</a:t>
            </a:r>
          </a:p>
        </p:txBody>
      </p:sp>
      <p:sp>
        <p:nvSpPr>
          <p:cNvPr id="26" name="25 Rectángulo redondeado"/>
          <p:cNvSpPr/>
          <p:nvPr userDrawn="1"/>
        </p:nvSpPr>
        <p:spPr>
          <a:xfrm>
            <a:off x="1410857" y="2428868"/>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2</a:t>
            </a:r>
          </a:p>
        </p:txBody>
      </p:sp>
      <p:sp>
        <p:nvSpPr>
          <p:cNvPr id="27" name="26 Rectángulo redondeado"/>
          <p:cNvSpPr/>
          <p:nvPr userDrawn="1"/>
        </p:nvSpPr>
        <p:spPr>
          <a:xfrm>
            <a:off x="1410857" y="3571876"/>
            <a:ext cx="1231467"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292929"/>
                </a:solidFill>
                <a:latin typeface="+mn-lt"/>
                <a:ea typeface="+mn-ea"/>
                <a:cs typeface="+mn-cs"/>
              </a:rPr>
              <a:t>3</a:t>
            </a:r>
          </a:p>
        </p:txBody>
      </p:sp>
      <p:sp>
        <p:nvSpPr>
          <p:cNvPr id="28" name="27 Rectángulo redondeado"/>
          <p:cNvSpPr/>
          <p:nvPr userDrawn="1"/>
        </p:nvSpPr>
        <p:spPr>
          <a:xfrm>
            <a:off x="1410857" y="4714884"/>
            <a:ext cx="125611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0" dirty="0">
                <a:solidFill>
                  <a:srgbClr val="292929"/>
                </a:solidFill>
              </a:rPr>
              <a:t>4</a:t>
            </a:r>
          </a:p>
        </p:txBody>
      </p:sp>
      <p:sp>
        <p:nvSpPr>
          <p:cNvPr id="30"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1"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 </a:t>
            </a:r>
          </a:p>
        </p:txBody>
      </p:sp>
      <p:sp>
        <p:nvSpPr>
          <p:cNvPr id="32"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24" name="23 Rectángulo redondeado"/>
          <p:cNvSpPr/>
          <p:nvPr userDrawn="1"/>
        </p:nvSpPr>
        <p:spPr>
          <a:xfrm>
            <a:off x="2570792" y="1438830"/>
            <a:ext cx="8506949"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 </a:t>
            </a:r>
          </a:p>
        </p:txBody>
      </p:sp>
      <p:sp>
        <p:nvSpPr>
          <p:cNvPr id="17"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400699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índice_04_2">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20207" y="1285860"/>
            <a:ext cx="1246769"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1</a:t>
            </a:r>
          </a:p>
        </p:txBody>
      </p:sp>
      <p:sp>
        <p:nvSpPr>
          <p:cNvPr id="26" name="25 Rectángulo redondeado"/>
          <p:cNvSpPr/>
          <p:nvPr userDrawn="1"/>
        </p:nvSpPr>
        <p:spPr>
          <a:xfrm>
            <a:off x="1415480" y="2428868"/>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chemeClr val="bg1">
                    <a:lumMod val="95000"/>
                  </a:schemeClr>
                </a:solidFill>
                <a:latin typeface="+mn-lt"/>
                <a:ea typeface="+mn-ea"/>
                <a:cs typeface="+mn-cs"/>
              </a:rPr>
              <a:t>2</a:t>
            </a:r>
          </a:p>
        </p:txBody>
      </p:sp>
      <p:sp>
        <p:nvSpPr>
          <p:cNvPr id="27" name="26 Rectángulo redondeado"/>
          <p:cNvSpPr/>
          <p:nvPr userDrawn="1"/>
        </p:nvSpPr>
        <p:spPr>
          <a:xfrm>
            <a:off x="1415480"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292929"/>
                </a:solidFill>
                <a:latin typeface="+mn-lt"/>
                <a:ea typeface="+mn-ea"/>
                <a:cs typeface="+mn-cs"/>
              </a:rPr>
              <a:t>3</a:t>
            </a:r>
          </a:p>
        </p:txBody>
      </p:sp>
      <p:sp>
        <p:nvSpPr>
          <p:cNvPr id="28"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0" dirty="0">
                <a:solidFill>
                  <a:srgbClr val="292929"/>
                </a:solidFill>
              </a:rPr>
              <a:t>4</a:t>
            </a:r>
          </a:p>
        </p:txBody>
      </p:sp>
      <p:sp>
        <p:nvSpPr>
          <p:cNvPr id="30" name="29 Rectángulo redondeado"/>
          <p:cNvSpPr/>
          <p:nvPr userDrawn="1"/>
        </p:nvSpPr>
        <p:spPr>
          <a:xfrm>
            <a:off x="2584673" y="2571744"/>
            <a:ext cx="8286808" cy="785818"/>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a:t>
            </a:r>
          </a:p>
        </p:txBody>
      </p:sp>
      <p:sp>
        <p:nvSpPr>
          <p:cNvPr id="31" name="30 Rectángulo redondeado"/>
          <p:cNvSpPr/>
          <p:nvPr userDrawn="1"/>
        </p:nvSpPr>
        <p:spPr>
          <a:xfrm>
            <a:off x="2571725" y="371475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2"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23" name="22 Rectángulo redondeado"/>
          <p:cNvSpPr/>
          <p:nvPr userDrawn="1"/>
        </p:nvSpPr>
        <p:spPr>
          <a:xfrm>
            <a:off x="26103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7"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1773947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índice_04_3">
    <p:spTree>
      <p:nvGrpSpPr>
        <p:cNvPr id="1" name=""/>
        <p:cNvGrpSpPr/>
        <p:nvPr/>
      </p:nvGrpSpPr>
      <p:grpSpPr>
        <a:xfrm>
          <a:off x="0" y="0"/>
          <a:ext cx="0" cy="0"/>
          <a:chOff x="0" y="0"/>
          <a:chExt cx="0" cy="0"/>
        </a:xfrm>
      </p:grpSpPr>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1</a:t>
            </a:r>
          </a:p>
        </p:txBody>
      </p:sp>
      <p:sp>
        <p:nvSpPr>
          <p:cNvPr id="26"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2</a:t>
            </a:r>
          </a:p>
        </p:txBody>
      </p:sp>
      <p:sp>
        <p:nvSpPr>
          <p:cNvPr id="27" name="26 Rectángulo redondeado"/>
          <p:cNvSpPr/>
          <p:nvPr userDrawn="1"/>
        </p:nvSpPr>
        <p:spPr>
          <a:xfrm>
            <a:off x="1415480" y="3571876"/>
            <a:ext cx="1226844"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chemeClr val="bg1">
                    <a:lumMod val="95000"/>
                  </a:schemeClr>
                </a:solidFill>
                <a:latin typeface="+mn-lt"/>
                <a:ea typeface="+mn-ea"/>
                <a:cs typeface="+mn-cs"/>
              </a:rPr>
              <a:t>3</a:t>
            </a:r>
          </a:p>
        </p:txBody>
      </p:sp>
      <p:sp>
        <p:nvSpPr>
          <p:cNvPr id="28" name="27 Rectángulo redondeado"/>
          <p:cNvSpPr/>
          <p:nvPr userDrawn="1"/>
        </p:nvSpPr>
        <p:spPr>
          <a:xfrm>
            <a:off x="1415480" y="4714884"/>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0" dirty="0">
                <a:solidFill>
                  <a:srgbClr val="292929"/>
                </a:solidFill>
              </a:rPr>
              <a:t>4</a:t>
            </a:r>
          </a:p>
        </p:txBody>
      </p:sp>
      <p:sp>
        <p:nvSpPr>
          <p:cNvPr id="30" name="29 Rectángulo redondeado"/>
          <p:cNvSpPr/>
          <p:nvPr userDrawn="1"/>
        </p:nvSpPr>
        <p:spPr>
          <a:xfrm>
            <a:off x="2571725" y="2571744"/>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1" name="30 Rectángulo redondeado"/>
          <p:cNvSpPr/>
          <p:nvPr userDrawn="1"/>
        </p:nvSpPr>
        <p:spPr>
          <a:xfrm>
            <a:off x="2571725" y="3714752"/>
            <a:ext cx="8286808" cy="785818"/>
          </a:xfrm>
          <a:prstGeom prst="roundRect">
            <a:avLst/>
          </a:prstGeom>
          <a:solidFill>
            <a:srgbClr val="007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a:t>
            </a:r>
          </a:p>
        </p:txBody>
      </p:sp>
      <p:sp>
        <p:nvSpPr>
          <p:cNvPr id="32" name="31 Rectángulo redondeado"/>
          <p:cNvSpPr/>
          <p:nvPr userDrawn="1"/>
        </p:nvSpPr>
        <p:spPr>
          <a:xfrm>
            <a:off x="2571725" y="4857760"/>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23"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Tree>
    <p:extLst>
      <p:ext uri="{BB962C8B-B14F-4D97-AF65-F5344CB8AC3E}">
        <p14:creationId xmlns:p14="http://schemas.microsoft.com/office/powerpoint/2010/main" val="2810125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índice_04_4">
    <p:spTree>
      <p:nvGrpSpPr>
        <p:cNvPr id="1" name=""/>
        <p:cNvGrpSpPr/>
        <p:nvPr/>
      </p:nvGrpSpPr>
      <p:grpSpPr>
        <a:xfrm>
          <a:off x="0" y="0"/>
          <a:ext cx="0" cy="0"/>
          <a:chOff x="0" y="0"/>
          <a:chExt cx="0" cy="0"/>
        </a:xfrm>
      </p:grpSpPr>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5" name="24 Rectángulo redondeado"/>
          <p:cNvSpPr/>
          <p:nvPr userDrawn="1"/>
        </p:nvSpPr>
        <p:spPr>
          <a:xfrm>
            <a:off x="1415480" y="1285860"/>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1</a:t>
            </a:r>
          </a:p>
        </p:txBody>
      </p:sp>
      <p:sp>
        <p:nvSpPr>
          <p:cNvPr id="26" name="25 Rectángulo redondeado"/>
          <p:cNvSpPr/>
          <p:nvPr userDrawn="1"/>
        </p:nvSpPr>
        <p:spPr>
          <a:xfrm>
            <a:off x="1415480" y="2428868"/>
            <a:ext cx="1251496"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lumMod val="50000"/>
                </a:schemeClr>
              </a:buClr>
              <a:buFont typeface="Arial" pitchFamily="34" charset="0"/>
              <a:buNone/>
            </a:pPr>
            <a:r>
              <a:rPr lang="es-MX" sz="2800" b="0" kern="1200" dirty="0">
                <a:solidFill>
                  <a:srgbClr val="292929"/>
                </a:solidFill>
                <a:latin typeface="+mn-lt"/>
                <a:ea typeface="+mn-ea"/>
                <a:cs typeface="+mn-cs"/>
              </a:rPr>
              <a:t>2</a:t>
            </a:r>
          </a:p>
        </p:txBody>
      </p:sp>
      <p:sp>
        <p:nvSpPr>
          <p:cNvPr id="27" name="26 Rectángulo redondeado"/>
          <p:cNvSpPr/>
          <p:nvPr userDrawn="1"/>
        </p:nvSpPr>
        <p:spPr>
          <a:xfrm>
            <a:off x="1440132" y="3571876"/>
            <a:ext cx="1226844" cy="1071570"/>
          </a:xfrm>
          <a:prstGeom prst="round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0" lvl="0" indent="0" algn="ctr" defTabSz="914400" rtl="0" eaLnBrk="1" latinLnBrk="0" hangingPunct="1">
              <a:spcBef>
                <a:spcPct val="20000"/>
              </a:spcBef>
              <a:buClr>
                <a:schemeClr val="bg1"/>
              </a:buClr>
              <a:buFont typeface="Arial" pitchFamily="34" charset="0"/>
              <a:buNone/>
            </a:pPr>
            <a:r>
              <a:rPr lang="es-MX" sz="2800" b="0" kern="1200" dirty="0">
                <a:solidFill>
                  <a:srgbClr val="1C1C1C"/>
                </a:solidFill>
                <a:latin typeface="+mn-lt"/>
                <a:ea typeface="+mn-ea"/>
                <a:cs typeface="+mn-cs"/>
              </a:rPr>
              <a:t>3</a:t>
            </a:r>
          </a:p>
        </p:txBody>
      </p:sp>
      <p:sp>
        <p:nvSpPr>
          <p:cNvPr id="28" name="27 Rectángulo redondeado"/>
          <p:cNvSpPr/>
          <p:nvPr userDrawn="1"/>
        </p:nvSpPr>
        <p:spPr>
          <a:xfrm>
            <a:off x="1415480" y="4714884"/>
            <a:ext cx="1251496" cy="1071570"/>
          </a:xfrm>
          <a:prstGeom prst="roundRect">
            <a:avLst/>
          </a:prstGeom>
          <a:solidFill>
            <a:srgbClr val="00727C"/>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r>
              <a:rPr lang="es-MX" sz="2800" b="1" dirty="0">
                <a:solidFill>
                  <a:schemeClr val="bg1">
                    <a:lumMod val="95000"/>
                  </a:schemeClr>
                </a:solidFill>
              </a:rPr>
              <a:t>4</a:t>
            </a:r>
          </a:p>
        </p:txBody>
      </p:sp>
      <p:sp>
        <p:nvSpPr>
          <p:cNvPr id="31" name="30 Rectángulo redondeado"/>
          <p:cNvSpPr/>
          <p:nvPr userDrawn="1"/>
        </p:nvSpPr>
        <p:spPr>
          <a:xfrm>
            <a:off x="2571725" y="3713949"/>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32" name="31 Rectángulo redondeado"/>
          <p:cNvSpPr/>
          <p:nvPr userDrawn="1"/>
        </p:nvSpPr>
        <p:spPr>
          <a:xfrm>
            <a:off x="2571725" y="4857760"/>
            <a:ext cx="8286808" cy="785818"/>
          </a:xfrm>
          <a:prstGeom prst="roundRect">
            <a:avLst/>
          </a:prstGeom>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457200" indent="-457200">
              <a:buClr>
                <a:schemeClr val="bg1"/>
              </a:buClr>
              <a:buFont typeface="Arial" pitchFamily="34" charset="0"/>
              <a:buChar char="•"/>
            </a:pPr>
            <a:r>
              <a:rPr lang="es-MX" sz="2800" b="0" dirty="0">
                <a:solidFill>
                  <a:schemeClr val="bg1"/>
                </a:solidFill>
              </a:rPr>
              <a:t>Título</a:t>
            </a:r>
          </a:p>
        </p:txBody>
      </p:sp>
      <p:sp>
        <p:nvSpPr>
          <p:cNvPr id="19" name="1 Título"/>
          <p:cNvSpPr>
            <a:spLocks noGrp="1"/>
          </p:cNvSpPr>
          <p:nvPr>
            <p:ph type="title" hasCustomPrompt="1"/>
          </p:nvPr>
        </p:nvSpPr>
        <p:spPr>
          <a:xfrm>
            <a:off x="595808" y="26868"/>
            <a:ext cx="10972800" cy="901802"/>
          </a:xfrm>
        </p:spPr>
        <p:txBody>
          <a:bodyPr/>
          <a:lstStyle>
            <a:lvl1pPr algn="ctr">
              <a:defRPr sz="2800">
                <a:solidFill>
                  <a:srgbClr val="00727C"/>
                </a:solidFill>
              </a:defRPr>
            </a:lvl1pPr>
          </a:lstStyle>
          <a:p>
            <a:r>
              <a:rPr lang="es-ES" noProof="0" dirty="0"/>
              <a:t>Índice</a:t>
            </a:r>
            <a:endParaRPr lang="es-MX" noProof="0" dirty="0"/>
          </a:p>
        </p:txBody>
      </p:sp>
      <p:sp>
        <p:nvSpPr>
          <p:cNvPr id="23" name="22 Rectángulo redondeado"/>
          <p:cNvSpPr/>
          <p:nvPr userDrawn="1"/>
        </p:nvSpPr>
        <p:spPr>
          <a:xfrm>
            <a:off x="2571725" y="1428736"/>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24" name="23 Rectángulo redondeado"/>
          <p:cNvSpPr/>
          <p:nvPr userDrawn="1"/>
        </p:nvSpPr>
        <p:spPr>
          <a:xfrm>
            <a:off x="2571725" y="2643182"/>
            <a:ext cx="8286808" cy="785818"/>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l" defTabSz="914400" rtl="0" eaLnBrk="1" latinLnBrk="0" hangingPunct="1">
              <a:spcBef>
                <a:spcPct val="20000"/>
              </a:spcBef>
              <a:buClr>
                <a:srgbClr val="4D4D4D"/>
              </a:buClr>
              <a:buFont typeface="Arial" pitchFamily="34" charset="0"/>
              <a:buChar char="•"/>
            </a:pPr>
            <a:r>
              <a:rPr lang="es-MX" sz="2800" b="0" kern="1200" dirty="0">
                <a:solidFill>
                  <a:srgbClr val="292929"/>
                </a:solidFill>
                <a:latin typeface="+mn-lt"/>
                <a:ea typeface="+mn-ea"/>
                <a:cs typeface="+mn-cs"/>
              </a:rPr>
              <a:t>Título</a:t>
            </a:r>
          </a:p>
        </p:txBody>
      </p:sp>
      <p:sp>
        <p:nvSpPr>
          <p:cNvPr id="17"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426991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ctrTitle"/>
          </p:nvPr>
        </p:nvSpPr>
        <p:spPr>
          <a:xfrm>
            <a:off x="914400" y="2136121"/>
            <a:ext cx="10363200" cy="1470025"/>
          </a:xfrm>
        </p:spPr>
        <p:txBody>
          <a:bodyPr/>
          <a:lstStyle>
            <a:lvl1pPr>
              <a:defRPr>
                <a:solidFill>
                  <a:srgbClr val="00727C"/>
                </a:solidFill>
              </a:defRPr>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
        <p:nvSpPr>
          <p:cNvPr id="10"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308866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a:xfrm>
            <a:off x="595808" y="188640"/>
            <a:ext cx="10972800" cy="720080"/>
          </a:xfrm>
        </p:spPr>
        <p:txBody>
          <a:bodyPr/>
          <a:lstStyle>
            <a:lvl1pPr>
              <a:defRPr>
                <a:solidFill>
                  <a:srgbClr val="00727C"/>
                </a:solidFill>
              </a:defRPr>
            </a:lvl1pPr>
          </a:lstStyle>
          <a:p>
            <a:r>
              <a:rPr lang="es-ES"/>
              <a:t>Haga clic para modificar el estilo de título del patrón</a:t>
            </a:r>
            <a:endParaRPr lang="es-MX" dirty="0"/>
          </a:p>
        </p:txBody>
      </p:sp>
      <p:sp>
        <p:nvSpPr>
          <p:cNvPr id="3" name="2 Marcador de contenido"/>
          <p:cNvSpPr>
            <a:spLocks noGrp="1"/>
          </p:cNvSpPr>
          <p:nvPr>
            <p:ph idx="1"/>
          </p:nvPr>
        </p:nvSpPr>
        <p:spPr>
          <a:xfrm>
            <a:off x="609600" y="1268760"/>
            <a:ext cx="10972800" cy="4857403"/>
          </a:xfrm>
        </p:spPr>
        <p:txBody>
          <a:bodyPr/>
          <a:lstStyle>
            <a:lvl1pPr>
              <a:buClr>
                <a:schemeClr val="accent4"/>
              </a:buClr>
              <a:buSzPct val="120000"/>
              <a:buFont typeface="Calibri" pitchFamily="34" charset="0"/>
              <a:buChar char="•"/>
              <a:defRPr sz="1800">
                <a:solidFill>
                  <a:srgbClr val="254061"/>
                </a:solidFill>
              </a:defRPr>
            </a:lvl1pPr>
            <a:lvl2pPr>
              <a:buClr>
                <a:schemeClr val="accent1"/>
              </a:buClr>
              <a:buSzPct val="80000"/>
              <a:defRPr sz="1400">
                <a:solidFill>
                  <a:srgbClr val="254061"/>
                </a:solidFill>
              </a:defRPr>
            </a:lvl2pPr>
            <a:lvl3pPr>
              <a:buClr>
                <a:schemeClr val="accent4"/>
              </a:buClr>
              <a:defRPr sz="1400">
                <a:solidFill>
                  <a:srgbClr val="254061"/>
                </a:solidFill>
              </a:defRPr>
            </a:lvl3pPr>
            <a:lvl4pPr>
              <a:buClr>
                <a:schemeClr val="accent4"/>
              </a:buClr>
              <a:defRPr sz="1400">
                <a:solidFill>
                  <a:srgbClr val="254061"/>
                </a:solidFill>
              </a:defRPr>
            </a:lvl4pPr>
            <a:lvl5pPr>
              <a:buClr>
                <a:schemeClr val="accent4"/>
              </a:buClr>
              <a:defRPr sz="1400">
                <a:solidFill>
                  <a:srgbClr val="25406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dirty="0"/>
          </a:p>
        </p:txBody>
      </p:sp>
      <p:sp>
        <p:nvSpPr>
          <p:cNvPr id="5" name="4 Marcador de pie de página"/>
          <p:cNvSpPr>
            <a:spLocks noGrp="1"/>
          </p:cNvSpPr>
          <p:nvPr>
            <p:ph type="ftr" sz="quarter" idx="11"/>
          </p:nvPr>
        </p:nvSpPr>
        <p:spPr/>
        <p:txBody>
          <a:bodyPr/>
          <a:lstStyle>
            <a:lvl1pPr>
              <a:defRPr>
                <a:solidFill>
                  <a:schemeClr val="bg1">
                    <a:lumMod val="85000"/>
                  </a:schemeClr>
                </a:solidFill>
              </a:defRPr>
            </a:lvl1pPr>
          </a:lstStyle>
          <a:p>
            <a:endParaRPr lang="es-MX" dirty="0"/>
          </a:p>
        </p:txBody>
      </p:sp>
      <p:sp>
        <p:nvSpPr>
          <p:cNvPr id="6" name="5 Marcador de número de diapositiva"/>
          <p:cNvSpPr>
            <a:spLocks noGrp="1"/>
          </p:cNvSpPr>
          <p:nvPr>
            <p:ph type="sldNum" sz="quarter" idx="12"/>
          </p:nvPr>
        </p:nvSpPr>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545896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a:xfrm>
            <a:off x="963084" y="4406901"/>
            <a:ext cx="10363200" cy="1362075"/>
          </a:xfrm>
        </p:spPr>
        <p:txBody>
          <a:bodyPr anchor="t"/>
          <a:lstStyle>
            <a:lvl1pPr algn="l">
              <a:defRPr sz="4000" b="1" cap="all">
                <a:solidFill>
                  <a:srgbClr val="00727C"/>
                </a:solidFill>
              </a:defRPr>
            </a:lvl1pPr>
          </a:lstStyle>
          <a:p>
            <a:r>
              <a:rPr lang="es-ES"/>
              <a:t>Haga clic para modificar el estilo de título del patrón</a:t>
            </a:r>
            <a:endParaRPr lang="es-MX" dirty="0"/>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10"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9"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1395374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p:txBody>
          <a:bodyPr/>
          <a:lstStyle/>
          <a:p>
            <a:r>
              <a:rPr lang="es-ES"/>
              <a:t>Haga clic para modificar el estilo de título del patrón</a:t>
            </a:r>
            <a:endParaRPr lang="es-MX" dirty="0"/>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10"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9"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24117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11"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8092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8"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7"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1526928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9"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271358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93135"/>
            <a:ext cx="12192000" cy="276225"/>
          </a:xfrm>
          <a:prstGeom prst="rect">
            <a:avLst/>
          </a:prstGeom>
        </p:spPr>
      </p:pic>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MX"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0" name="4 Marcador de pie de página"/>
          <p:cNvSpPr>
            <a:spLocks noGrp="1"/>
          </p:cNvSpPr>
          <p:nvPr>
            <p:ph type="ftr" sz="quarter" idx="11"/>
          </p:nvPr>
        </p:nvSpPr>
        <p:spPr>
          <a:xfrm>
            <a:off x="4165600" y="6356351"/>
            <a:ext cx="3860800" cy="365125"/>
          </a:xfrm>
        </p:spPr>
        <p:txBody>
          <a:bodyPr/>
          <a:lstStyle>
            <a:lvl1pPr>
              <a:defRPr>
                <a:solidFill>
                  <a:schemeClr val="bg1">
                    <a:lumMod val="85000"/>
                  </a:schemeClr>
                </a:solidFill>
              </a:defRPr>
            </a:lvl1pPr>
          </a:lstStyle>
          <a:p>
            <a:endParaRPr lang="es-MX" dirty="0"/>
          </a:p>
        </p:txBody>
      </p:sp>
      <p:sp>
        <p:nvSpPr>
          <p:cNvPr id="9" name="5 Marcador de número de diapositiva"/>
          <p:cNvSpPr>
            <a:spLocks noGrp="1"/>
          </p:cNvSpPr>
          <p:nvPr>
            <p:ph type="sldNum" sz="quarter" idx="12"/>
          </p:nvPr>
        </p:nvSpPr>
        <p:spPr>
          <a:xfrm>
            <a:off x="8737600" y="6356351"/>
            <a:ext cx="2844800" cy="365125"/>
          </a:xfrm>
        </p:spPr>
        <p:txBody>
          <a:bodyPr/>
          <a:lstStyle>
            <a:lvl1pPr>
              <a:defRPr baseline="0">
                <a:solidFill>
                  <a:schemeClr val="bg1"/>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3413681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595808" y="-27384"/>
            <a:ext cx="10972800" cy="936104"/>
          </a:xfrm>
          <a:prstGeom prst="rect">
            <a:avLst/>
          </a:prstGeom>
        </p:spPr>
        <p:txBody>
          <a:bodyPr vert="horz" lIns="91440" tIns="45720" rIns="91440" bIns="45720" rtlCol="0" anchor="ctr">
            <a:noAutofit/>
          </a:bodyPr>
          <a:lstStyle/>
          <a:p>
            <a:r>
              <a:rPr lang="es-ES" dirty="0"/>
              <a:t>Banxico-NEC-azul</a:t>
            </a:r>
            <a:endParaRPr lang="es-MX" dirty="0"/>
          </a:p>
        </p:txBody>
      </p:sp>
      <p:sp>
        <p:nvSpPr>
          <p:cNvPr id="3" name="2 Marcador de texto"/>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125D1-2017-4DCB-9797-A7201F4212F9}" type="datetime1">
              <a:rPr lang="es-MX" smtClean="0"/>
              <a:pPr/>
              <a:t>06/09/2019</a:t>
            </a:fld>
            <a:endParaRPr lang="es-MX"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baseline="0">
                <a:solidFill>
                  <a:schemeClr val="bg1">
                    <a:lumMod val="50000"/>
                  </a:schemeClr>
                </a:solidFill>
                <a:latin typeface="Calibri" pitchFamily="34" charset="0"/>
              </a:defRPr>
            </a:lvl1pPr>
          </a:lstStyle>
          <a:p>
            <a:endParaRPr lang="es-MX"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002BF4-BBF3-4639-B0BE-64A04A870BC8}" type="slidenum">
              <a:rPr lang="es-MX" smtClean="0"/>
              <a:pPr/>
              <a:t>‹Nº›</a:t>
            </a:fld>
            <a:endParaRPr lang="es-MX" dirty="0"/>
          </a:p>
        </p:txBody>
      </p:sp>
    </p:spTree>
    <p:extLst>
      <p:ext uri="{BB962C8B-B14F-4D97-AF65-F5344CB8AC3E}">
        <p14:creationId xmlns:p14="http://schemas.microsoft.com/office/powerpoint/2010/main" val="34248366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Lst>
  <p:hf hdr="0" dt="0"/>
  <p:txStyles>
    <p:titleStyle>
      <a:lvl1pPr algn="ctr" defTabSz="914400" rtl="0" eaLnBrk="1" latinLnBrk="0" hangingPunct="1">
        <a:spcBef>
          <a:spcPct val="0"/>
        </a:spcBef>
        <a:buNone/>
        <a:defRPr sz="2800" b="1" kern="1200">
          <a:solidFill>
            <a:srgbClr val="00727C"/>
          </a:solidFill>
          <a:latin typeface="+mj-lt"/>
          <a:ea typeface="+mj-ea"/>
          <a:cs typeface="+mj-cs"/>
        </a:defRPr>
      </a:lvl1pPr>
    </p:titleStyle>
    <p:bodyStyle>
      <a:lvl1pPr marL="342900" indent="-342900" algn="l" defTabSz="914400" rtl="0" eaLnBrk="1" latinLnBrk="0" hangingPunct="1">
        <a:spcBef>
          <a:spcPct val="20000"/>
        </a:spcBef>
        <a:buClr>
          <a:schemeClr val="accent4"/>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SzPct val="50000"/>
        <a:buFont typeface="Wingdings"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emf"/></Relationships>
</file>

<file path=ppt/slides/_rels/slide1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3.emf"/></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5.emf"/></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25.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0.emf"/></Relationships>
</file>

<file path=ppt/slides/_rels/slide2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2.emf"/></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287688" y="4437112"/>
            <a:ext cx="6696744" cy="1569660"/>
          </a:xfrm>
          <a:prstGeom prst="rect">
            <a:avLst/>
          </a:prstGeom>
          <a:noFill/>
        </p:spPr>
        <p:txBody>
          <a:bodyPr wrap="square" rtlCol="0">
            <a:spAutoFit/>
          </a:bodyPr>
          <a:lstStyle/>
          <a:p>
            <a:r>
              <a:rPr lang="en-GB" sz="2400" b="1" dirty="0">
                <a:solidFill>
                  <a:schemeClr val="bg1"/>
                </a:solidFill>
              </a:rPr>
              <a:t>Government bond market development in CEMLA countries</a:t>
            </a:r>
          </a:p>
          <a:p>
            <a:r>
              <a:rPr lang="en-GB" sz="2400" b="1" dirty="0">
                <a:solidFill>
                  <a:schemeClr val="bg1"/>
                </a:solidFill>
              </a:rPr>
              <a:t>Centro de Estudios </a:t>
            </a:r>
            <a:r>
              <a:rPr lang="en-GB" sz="2400" b="1" dirty="0" err="1">
                <a:solidFill>
                  <a:schemeClr val="bg1"/>
                </a:solidFill>
              </a:rPr>
              <a:t>Monetarios</a:t>
            </a:r>
            <a:r>
              <a:rPr lang="en-GB" sz="2400" b="1" dirty="0">
                <a:solidFill>
                  <a:schemeClr val="bg1"/>
                </a:solidFill>
              </a:rPr>
              <a:t> </a:t>
            </a:r>
            <a:r>
              <a:rPr lang="en-GB" sz="2400" b="1" dirty="0" err="1">
                <a:solidFill>
                  <a:schemeClr val="bg1"/>
                </a:solidFill>
              </a:rPr>
              <a:t>Latinoamericanos</a:t>
            </a:r>
            <a:endParaRPr lang="en-GB" sz="2400" b="1" dirty="0">
              <a:solidFill>
                <a:schemeClr val="bg1"/>
              </a:solidFill>
            </a:endParaRPr>
          </a:p>
          <a:p>
            <a:r>
              <a:rPr lang="en-GB" sz="2400" b="1">
                <a:solidFill>
                  <a:schemeClr val="bg1"/>
                </a:solidFill>
              </a:rPr>
              <a:t>September 2019</a:t>
            </a:r>
            <a:endParaRPr lang="en-GB" sz="24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344" y="235180"/>
            <a:ext cx="11670454" cy="404664"/>
          </a:xfrm>
        </p:spPr>
        <p:txBody>
          <a:bodyPr/>
          <a:lstStyle/>
          <a:p>
            <a:r>
              <a:rPr lang="en-GB" dirty="0">
                <a:solidFill>
                  <a:schemeClr val="tx2"/>
                </a:solidFill>
              </a:rPr>
              <a:t>Government</a:t>
            </a:r>
            <a:r>
              <a:rPr lang="en-GB">
                <a:solidFill>
                  <a:schemeClr val="tx2"/>
                </a:solidFill>
              </a:rPr>
              <a:t> bond market development in CEMLA countries: Mexico</a:t>
            </a:r>
            <a:endParaRPr lang="en-US"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10</a:t>
            </a:fld>
            <a:endParaRPr lang="es-MX" dirty="0"/>
          </a:p>
        </p:txBody>
      </p:sp>
      <p:sp>
        <p:nvSpPr>
          <p:cNvPr id="17" name="8 CuadroTexto"/>
          <p:cNvSpPr txBox="1"/>
          <p:nvPr/>
        </p:nvSpPr>
        <p:spPr>
          <a:xfrm>
            <a:off x="4516111" y="1268760"/>
            <a:ext cx="7699718" cy="584775"/>
          </a:xfrm>
          <a:prstGeom prst="rect">
            <a:avLst/>
          </a:prstGeom>
          <a:noFill/>
        </p:spPr>
        <p:txBody>
          <a:bodyPr wrap="square" rtlCol="0">
            <a:spAutoFit/>
          </a:bodyPr>
          <a:lstStyle/>
          <a:p>
            <a:pPr algn="ctr"/>
            <a:r>
              <a:rPr lang="en-ZA" sz="1600" b="1">
                <a:solidFill>
                  <a:srgbClr val="254061"/>
                </a:solidFill>
              </a:rPr>
              <a:t>Federal Government debt composition </a:t>
            </a:r>
            <a:endParaRPr lang="es-MX" sz="1600" b="1" dirty="0">
              <a:solidFill>
                <a:srgbClr val="254061"/>
              </a:solidFill>
            </a:endParaRPr>
          </a:p>
          <a:p>
            <a:pPr algn="ctr"/>
            <a:r>
              <a:rPr lang="en-ZA" sz="1600">
                <a:solidFill>
                  <a:srgbClr val="254061"/>
                </a:solidFill>
              </a:rPr>
              <a:t>Percentage</a:t>
            </a:r>
            <a:endParaRPr lang="es-MX" sz="1600" dirty="0">
              <a:solidFill>
                <a:srgbClr val="254061"/>
              </a:solidFill>
            </a:endParaRPr>
          </a:p>
        </p:txBody>
      </p:sp>
      <p:sp>
        <p:nvSpPr>
          <p:cNvPr id="19" name="8 CuadroTexto"/>
          <p:cNvSpPr txBox="1"/>
          <p:nvPr/>
        </p:nvSpPr>
        <p:spPr>
          <a:xfrm>
            <a:off x="8251334" y="6018531"/>
            <a:ext cx="3965346" cy="369332"/>
          </a:xfrm>
          <a:prstGeom prst="rect">
            <a:avLst/>
          </a:prstGeom>
          <a:noFill/>
        </p:spPr>
        <p:txBody>
          <a:bodyPr wrap="square" rtlCol="0">
            <a:spAutoFit/>
          </a:bodyPr>
          <a:lstStyle/>
          <a:p>
            <a:r>
              <a:rPr lang="es-MX" sz="900" dirty="0"/>
              <a:t>Note: Total </a:t>
            </a:r>
            <a:r>
              <a:rPr lang="es-MX" sz="900" dirty="0" err="1"/>
              <a:t>amount</a:t>
            </a:r>
            <a:r>
              <a:rPr lang="es-MX" sz="900" dirty="0"/>
              <a:t> </a:t>
            </a:r>
            <a:r>
              <a:rPr lang="es-MX" sz="900" dirty="0" err="1"/>
              <a:t>outstanding</a:t>
            </a:r>
            <a:r>
              <a:rPr lang="es-MX" sz="900" dirty="0"/>
              <a:t> </a:t>
            </a:r>
            <a:r>
              <a:rPr lang="es-MX" sz="900" err="1"/>
              <a:t>is</a:t>
            </a:r>
            <a:r>
              <a:rPr lang="es-MX" sz="900"/>
              <a:t> 7.2 billion </a:t>
            </a:r>
            <a:r>
              <a:rPr lang="es-MX" sz="900" dirty="0" err="1"/>
              <a:t>mexican</a:t>
            </a:r>
            <a:r>
              <a:rPr lang="es-MX" sz="900" dirty="0"/>
              <a:t> pesos.</a:t>
            </a:r>
          </a:p>
          <a:p>
            <a:r>
              <a:rPr lang="es-MX" sz="900" dirty="0" err="1"/>
              <a:t>Source</a:t>
            </a:r>
            <a:r>
              <a:rPr lang="es-MX" sz="900" dirty="0"/>
              <a:t>: Central Bank of Mexico</a:t>
            </a:r>
          </a:p>
        </p:txBody>
      </p:sp>
      <p:sp>
        <p:nvSpPr>
          <p:cNvPr id="20" name="8 CuadroTexto"/>
          <p:cNvSpPr txBox="1"/>
          <p:nvPr/>
        </p:nvSpPr>
        <p:spPr>
          <a:xfrm>
            <a:off x="4654989" y="5980638"/>
            <a:ext cx="3691955" cy="369332"/>
          </a:xfrm>
          <a:prstGeom prst="rect">
            <a:avLst/>
          </a:prstGeom>
          <a:noFill/>
        </p:spPr>
        <p:txBody>
          <a:bodyPr wrap="square" rtlCol="0">
            <a:spAutoFit/>
          </a:bodyPr>
          <a:lstStyle/>
          <a:p>
            <a:r>
              <a:rPr lang="es-MX" sz="900" dirty="0"/>
              <a:t>Note: Total </a:t>
            </a:r>
            <a:r>
              <a:rPr lang="es-MX" sz="900" dirty="0" err="1"/>
              <a:t>amount</a:t>
            </a:r>
            <a:r>
              <a:rPr lang="es-MX" sz="900" dirty="0"/>
              <a:t> </a:t>
            </a:r>
            <a:r>
              <a:rPr lang="es-MX" sz="900" dirty="0" err="1"/>
              <a:t>outstanding</a:t>
            </a:r>
            <a:r>
              <a:rPr lang="es-MX" sz="900" dirty="0"/>
              <a:t> </a:t>
            </a:r>
            <a:r>
              <a:rPr lang="es-MX" sz="900" dirty="0" err="1"/>
              <a:t>is</a:t>
            </a:r>
            <a:r>
              <a:rPr lang="es-MX" sz="900" dirty="0"/>
              <a:t> 549,154 </a:t>
            </a:r>
            <a:r>
              <a:rPr lang="es-MX" sz="900" dirty="0" err="1"/>
              <a:t>million</a:t>
            </a:r>
            <a:r>
              <a:rPr lang="es-MX" sz="900" dirty="0"/>
              <a:t> </a:t>
            </a:r>
            <a:r>
              <a:rPr lang="es-MX" sz="900" dirty="0" err="1"/>
              <a:t>mexican</a:t>
            </a:r>
            <a:r>
              <a:rPr lang="es-MX" sz="900" dirty="0"/>
              <a:t> pesos.</a:t>
            </a:r>
          </a:p>
          <a:p>
            <a:r>
              <a:rPr lang="es-MX" sz="900" dirty="0" err="1"/>
              <a:t>Source</a:t>
            </a:r>
            <a:r>
              <a:rPr lang="es-MX" sz="900" dirty="0"/>
              <a:t>: Central Bank of Mexico.</a:t>
            </a:r>
          </a:p>
        </p:txBody>
      </p:sp>
      <p:grpSp>
        <p:nvGrpSpPr>
          <p:cNvPr id="5" name="Grupo 5"/>
          <p:cNvGrpSpPr/>
          <p:nvPr/>
        </p:nvGrpSpPr>
        <p:grpSpPr>
          <a:xfrm>
            <a:off x="4741858" y="2478191"/>
            <a:ext cx="3082334" cy="3314309"/>
            <a:chOff x="4727848" y="3244803"/>
            <a:chExt cx="2569425" cy="2632470"/>
          </a:xfrm>
        </p:grpSpPr>
        <p:pic>
          <p:nvPicPr>
            <p:cNvPr id="21" name="Imagen 6"/>
            <p:cNvPicPr>
              <a:picLocks noChangeAspect="1"/>
            </p:cNvPicPr>
            <p:nvPr/>
          </p:nvPicPr>
          <p:blipFill rotWithShape="1">
            <a:blip r:embed="rId3"/>
            <a:srcRect l="10756" t="2583" r="6513" b="9890"/>
            <a:stretch/>
          </p:blipFill>
          <p:spPr>
            <a:xfrm>
              <a:off x="4727848" y="3645024"/>
              <a:ext cx="2569425" cy="2232249"/>
            </a:xfrm>
            <a:prstGeom prst="rect">
              <a:avLst/>
            </a:prstGeom>
          </p:spPr>
        </p:pic>
        <p:pic>
          <p:nvPicPr>
            <p:cNvPr id="16" name="Imagen 8"/>
            <p:cNvPicPr>
              <a:picLocks noChangeAspect="1"/>
            </p:cNvPicPr>
            <p:nvPr/>
          </p:nvPicPr>
          <p:blipFill rotWithShape="1">
            <a:blip r:embed="rId4"/>
            <a:srcRect l="11807" t="90621" r="69245"/>
            <a:stretch/>
          </p:blipFill>
          <p:spPr>
            <a:xfrm>
              <a:off x="5303912" y="3244803"/>
              <a:ext cx="1082289" cy="334212"/>
            </a:xfrm>
            <a:prstGeom prst="rect">
              <a:avLst/>
            </a:prstGeom>
          </p:spPr>
        </p:pic>
        <p:pic>
          <p:nvPicPr>
            <p:cNvPr id="22" name="Imagen 9"/>
            <p:cNvPicPr>
              <a:picLocks noChangeAspect="1"/>
            </p:cNvPicPr>
            <p:nvPr/>
          </p:nvPicPr>
          <p:blipFill rotWithShape="1">
            <a:blip r:embed="rId4"/>
            <a:srcRect l="53447" t="91047" r="10393"/>
            <a:stretch/>
          </p:blipFill>
          <p:spPr>
            <a:xfrm>
              <a:off x="5064799" y="3452268"/>
              <a:ext cx="2065437" cy="319044"/>
            </a:xfrm>
            <a:prstGeom prst="rect">
              <a:avLst/>
            </a:prstGeom>
          </p:spPr>
        </p:pic>
      </p:grpSp>
      <p:sp>
        <p:nvSpPr>
          <p:cNvPr id="25" name="8 CuadroTexto"/>
          <p:cNvSpPr txBox="1"/>
          <p:nvPr/>
        </p:nvSpPr>
        <p:spPr>
          <a:xfrm>
            <a:off x="8051056" y="2055885"/>
            <a:ext cx="3836891" cy="307777"/>
          </a:xfrm>
          <a:prstGeom prst="rect">
            <a:avLst/>
          </a:prstGeom>
          <a:noFill/>
        </p:spPr>
        <p:txBody>
          <a:bodyPr wrap="square" rtlCol="0">
            <a:spAutoFit/>
          </a:bodyPr>
          <a:lstStyle/>
          <a:p>
            <a:pPr algn="ctr"/>
            <a:r>
              <a:rPr lang="es-MX" sz="1400" b="1" err="1">
                <a:solidFill>
                  <a:srgbClr val="254061"/>
                </a:solidFill>
              </a:rPr>
              <a:t>September</a:t>
            </a:r>
            <a:r>
              <a:rPr lang="es-MX" sz="1400" b="1">
                <a:solidFill>
                  <a:srgbClr val="254061"/>
                </a:solidFill>
              </a:rPr>
              <a:t> 2019</a:t>
            </a:r>
            <a:endParaRPr lang="es-MX" sz="1400" b="1" dirty="0">
              <a:solidFill>
                <a:srgbClr val="254061"/>
              </a:solidFill>
            </a:endParaRPr>
          </a:p>
        </p:txBody>
      </p:sp>
      <p:sp>
        <p:nvSpPr>
          <p:cNvPr id="27" name="8 CuadroTexto"/>
          <p:cNvSpPr txBox="1"/>
          <p:nvPr/>
        </p:nvSpPr>
        <p:spPr>
          <a:xfrm>
            <a:off x="4223792" y="2108426"/>
            <a:ext cx="3836891" cy="307777"/>
          </a:xfrm>
          <a:prstGeom prst="rect">
            <a:avLst/>
          </a:prstGeom>
          <a:noFill/>
        </p:spPr>
        <p:txBody>
          <a:bodyPr wrap="square" rtlCol="0">
            <a:spAutoFit/>
          </a:bodyPr>
          <a:lstStyle/>
          <a:p>
            <a:pPr algn="ctr"/>
            <a:r>
              <a:rPr lang="es-MX" sz="1400" b="1" dirty="0" err="1">
                <a:solidFill>
                  <a:srgbClr val="254061"/>
                </a:solidFill>
              </a:rPr>
              <a:t>December</a:t>
            </a:r>
            <a:r>
              <a:rPr lang="es-MX" sz="1400" b="1" dirty="0">
                <a:solidFill>
                  <a:srgbClr val="254061"/>
                </a:solidFill>
              </a:rPr>
              <a:t> 1999</a:t>
            </a:r>
          </a:p>
        </p:txBody>
      </p:sp>
      <p:sp>
        <p:nvSpPr>
          <p:cNvPr id="18" name="CuadroTexto 17"/>
          <p:cNvSpPr txBox="1"/>
          <p:nvPr/>
        </p:nvSpPr>
        <p:spPr>
          <a:xfrm>
            <a:off x="123966" y="6161108"/>
            <a:ext cx="3976625" cy="230832"/>
          </a:xfrm>
          <a:prstGeom prst="rect">
            <a:avLst/>
          </a:prstGeom>
          <a:noFill/>
        </p:spPr>
        <p:txBody>
          <a:bodyPr wrap="square" rtlCol="0">
            <a:spAutoFit/>
          </a:bodyPr>
          <a:lstStyle>
            <a:defPPr>
              <a:defRPr lang="es-MX"/>
            </a:defPPr>
            <a:lvl1pPr>
              <a:defRPr sz="1000"/>
            </a:lvl1pPr>
          </a:lstStyle>
          <a:p>
            <a:pPr algn="just"/>
            <a:r>
              <a:rPr lang="en-US" sz="900"/>
              <a:t>Source: </a:t>
            </a:r>
            <a:r>
              <a:rPr lang="en-US" sz="900" dirty="0"/>
              <a:t>SHCP.</a:t>
            </a:r>
          </a:p>
        </p:txBody>
      </p:sp>
      <p:sp>
        <p:nvSpPr>
          <p:cNvPr id="23" name="1 Título"/>
          <p:cNvSpPr txBox="1">
            <a:spLocks/>
          </p:cNvSpPr>
          <p:nvPr/>
        </p:nvSpPr>
        <p:spPr>
          <a:xfrm>
            <a:off x="0" y="1412776"/>
            <a:ext cx="4439816" cy="553998"/>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HK" sz="1500">
                <a:solidFill>
                  <a:schemeClr val="tx1"/>
                </a:solidFill>
                <a:latin typeface="+mj-lt"/>
                <a:ea typeface="+mj-ea"/>
                <a:cs typeface="+mj-cs"/>
              </a:rPr>
              <a:t>Federal Government debt composition</a:t>
            </a:r>
            <a:endParaRPr lang="es-MX" sz="1500" dirty="0">
              <a:solidFill>
                <a:schemeClr val="tx1"/>
              </a:solidFill>
              <a:latin typeface="+mj-lt"/>
              <a:ea typeface="+mj-ea"/>
              <a:cs typeface="+mj-cs"/>
            </a:endParaRPr>
          </a:p>
          <a:p>
            <a:pPr>
              <a:buClr>
                <a:schemeClr val="accent4"/>
              </a:buClr>
            </a:pPr>
            <a:r>
              <a:rPr lang="en-HK" sz="1500" b="0">
                <a:solidFill>
                  <a:schemeClr val="tx1"/>
                </a:solidFill>
                <a:latin typeface="+mj-lt"/>
                <a:ea typeface="+mj-ea"/>
                <a:cs typeface="+mj-cs"/>
              </a:rPr>
              <a:t>Percentage</a:t>
            </a:r>
            <a:endParaRPr lang="es-MX" sz="1500" b="0" dirty="0">
              <a:solidFill>
                <a:schemeClr val="tx1"/>
              </a:solidFill>
              <a:latin typeface="+mj-lt"/>
              <a:ea typeface="+mj-ea"/>
              <a:cs typeface="+mj-cs"/>
            </a:endParaRPr>
          </a:p>
        </p:txBody>
      </p:sp>
      <p:pic>
        <p:nvPicPr>
          <p:cNvPr id="6" name="Imagen 28"/>
          <p:cNvPicPr>
            <a:picLocks noChangeAspect="1"/>
          </p:cNvPicPr>
          <p:nvPr/>
        </p:nvPicPr>
        <p:blipFill rotWithShape="1">
          <a:blip r:embed="rId5"/>
          <a:srcRect l="11271" r="10147" b="3200"/>
          <a:stretch/>
        </p:blipFill>
        <p:spPr>
          <a:xfrm>
            <a:off x="83893" y="1724660"/>
            <a:ext cx="4293978" cy="4625309"/>
          </a:xfrm>
          <a:prstGeom prst="rect">
            <a:avLst/>
          </a:prstGeom>
        </p:spPr>
      </p:pic>
      <p:pic>
        <p:nvPicPr>
          <p:cNvPr id="7" name="Imagen 29"/>
          <p:cNvPicPr>
            <a:picLocks noChangeAspect="1"/>
          </p:cNvPicPr>
          <p:nvPr/>
        </p:nvPicPr>
        <p:blipFill rotWithShape="1">
          <a:blip r:embed="rId6"/>
          <a:srcRect l="20340" t="10634" r="16128" b="9246"/>
          <a:stretch/>
        </p:blipFill>
        <p:spPr>
          <a:xfrm>
            <a:off x="8273142" y="2604340"/>
            <a:ext cx="3799521" cy="3396739"/>
          </a:xfrm>
          <a:prstGeom prst="rect">
            <a:avLst/>
          </a:prstGeom>
        </p:spPr>
      </p:pic>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01872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188640"/>
            <a:ext cx="11809312" cy="404664"/>
          </a:xfrm>
        </p:spPr>
        <p:txBody>
          <a:bodyPr/>
          <a:lstStyle/>
          <a:p>
            <a:r>
              <a:rPr lang="en-NZ" dirty="0">
                <a:solidFill>
                  <a:schemeClr val="tx2"/>
                </a:solidFill>
              </a:rPr>
              <a:t>Government</a:t>
            </a:r>
            <a:r>
              <a:rPr lang="en-NZ">
                <a:solidFill>
                  <a:schemeClr val="tx2"/>
                </a:solidFill>
              </a:rPr>
              <a:t> bond market development: </a:t>
            </a:r>
            <a:r>
              <a:rPr lang="en-NZ"/>
              <a:t>Money Markets</a:t>
            </a:r>
            <a:endParaRPr lang="es-MX"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11</a:t>
            </a:fld>
            <a:endParaRPr lang="es-MX" dirty="0"/>
          </a:p>
        </p:txBody>
      </p:sp>
      <p:sp>
        <p:nvSpPr>
          <p:cNvPr id="11" name="7 Marcador de contenido"/>
          <p:cNvSpPr>
            <a:spLocks noGrp="1"/>
          </p:cNvSpPr>
          <p:nvPr>
            <p:ph idx="1"/>
          </p:nvPr>
        </p:nvSpPr>
        <p:spPr>
          <a:xfrm>
            <a:off x="119336" y="593304"/>
            <a:ext cx="11737304" cy="5688632"/>
          </a:xfrm>
          <a:noFill/>
        </p:spPr>
        <p:txBody>
          <a:bodyPr>
            <a:normAutofit/>
          </a:bodyPr>
          <a:lstStyle/>
          <a:p>
            <a:pPr algn="just">
              <a:spcBef>
                <a:spcPts val="0"/>
              </a:spcBef>
            </a:pPr>
            <a:r>
              <a:rPr lang="en-US" sz="1700" dirty="0">
                <a:solidFill>
                  <a:srgbClr val="1C1C1C"/>
                </a:solidFill>
              </a:rPr>
              <a:t>The</a:t>
            </a:r>
            <a:r>
              <a:rPr lang="en-US" sz="1700">
                <a:solidFill>
                  <a:srgbClr val="1C1C1C"/>
                </a:solidFill>
              </a:rPr>
              <a:t> first necessary step for the development of alocal </a:t>
            </a:r>
            <a:r>
              <a:rPr lang="en-US" sz="1700" dirty="0">
                <a:solidFill>
                  <a:srgbClr val="1C1C1C"/>
                </a:solidFill>
              </a:rPr>
              <a:t>debt</a:t>
            </a:r>
            <a:r>
              <a:rPr lang="en-US" sz="1700">
                <a:solidFill>
                  <a:srgbClr val="1C1C1C"/>
                </a:solidFill>
              </a:rPr>
              <a:t> market is to have a deep and liquid short term market (money market), with several participants, </a:t>
            </a:r>
            <a:r>
              <a:rPr lang="en-US" sz="1700" dirty="0">
                <a:solidFill>
                  <a:srgbClr val="1C1C1C"/>
                </a:solidFill>
              </a:rPr>
              <a:t>since</a:t>
            </a:r>
            <a:r>
              <a:rPr lang="en-US" sz="1700">
                <a:solidFill>
                  <a:srgbClr val="1C1C1C"/>
                </a:solidFill>
              </a:rPr>
              <a:t> this market influences the fixed income market, </a:t>
            </a:r>
            <a:r>
              <a:rPr lang="en-US" sz="1700" dirty="0">
                <a:solidFill>
                  <a:srgbClr val="1C1C1C"/>
                </a:solidFill>
              </a:rPr>
              <a:t>by</a:t>
            </a:r>
            <a:r>
              <a:rPr lang="en-US" sz="1700">
                <a:solidFill>
                  <a:srgbClr val="1C1C1C"/>
                </a:solidFill>
              </a:rPr>
              <a:t> increasing the liquidity of the securities. </a:t>
            </a:r>
            <a:endParaRPr lang="es-MX" sz="1700" dirty="0">
              <a:solidFill>
                <a:srgbClr val="1C1C1C"/>
              </a:solidFill>
            </a:endParaRPr>
          </a:p>
          <a:p>
            <a:pPr algn="just">
              <a:spcBef>
                <a:spcPts val="0"/>
              </a:spcBef>
            </a:pPr>
            <a:endParaRPr lang="es-MX" sz="400" dirty="0">
              <a:solidFill>
                <a:srgbClr val="1C1C1C"/>
              </a:solidFill>
            </a:endParaRPr>
          </a:p>
          <a:p>
            <a:pPr algn="just">
              <a:spcBef>
                <a:spcPts val="0"/>
              </a:spcBef>
            </a:pPr>
            <a:r>
              <a:rPr lang="en-US" sz="1700" dirty="0">
                <a:solidFill>
                  <a:srgbClr val="1C1C1C"/>
                </a:solidFill>
              </a:rPr>
              <a:t>In</a:t>
            </a:r>
            <a:r>
              <a:rPr lang="en-US" sz="1700">
                <a:solidFill>
                  <a:srgbClr val="1C1C1C"/>
                </a:solidFill>
              </a:rPr>
              <a:t> Mexico, the repo market posses these characteristics, </a:t>
            </a:r>
            <a:r>
              <a:rPr lang="en-US" sz="1700" dirty="0">
                <a:solidFill>
                  <a:srgbClr val="1C1C1C"/>
                </a:solidFill>
              </a:rPr>
              <a:t>and</a:t>
            </a:r>
            <a:r>
              <a:rPr lang="en-US" sz="1700">
                <a:solidFill>
                  <a:srgbClr val="1C1C1C"/>
                </a:solidFill>
              </a:rPr>
              <a:t> it also represents an important benefit for the Bank of Mexico, </a:t>
            </a:r>
            <a:r>
              <a:rPr lang="en-US" sz="1700" dirty="0">
                <a:solidFill>
                  <a:srgbClr val="1C1C1C"/>
                </a:solidFill>
              </a:rPr>
              <a:t>since</a:t>
            </a:r>
            <a:r>
              <a:rPr lang="en-US" sz="1700">
                <a:solidFill>
                  <a:srgbClr val="1C1C1C"/>
                </a:solidFill>
              </a:rPr>
              <a:t> it helps in the monetary policy instrumentation and the open market operations. </a:t>
            </a:r>
            <a:endParaRPr lang="es-MX" sz="1700" dirty="0">
              <a:solidFill>
                <a:srgbClr val="1C1C1C"/>
              </a:solidFill>
            </a:endParaRPr>
          </a:p>
        </p:txBody>
      </p:sp>
      <p:sp>
        <p:nvSpPr>
          <p:cNvPr id="15" name="Rectángulo 14"/>
          <p:cNvSpPr/>
          <p:nvPr/>
        </p:nvSpPr>
        <p:spPr>
          <a:xfrm>
            <a:off x="4727848" y="5301208"/>
            <a:ext cx="43204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4 CuadroTexto"/>
          <p:cNvSpPr txBox="1"/>
          <p:nvPr/>
        </p:nvSpPr>
        <p:spPr>
          <a:xfrm>
            <a:off x="231677" y="2265045"/>
            <a:ext cx="5832648" cy="584775"/>
          </a:xfrm>
          <a:prstGeom prst="rect">
            <a:avLst/>
          </a:prstGeom>
          <a:noFill/>
        </p:spPr>
        <p:txBody>
          <a:bodyPr wrap="square" rtlCol="0">
            <a:spAutoFit/>
          </a:bodyPr>
          <a:lstStyle/>
          <a:p>
            <a:pPr algn="ctr"/>
            <a:r>
              <a:rPr lang="en-NZ" sz="1600" b="1" dirty="0"/>
              <a:t>Daily</a:t>
            </a:r>
            <a:r>
              <a:rPr lang="en-NZ" sz="1600" b="1"/>
              <a:t> trading volume in bank and government securities funding</a:t>
            </a:r>
            <a:endParaRPr lang="es-MX" sz="1600" b="1" dirty="0"/>
          </a:p>
          <a:p>
            <a:pPr algn="ctr"/>
            <a:r>
              <a:rPr lang="en-NZ" sz="1600"/>
              <a:t>Millions ofpesos</a:t>
            </a:r>
            <a:endParaRPr lang="es-MX" sz="1600" dirty="0"/>
          </a:p>
        </p:txBody>
      </p:sp>
      <p:sp>
        <p:nvSpPr>
          <p:cNvPr id="9" name="8 CuadroTexto"/>
          <p:cNvSpPr txBox="1"/>
          <p:nvPr/>
        </p:nvSpPr>
        <p:spPr>
          <a:xfrm>
            <a:off x="6064325" y="2258581"/>
            <a:ext cx="6148987" cy="584775"/>
          </a:xfrm>
          <a:prstGeom prst="rect">
            <a:avLst/>
          </a:prstGeom>
          <a:noFill/>
        </p:spPr>
        <p:txBody>
          <a:bodyPr wrap="square" rtlCol="0">
            <a:spAutoFit/>
          </a:bodyPr>
          <a:lstStyle/>
          <a:p>
            <a:pPr algn="ctr"/>
            <a:r>
              <a:rPr lang="en-NZ" sz="1600" b="1" dirty="0">
                <a:solidFill>
                  <a:srgbClr val="254061"/>
                </a:solidFill>
              </a:rPr>
              <a:t>Difference</a:t>
            </a:r>
            <a:r>
              <a:rPr lang="en-NZ" sz="1600" b="1">
                <a:solidFill>
                  <a:srgbClr val="254061"/>
                </a:solidFill>
              </a:rPr>
              <a:t> between the interbank funding rate and the reference rate</a:t>
            </a:r>
            <a:endParaRPr lang="es-MX" sz="1500" b="1" dirty="0">
              <a:solidFill>
                <a:srgbClr val="254061"/>
              </a:solidFill>
            </a:endParaRPr>
          </a:p>
          <a:p>
            <a:pPr algn="ctr"/>
            <a:r>
              <a:rPr lang="en-NZ" sz="1600">
                <a:solidFill>
                  <a:srgbClr val="254061"/>
                </a:solidFill>
              </a:rPr>
              <a:t>Basis points</a:t>
            </a:r>
            <a:endParaRPr lang="es-MX" sz="1500" dirty="0">
              <a:solidFill>
                <a:srgbClr val="254061"/>
              </a:solidFill>
            </a:endParaRPr>
          </a:p>
        </p:txBody>
      </p:sp>
      <p:sp>
        <p:nvSpPr>
          <p:cNvPr id="10" name="8 CuadroTexto"/>
          <p:cNvSpPr txBox="1"/>
          <p:nvPr/>
        </p:nvSpPr>
        <p:spPr>
          <a:xfrm>
            <a:off x="6310340" y="6164549"/>
            <a:ext cx="3816424" cy="230832"/>
          </a:xfrm>
          <a:prstGeom prst="rect">
            <a:avLst/>
          </a:prstGeom>
          <a:noFill/>
        </p:spPr>
        <p:txBody>
          <a:bodyPr wrap="square" rtlCol="0">
            <a:spAutoFit/>
          </a:bodyPr>
          <a:lstStyle/>
          <a:p>
            <a:r>
              <a:rPr lang="es-MX" sz="900"/>
              <a:t>Source: </a:t>
            </a:r>
            <a:r>
              <a:rPr lang="es-MX" sz="900" dirty="0"/>
              <a:t>Central</a:t>
            </a:r>
            <a:r>
              <a:rPr lang="es-MX" sz="900"/>
              <a:t> Bank of Mexico.</a:t>
            </a:r>
            <a:endParaRPr lang="es-MX" sz="900" dirty="0"/>
          </a:p>
        </p:txBody>
      </p:sp>
      <p:sp>
        <p:nvSpPr>
          <p:cNvPr id="12" name="8 CuadroTexto"/>
          <p:cNvSpPr txBox="1"/>
          <p:nvPr/>
        </p:nvSpPr>
        <p:spPr>
          <a:xfrm>
            <a:off x="119336" y="6165304"/>
            <a:ext cx="3816424" cy="230832"/>
          </a:xfrm>
          <a:prstGeom prst="rect">
            <a:avLst/>
          </a:prstGeom>
          <a:noFill/>
        </p:spPr>
        <p:txBody>
          <a:bodyPr wrap="square" rtlCol="0">
            <a:spAutoFit/>
          </a:bodyPr>
          <a:lstStyle/>
          <a:p>
            <a:r>
              <a:rPr lang="es-MX" sz="900"/>
              <a:t>Source: </a:t>
            </a:r>
            <a:r>
              <a:rPr lang="es-MX" sz="900" dirty="0"/>
              <a:t>Central</a:t>
            </a:r>
            <a:r>
              <a:rPr lang="es-MX" sz="900"/>
              <a:t> Bank of Mexico.</a:t>
            </a:r>
            <a:endParaRPr lang="es-MX" sz="900" dirty="0"/>
          </a:p>
        </p:txBody>
      </p:sp>
      <p:pic>
        <p:nvPicPr>
          <p:cNvPr id="19" name="Imagen 6"/>
          <p:cNvPicPr>
            <a:picLocks noChangeAspect="1"/>
          </p:cNvPicPr>
          <p:nvPr/>
        </p:nvPicPr>
        <p:blipFill>
          <a:blip r:embed="rId3"/>
          <a:stretch>
            <a:fillRect/>
          </a:stretch>
        </p:blipFill>
        <p:spPr>
          <a:xfrm>
            <a:off x="6384032" y="2780928"/>
            <a:ext cx="5472608" cy="3424622"/>
          </a:xfrm>
          <a:prstGeom prst="rect">
            <a:avLst/>
          </a:prstGeom>
        </p:spPr>
      </p:pic>
      <p:pic>
        <p:nvPicPr>
          <p:cNvPr id="21" name="Imagen 13"/>
          <p:cNvPicPr>
            <a:picLocks noChangeAspect="1"/>
          </p:cNvPicPr>
          <p:nvPr/>
        </p:nvPicPr>
        <p:blipFill>
          <a:blip r:embed="rId4"/>
          <a:stretch>
            <a:fillRect/>
          </a:stretch>
        </p:blipFill>
        <p:spPr>
          <a:xfrm>
            <a:off x="407368" y="2780928"/>
            <a:ext cx="5395874" cy="3454413"/>
          </a:xfrm>
          <a:prstGeom prst="rect">
            <a:avLst/>
          </a:prstGeom>
        </p:spPr>
      </p:pic>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561777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17861" y="188640"/>
            <a:ext cx="11617405" cy="404664"/>
          </a:xfrm>
        </p:spPr>
        <p:txBody>
          <a:bodyPr/>
          <a:lstStyle/>
          <a:p>
            <a:r>
              <a:rPr lang="en-GB" dirty="0">
                <a:solidFill>
                  <a:schemeClr val="tx2"/>
                </a:solidFill>
              </a:rPr>
              <a:t>Government</a:t>
            </a:r>
            <a:r>
              <a:rPr lang="en-GB">
                <a:solidFill>
                  <a:schemeClr val="tx2"/>
                </a:solidFill>
              </a:rPr>
              <a:t> bond market development</a:t>
            </a:r>
            <a:endParaRPr lang="es-MX"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12</a:t>
            </a:fld>
            <a:endParaRPr lang="es-MX" dirty="0"/>
          </a:p>
        </p:txBody>
      </p:sp>
      <p:sp>
        <p:nvSpPr>
          <p:cNvPr id="11" name="7 Marcador de contenido"/>
          <p:cNvSpPr>
            <a:spLocks noGrp="1"/>
          </p:cNvSpPr>
          <p:nvPr>
            <p:ph idx="1"/>
          </p:nvPr>
        </p:nvSpPr>
        <p:spPr>
          <a:xfrm>
            <a:off x="263352" y="580606"/>
            <a:ext cx="11809312" cy="5846217"/>
          </a:xfrm>
          <a:noFill/>
        </p:spPr>
        <p:txBody>
          <a:bodyPr>
            <a:normAutofit/>
          </a:bodyPr>
          <a:lstStyle/>
          <a:p>
            <a:pPr algn="just">
              <a:spcBef>
                <a:spcPts val="0"/>
              </a:spcBef>
            </a:pPr>
            <a:r>
              <a:rPr lang="en-US" sz="1600" dirty="0">
                <a:solidFill>
                  <a:srgbClr val="1C1C1C"/>
                </a:solidFill>
              </a:rPr>
              <a:t>The first issuance of </a:t>
            </a:r>
            <a:r>
              <a:rPr lang="en-US" sz="1600" dirty="0" err="1">
                <a:solidFill>
                  <a:srgbClr val="1C1C1C"/>
                </a:solidFill>
              </a:rPr>
              <a:t>Bonos</a:t>
            </a:r>
            <a:r>
              <a:rPr lang="en-US" sz="1600" dirty="0">
                <a:solidFill>
                  <a:srgbClr val="1C1C1C"/>
                </a:solidFill>
              </a:rPr>
              <a:t> M (coupon bonds) was in 2000, with a maturity of three years. Over the following years, the Federal Government continued developing the local yield curve development, until, in 2006, they issued the first 30 year bond. The extension of government securities duration has provided many benefits for the Federal Government, such as:</a:t>
            </a:r>
          </a:p>
          <a:p>
            <a:pPr lvl="1" algn="just">
              <a:spcBef>
                <a:spcPts val="0"/>
              </a:spcBef>
            </a:pPr>
            <a:r>
              <a:rPr lang="en-US" sz="1600" dirty="0">
                <a:solidFill>
                  <a:srgbClr val="1C1C1C"/>
                </a:solidFill>
              </a:rPr>
              <a:t>Decrease continuous portfolio rebalancing due to changes in interest rates</a:t>
            </a:r>
          </a:p>
          <a:p>
            <a:pPr lvl="1" algn="just">
              <a:spcBef>
                <a:spcPts val="0"/>
              </a:spcBef>
            </a:pPr>
            <a:r>
              <a:rPr lang="en-US" sz="1600" dirty="0">
                <a:solidFill>
                  <a:srgbClr val="1C1C1C"/>
                </a:solidFill>
              </a:rPr>
              <a:t>Reduce the </a:t>
            </a:r>
            <a:r>
              <a:rPr lang="en-US" sz="1600">
                <a:solidFill>
                  <a:srgbClr val="1C1C1C"/>
                </a:solidFill>
              </a:rPr>
              <a:t>rollover risk for </a:t>
            </a:r>
            <a:r>
              <a:rPr lang="en-US" sz="1600" dirty="0">
                <a:solidFill>
                  <a:srgbClr val="1C1C1C"/>
                </a:solidFill>
              </a:rPr>
              <a:t>the Federal Government</a:t>
            </a:r>
          </a:p>
          <a:p>
            <a:pPr algn="just"/>
            <a:endParaRPr lang="en-US" sz="1600" dirty="0">
              <a:solidFill>
                <a:srgbClr val="000000"/>
              </a:solidFill>
            </a:endParaRPr>
          </a:p>
        </p:txBody>
      </p:sp>
      <p:sp>
        <p:nvSpPr>
          <p:cNvPr id="7" name="4 CuadroTexto"/>
          <p:cNvSpPr txBox="1"/>
          <p:nvPr/>
        </p:nvSpPr>
        <p:spPr>
          <a:xfrm>
            <a:off x="191344" y="2049735"/>
            <a:ext cx="5616625" cy="584775"/>
          </a:xfrm>
          <a:prstGeom prst="rect">
            <a:avLst/>
          </a:prstGeom>
          <a:noFill/>
        </p:spPr>
        <p:txBody>
          <a:bodyPr wrap="square" rtlCol="0">
            <a:spAutoFit/>
          </a:bodyPr>
          <a:lstStyle/>
          <a:p>
            <a:pPr algn="ctr"/>
            <a:r>
              <a:rPr lang="en-US" sz="1600" b="1"/>
              <a:t>Evolution of Mexican yield curve</a:t>
            </a:r>
            <a:endParaRPr lang="es-MX" sz="1600" b="1" dirty="0"/>
          </a:p>
          <a:p>
            <a:pPr algn="ctr"/>
            <a:r>
              <a:rPr lang="en-US" sz="1600"/>
              <a:t>Percentage</a:t>
            </a:r>
            <a:endParaRPr lang="es-MX" sz="1600" dirty="0"/>
          </a:p>
        </p:txBody>
      </p:sp>
      <p:sp>
        <p:nvSpPr>
          <p:cNvPr id="10" name="8 CuadroTexto"/>
          <p:cNvSpPr txBox="1"/>
          <p:nvPr/>
        </p:nvSpPr>
        <p:spPr>
          <a:xfrm>
            <a:off x="7032103" y="2080512"/>
            <a:ext cx="5040561" cy="584775"/>
          </a:xfrm>
          <a:prstGeom prst="rect">
            <a:avLst/>
          </a:prstGeom>
          <a:noFill/>
        </p:spPr>
        <p:txBody>
          <a:bodyPr wrap="square" rtlCol="0">
            <a:spAutoFit/>
          </a:bodyPr>
          <a:lstStyle/>
          <a:p>
            <a:pPr algn="ctr"/>
            <a:r>
              <a:rPr lang="en-US" sz="1600" b="1"/>
              <a:t>Average maturity of Government securities</a:t>
            </a:r>
            <a:endParaRPr lang="es-MX" sz="1600" b="1" dirty="0"/>
          </a:p>
          <a:p>
            <a:pPr algn="ctr"/>
            <a:r>
              <a:rPr lang="en-US" sz="1600"/>
              <a:t>Years</a:t>
            </a:r>
            <a:endParaRPr lang="es-MX" sz="1600" dirty="0"/>
          </a:p>
        </p:txBody>
      </p:sp>
      <p:sp>
        <p:nvSpPr>
          <p:cNvPr id="12" name="8 CuadroTexto"/>
          <p:cNvSpPr txBox="1"/>
          <p:nvPr/>
        </p:nvSpPr>
        <p:spPr>
          <a:xfrm>
            <a:off x="7320136" y="6169501"/>
            <a:ext cx="2586020" cy="230832"/>
          </a:xfrm>
          <a:prstGeom prst="rect">
            <a:avLst/>
          </a:prstGeom>
          <a:noFill/>
        </p:spPr>
        <p:txBody>
          <a:bodyPr wrap="square" rtlCol="0">
            <a:spAutoFit/>
          </a:bodyPr>
          <a:lstStyle/>
          <a:p>
            <a:r>
              <a:rPr lang="es-MX" sz="900" dirty="0" err="1"/>
              <a:t>Source</a:t>
            </a:r>
            <a:r>
              <a:rPr lang="es-MX" sz="900" dirty="0"/>
              <a:t>: Central Bank of Mexico</a:t>
            </a:r>
          </a:p>
        </p:txBody>
      </p:sp>
      <p:sp>
        <p:nvSpPr>
          <p:cNvPr id="13" name="8 CuadroTexto"/>
          <p:cNvSpPr txBox="1"/>
          <p:nvPr/>
        </p:nvSpPr>
        <p:spPr>
          <a:xfrm>
            <a:off x="191344" y="6166829"/>
            <a:ext cx="2586020" cy="230832"/>
          </a:xfrm>
          <a:prstGeom prst="rect">
            <a:avLst/>
          </a:prstGeom>
          <a:noFill/>
        </p:spPr>
        <p:txBody>
          <a:bodyPr wrap="square" rtlCol="0">
            <a:spAutoFit/>
          </a:bodyPr>
          <a:lstStyle/>
          <a:p>
            <a:r>
              <a:rPr lang="es-MX" sz="900" dirty="0" err="1"/>
              <a:t>Source</a:t>
            </a:r>
            <a:r>
              <a:rPr lang="es-MX" sz="900" dirty="0"/>
              <a:t>: PIP.</a:t>
            </a:r>
          </a:p>
        </p:txBody>
      </p:sp>
      <p:grpSp>
        <p:nvGrpSpPr>
          <p:cNvPr id="16" name="Grupo 17"/>
          <p:cNvGrpSpPr/>
          <p:nvPr/>
        </p:nvGrpSpPr>
        <p:grpSpPr>
          <a:xfrm>
            <a:off x="317862" y="2248058"/>
            <a:ext cx="5562115" cy="4356641"/>
            <a:chOff x="317862" y="2248058"/>
            <a:chExt cx="5652000" cy="4460405"/>
          </a:xfrm>
        </p:grpSpPr>
        <p:pic>
          <p:nvPicPr>
            <p:cNvPr id="5" name="Imagen 18"/>
            <p:cNvPicPr>
              <a:picLocks noChangeAspect="1"/>
            </p:cNvPicPr>
            <p:nvPr/>
          </p:nvPicPr>
          <p:blipFill>
            <a:blip r:embed="rId3"/>
            <a:stretch>
              <a:fillRect/>
            </a:stretch>
          </p:blipFill>
          <p:spPr>
            <a:xfrm>
              <a:off x="317862" y="2248058"/>
              <a:ext cx="5652000" cy="4460405"/>
            </a:xfrm>
            <a:prstGeom prst="rect">
              <a:avLst/>
            </a:prstGeom>
          </p:spPr>
        </p:pic>
        <p:sp>
          <p:nvSpPr>
            <p:cNvPr id="8" name="CuadroTexto 19"/>
            <p:cNvSpPr txBox="1"/>
            <p:nvPr/>
          </p:nvSpPr>
          <p:spPr>
            <a:xfrm>
              <a:off x="5269256" y="5014804"/>
              <a:ext cx="504057" cy="283596"/>
            </a:xfrm>
            <a:prstGeom prst="rect">
              <a:avLst/>
            </a:prstGeom>
            <a:solidFill>
              <a:schemeClr val="bg1"/>
            </a:solidFill>
          </p:spPr>
          <p:txBody>
            <a:bodyPr wrap="square" rtlCol="0">
              <a:spAutoFit/>
            </a:bodyPr>
            <a:lstStyle/>
            <a:p>
              <a:r>
                <a:rPr lang="en-US" sz="1200" b="1" dirty="0">
                  <a:solidFill>
                    <a:srgbClr val="1C1C1C"/>
                  </a:solidFill>
                </a:rPr>
                <a:t>2019</a:t>
              </a:r>
            </a:p>
          </p:txBody>
        </p:sp>
      </p:grpSp>
      <p:pic>
        <p:nvPicPr>
          <p:cNvPr id="3" name="Imagen 23"/>
          <p:cNvPicPr>
            <a:picLocks noChangeAspect="1"/>
          </p:cNvPicPr>
          <p:nvPr/>
        </p:nvPicPr>
        <p:blipFill rotWithShape="1">
          <a:blip r:embed="rId4"/>
          <a:srcRect l="2354" t="8249" r="6270"/>
          <a:stretch/>
        </p:blipFill>
        <p:spPr>
          <a:xfrm>
            <a:off x="7032103" y="2569106"/>
            <a:ext cx="4903164" cy="3760755"/>
          </a:xfrm>
          <a:prstGeom prst="rect">
            <a:avLst/>
          </a:prstGeom>
        </p:spPr>
      </p:pic>
      <p:sp>
        <p:nvSpPr>
          <p:cNvPr id="19" name="Marcador de pie de página 7"/>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02644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0856" y="44624"/>
            <a:ext cx="8229600" cy="720080"/>
          </a:xfrm>
        </p:spPr>
        <p:txBody>
          <a:bodyPr/>
          <a:lstStyle/>
          <a:p>
            <a:r>
              <a:rPr lang="en-SG"/>
              <a:t>Local Market Microstructure: Market Makers Program</a:t>
            </a:r>
            <a:endParaRPr lang="es-MX" dirty="0"/>
          </a:p>
        </p:txBody>
      </p:sp>
      <p:sp>
        <p:nvSpPr>
          <p:cNvPr id="3" name="2 Marcador de contenido"/>
          <p:cNvSpPr>
            <a:spLocks noGrp="1"/>
          </p:cNvSpPr>
          <p:nvPr>
            <p:ph idx="1"/>
          </p:nvPr>
        </p:nvSpPr>
        <p:spPr>
          <a:xfrm>
            <a:off x="0" y="548680"/>
            <a:ext cx="12000656" cy="5040561"/>
          </a:xfrm>
        </p:spPr>
        <p:txBody>
          <a:bodyPr>
            <a:noAutofit/>
          </a:bodyPr>
          <a:lstStyle/>
          <a:p>
            <a:pPr algn="just"/>
            <a:r>
              <a:rPr lang="en-SG" sz="1500">
                <a:solidFill>
                  <a:srgbClr val="1C1C1C"/>
                </a:solidFill>
              </a:rPr>
              <a:t>As a further step to develop Mexico’s debt markets and promote the liquidity of the secondary market, the Mexican Ministry of Finance established in 2000 a market-making program for government bonds. </a:t>
            </a:r>
            <a:r>
              <a:rPr lang="en-SG" sz="1500" dirty="0">
                <a:solidFill>
                  <a:srgbClr val="1C1C1C"/>
                </a:solidFill>
              </a:rPr>
              <a:t>The</a:t>
            </a:r>
            <a:r>
              <a:rPr lang="en-SG" sz="1500">
                <a:solidFill>
                  <a:srgbClr val="1C1C1C"/>
                </a:solidFill>
              </a:rPr>
              <a:t> program was initially established for MBonos and Cetes (nominal instruments). It was until 2008 that the program was also extended to Udibonos (Inflation-linked bonds).  </a:t>
            </a:r>
            <a:endParaRPr lang="en-US" sz="1600" dirty="0">
              <a:solidFill>
                <a:srgbClr val="1C1C1C"/>
              </a:solidFill>
            </a:endParaRPr>
          </a:p>
          <a:p>
            <a:pPr algn="just"/>
            <a:r>
              <a:rPr lang="en-SG" sz="1500" b="1" i="1">
                <a:solidFill>
                  <a:srgbClr val="1C1C1C"/>
                </a:solidFill>
              </a:rPr>
              <a:t>Market makers: </a:t>
            </a:r>
            <a:r>
              <a:rPr lang="en-SG" sz="1500">
                <a:solidFill>
                  <a:srgbClr val="1C1C1C"/>
                </a:solidFill>
              </a:rPr>
              <a:t>credit institutions and brokerage firms –appointed by the Ministry of Finance– conferred with the obligation of participating very actively in the fixed-rate government securities market.</a:t>
            </a:r>
            <a:endParaRPr lang="en-US" sz="1600" dirty="0">
              <a:solidFill>
                <a:srgbClr val="1C1C1C"/>
              </a:solidFill>
            </a:endParaRPr>
          </a:p>
          <a:p>
            <a:pPr algn="just"/>
            <a:r>
              <a:rPr lang="en-SG" sz="1500">
                <a:solidFill>
                  <a:srgbClr val="1C1C1C"/>
                </a:solidFill>
              </a:rPr>
              <a:t>Market makers are expected to comply with healthy practices and establish trading mechanisms to carry out transactions among each other. Throughout the program, 13 institutions have acquired a market-maker status, which is acquired per request of the institution, after fulfilling certain criteria. This number has diminished as some institutions have merged and others left. The maximum amount of institutions with such status at the same time has been of 10 from 2007 to 2008, and the minimum has been 5 in 2001 and 2002. </a:t>
            </a:r>
            <a:endParaRPr lang="en-SG" sz="1500" dirty="0">
              <a:solidFill>
                <a:srgbClr val="1C1C1C"/>
              </a:solidFill>
            </a:endParaRPr>
          </a:p>
          <a:p>
            <a:pPr algn="just"/>
            <a:r>
              <a:rPr lang="en-SG" sz="1500">
                <a:solidFill>
                  <a:srgbClr val="1C1C1C"/>
                </a:solidFill>
              </a:rPr>
              <a:t>Currently, there are seven market-makers for Cetes and MBonos that have around 75% of the total market share. There are also four market-makers for Udibonos that account for 55% of the total market share. </a:t>
            </a:r>
            <a:endParaRPr lang="en-SG" sz="1500" dirty="0">
              <a:solidFill>
                <a:srgbClr val="1C1C1C"/>
              </a:solidFill>
            </a:endParaRPr>
          </a:p>
          <a:p>
            <a:pPr algn="just"/>
            <a:endParaRPr lang="es-MX" sz="1600" dirty="0">
              <a:solidFill>
                <a:srgbClr val="1C1C1C"/>
              </a:solidFill>
            </a:endParaRPr>
          </a:p>
          <a:p>
            <a:pPr algn="just"/>
            <a:endParaRPr lang="en-US" sz="2000"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13</a:t>
            </a:fld>
            <a:endParaRPr lang="es-MX" dirty="0"/>
          </a:p>
        </p:txBody>
      </p:sp>
      <p:graphicFrame>
        <p:nvGraphicFramePr>
          <p:cNvPr id="5" name="Marcador de contenido 5"/>
          <p:cNvGraphicFramePr>
            <a:graphicFrameLocks/>
          </p:cNvGraphicFramePr>
          <p:nvPr>
            <p:extLst>
              <p:ext uri="{D42A27DB-BD31-4B8C-83A1-F6EECF244321}">
                <p14:modId xmlns:p14="http://schemas.microsoft.com/office/powerpoint/2010/main" val="231108459"/>
              </p:ext>
            </p:extLst>
          </p:nvPr>
        </p:nvGraphicFramePr>
        <p:xfrm>
          <a:off x="2423592" y="3356992"/>
          <a:ext cx="8352928" cy="30243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Marcador de pie de página 5"/>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85612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AU" dirty="0"/>
              <a:t>Local</a:t>
            </a:r>
            <a:r>
              <a:rPr lang="en-AU"/>
              <a:t> Market Microstructure: Secondarymarket</a:t>
            </a:r>
            <a:endParaRPr lang="es-MX" dirty="0"/>
          </a:p>
        </p:txBody>
      </p:sp>
      <p:sp>
        <p:nvSpPr>
          <p:cNvPr id="3" name="Marcador de contenido 2"/>
          <p:cNvSpPr>
            <a:spLocks noGrp="1"/>
          </p:cNvSpPr>
          <p:nvPr>
            <p:ph idx="1"/>
          </p:nvPr>
        </p:nvSpPr>
        <p:spPr>
          <a:xfrm>
            <a:off x="35618" y="764704"/>
            <a:ext cx="12025336" cy="4857403"/>
          </a:xfrm>
        </p:spPr>
        <p:txBody>
          <a:bodyPr/>
          <a:lstStyle/>
          <a:p>
            <a:r>
              <a:rPr lang="en-US" dirty="0">
                <a:solidFill>
                  <a:srgbClr val="1C1C1C"/>
                </a:solidFill>
              </a:rPr>
              <a:t>One</a:t>
            </a:r>
            <a:r>
              <a:rPr lang="en-US">
                <a:solidFill>
                  <a:srgbClr val="1C1C1C"/>
                </a:solidFill>
              </a:rPr>
              <a:t> of the main characteristics </a:t>
            </a:r>
            <a:r>
              <a:rPr lang="en-US" dirty="0">
                <a:solidFill>
                  <a:srgbClr val="1C1C1C"/>
                </a:solidFill>
              </a:rPr>
              <a:t>of a competitive market </a:t>
            </a:r>
            <a:r>
              <a:rPr lang="en-US">
                <a:solidFill>
                  <a:srgbClr val="1C1C1C"/>
                </a:solidFill>
              </a:rPr>
              <a:t>structure </a:t>
            </a:r>
            <a:r>
              <a:rPr lang="en-US" dirty="0">
                <a:solidFill>
                  <a:srgbClr val="1C1C1C"/>
                </a:solidFill>
              </a:rPr>
              <a:t>is</a:t>
            </a:r>
            <a:r>
              <a:rPr lang="en-US">
                <a:solidFill>
                  <a:srgbClr val="1C1C1C"/>
                </a:solidFill>
              </a:rPr>
              <a:t> having a </a:t>
            </a:r>
            <a:r>
              <a:rPr lang="en-US" dirty="0">
                <a:solidFill>
                  <a:srgbClr val="1C1C1C"/>
                </a:solidFill>
              </a:rPr>
              <a:t>deep</a:t>
            </a:r>
            <a:r>
              <a:rPr lang="en-US">
                <a:solidFill>
                  <a:srgbClr val="1C1C1C"/>
                </a:solidFill>
              </a:rPr>
              <a:t> secondary market, </a:t>
            </a:r>
            <a:r>
              <a:rPr lang="en-US" dirty="0">
                <a:solidFill>
                  <a:srgbClr val="1C1C1C"/>
                </a:solidFill>
              </a:rPr>
              <a:t>fostering</a:t>
            </a:r>
            <a:r>
              <a:rPr lang="en-US">
                <a:solidFill>
                  <a:srgbClr val="1C1C1C"/>
                </a:solidFill>
              </a:rPr>
              <a:t> the price discovery for all market participants. </a:t>
            </a:r>
            <a:endParaRPr lang="en-US" dirty="0">
              <a:solidFill>
                <a:srgbClr val="1C1C1C"/>
              </a:solidFill>
            </a:endParaRPr>
          </a:p>
        </p:txBody>
      </p:sp>
      <p:sp>
        <p:nvSpPr>
          <p:cNvPr id="5" name="Marcador de número de diapositiva 4"/>
          <p:cNvSpPr>
            <a:spLocks noGrp="1"/>
          </p:cNvSpPr>
          <p:nvPr>
            <p:ph type="sldNum" sz="quarter" idx="12"/>
          </p:nvPr>
        </p:nvSpPr>
        <p:spPr/>
        <p:txBody>
          <a:bodyPr/>
          <a:lstStyle/>
          <a:p>
            <a:fld id="{8E002BF4-BBF3-4639-B0BE-64A04A870BC8}" type="slidenum">
              <a:rPr lang="es-MX" smtClean="0"/>
              <a:pPr/>
              <a:t>14</a:t>
            </a:fld>
            <a:endParaRPr lang="es-MX" dirty="0"/>
          </a:p>
        </p:txBody>
      </p:sp>
      <p:sp>
        <p:nvSpPr>
          <p:cNvPr id="6" name="1 Título"/>
          <p:cNvSpPr txBox="1">
            <a:spLocks/>
          </p:cNvSpPr>
          <p:nvPr/>
        </p:nvSpPr>
        <p:spPr>
          <a:xfrm>
            <a:off x="1" y="1484784"/>
            <a:ext cx="4013288" cy="738664"/>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a:solidFill>
                  <a:schemeClr val="tx1"/>
                </a:solidFill>
                <a:latin typeface="+mj-lt"/>
                <a:ea typeface="+mj-ea"/>
                <a:cs typeface="+mj-cs"/>
              </a:rPr>
              <a:t>Daily trading volume in Mexican government M bonds</a:t>
            </a:r>
          </a:p>
          <a:p>
            <a:pPr>
              <a:buClr>
                <a:schemeClr val="accent4"/>
              </a:buClr>
            </a:pPr>
            <a:r>
              <a:rPr lang="en-US" sz="1400" b="0" dirty="0">
                <a:solidFill>
                  <a:schemeClr val="tx1"/>
                </a:solidFill>
                <a:latin typeface="+mj-lt"/>
                <a:ea typeface="+mj-ea"/>
                <a:cs typeface="+mj-cs"/>
              </a:rPr>
              <a:t>Millions of pesos (10-day moving average)</a:t>
            </a:r>
          </a:p>
        </p:txBody>
      </p:sp>
      <p:sp>
        <p:nvSpPr>
          <p:cNvPr id="7" name="CuadroTexto 6"/>
          <p:cNvSpPr txBox="1"/>
          <p:nvPr/>
        </p:nvSpPr>
        <p:spPr>
          <a:xfrm>
            <a:off x="123966" y="6161108"/>
            <a:ext cx="3976625" cy="230832"/>
          </a:xfrm>
          <a:prstGeom prst="rect">
            <a:avLst/>
          </a:prstGeom>
          <a:noFill/>
        </p:spPr>
        <p:txBody>
          <a:bodyPr wrap="square" rtlCol="0">
            <a:spAutoFit/>
          </a:bodyPr>
          <a:lstStyle>
            <a:defPPr>
              <a:defRPr lang="es-MX"/>
            </a:defPPr>
            <a:lvl1pPr>
              <a:defRPr sz="1000"/>
            </a:lvl1pPr>
          </a:lstStyle>
          <a:p>
            <a:pPr algn="just"/>
            <a:r>
              <a:rPr lang="en-US" sz="900" dirty="0"/>
              <a:t>Source: Central Bank of Mexico.</a:t>
            </a:r>
          </a:p>
        </p:txBody>
      </p:sp>
      <p:sp>
        <p:nvSpPr>
          <p:cNvPr id="8" name="1 Título"/>
          <p:cNvSpPr txBox="1">
            <a:spLocks/>
          </p:cNvSpPr>
          <p:nvPr/>
        </p:nvSpPr>
        <p:spPr>
          <a:xfrm>
            <a:off x="4317231" y="1524968"/>
            <a:ext cx="3802017" cy="738664"/>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a:solidFill>
                  <a:schemeClr val="tx1"/>
                </a:solidFill>
              </a:rPr>
              <a:t>Daily trading volume in Mexican government Zero-coupon bonds</a:t>
            </a:r>
          </a:p>
          <a:p>
            <a:pPr>
              <a:buClr>
                <a:schemeClr val="accent4"/>
              </a:buClr>
            </a:pPr>
            <a:r>
              <a:rPr lang="en-US" sz="1400" b="0" dirty="0">
                <a:solidFill>
                  <a:schemeClr val="tx1"/>
                </a:solidFill>
              </a:rPr>
              <a:t>Millions of pesos (10-day moving average)</a:t>
            </a:r>
          </a:p>
        </p:txBody>
      </p:sp>
      <p:sp>
        <p:nvSpPr>
          <p:cNvPr id="9" name="1 Título"/>
          <p:cNvSpPr txBox="1">
            <a:spLocks/>
          </p:cNvSpPr>
          <p:nvPr/>
        </p:nvSpPr>
        <p:spPr>
          <a:xfrm>
            <a:off x="8198639" y="1484784"/>
            <a:ext cx="3802017" cy="738664"/>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400" dirty="0">
                <a:solidFill>
                  <a:schemeClr val="tx1"/>
                </a:solidFill>
              </a:rPr>
              <a:t>Daily trading volume in Mexican government Inflation-linked bonds</a:t>
            </a:r>
          </a:p>
          <a:p>
            <a:pPr>
              <a:buClr>
                <a:schemeClr val="accent4"/>
              </a:buClr>
            </a:pPr>
            <a:r>
              <a:rPr lang="en-US" sz="1400" b="0" dirty="0">
                <a:solidFill>
                  <a:schemeClr val="tx1"/>
                </a:solidFill>
              </a:rPr>
              <a:t>Millions of pesos (10-day moving average)</a:t>
            </a:r>
            <a:endParaRPr lang="en-US" sz="1400" b="0" dirty="0">
              <a:solidFill>
                <a:schemeClr val="tx1"/>
              </a:solidFill>
              <a:latin typeface="+mj-lt"/>
              <a:ea typeface="+mj-ea"/>
              <a:cs typeface="+mj-cs"/>
            </a:endParaRPr>
          </a:p>
        </p:txBody>
      </p:sp>
      <p:sp>
        <p:nvSpPr>
          <p:cNvPr id="10" name="CuadroTexto 9"/>
          <p:cNvSpPr txBox="1"/>
          <p:nvPr/>
        </p:nvSpPr>
        <p:spPr>
          <a:xfrm>
            <a:off x="8184232" y="6165304"/>
            <a:ext cx="3976625" cy="230832"/>
          </a:xfrm>
          <a:prstGeom prst="rect">
            <a:avLst/>
          </a:prstGeom>
          <a:noFill/>
        </p:spPr>
        <p:txBody>
          <a:bodyPr wrap="square" rtlCol="0">
            <a:spAutoFit/>
          </a:bodyPr>
          <a:lstStyle>
            <a:defPPr>
              <a:defRPr lang="es-MX"/>
            </a:defPPr>
            <a:lvl1pPr>
              <a:defRPr sz="1000"/>
            </a:lvl1pPr>
          </a:lstStyle>
          <a:p>
            <a:pPr algn="just"/>
            <a:r>
              <a:rPr lang="en-US" sz="900" dirty="0"/>
              <a:t>Source: Central Bank of Mexico.</a:t>
            </a:r>
          </a:p>
        </p:txBody>
      </p:sp>
      <p:sp>
        <p:nvSpPr>
          <p:cNvPr id="11" name="CuadroTexto 10"/>
          <p:cNvSpPr txBox="1"/>
          <p:nvPr/>
        </p:nvSpPr>
        <p:spPr>
          <a:xfrm>
            <a:off x="4223792" y="6150496"/>
            <a:ext cx="3976625" cy="230832"/>
          </a:xfrm>
          <a:prstGeom prst="rect">
            <a:avLst/>
          </a:prstGeom>
          <a:noFill/>
        </p:spPr>
        <p:txBody>
          <a:bodyPr wrap="square" rtlCol="0">
            <a:spAutoFit/>
          </a:bodyPr>
          <a:lstStyle>
            <a:defPPr>
              <a:defRPr lang="es-MX"/>
            </a:defPPr>
            <a:lvl1pPr>
              <a:defRPr sz="1000"/>
            </a:lvl1pPr>
          </a:lstStyle>
          <a:p>
            <a:pPr algn="just"/>
            <a:r>
              <a:rPr lang="en-US" sz="900" dirty="0"/>
              <a:t>Source: Central Bank of Mexico.</a:t>
            </a:r>
          </a:p>
        </p:txBody>
      </p:sp>
      <p:pic>
        <p:nvPicPr>
          <p:cNvPr id="18" name="Imagen 20">
            <a:extLst>
              <a:ext uri="{FF2B5EF4-FFF2-40B4-BE49-F238E27FC236}">
                <a16:creationId xmlns:a16="http://schemas.microsoft.com/office/drawing/2014/main" id="{7A757A35-7914-4328-A1A4-DCE717E3E8E1}"/>
              </a:ext>
            </a:extLst>
          </p:cNvPr>
          <p:cNvPicPr>
            <a:picLocks noChangeAspect="1"/>
          </p:cNvPicPr>
          <p:nvPr/>
        </p:nvPicPr>
        <p:blipFill>
          <a:blip r:embed="rId3"/>
          <a:stretch>
            <a:fillRect/>
          </a:stretch>
        </p:blipFill>
        <p:spPr>
          <a:xfrm>
            <a:off x="86238" y="2259814"/>
            <a:ext cx="3840813" cy="3938357"/>
          </a:xfrm>
          <a:prstGeom prst="rect">
            <a:avLst/>
          </a:prstGeom>
        </p:spPr>
      </p:pic>
      <p:pic>
        <p:nvPicPr>
          <p:cNvPr id="19" name="Imagen 21">
            <a:extLst>
              <a:ext uri="{FF2B5EF4-FFF2-40B4-BE49-F238E27FC236}">
                <a16:creationId xmlns:a16="http://schemas.microsoft.com/office/drawing/2014/main" id="{FA9C57B4-B84D-44C4-859E-4B334E70126B}"/>
              </a:ext>
            </a:extLst>
          </p:cNvPr>
          <p:cNvPicPr>
            <a:picLocks noChangeAspect="1"/>
          </p:cNvPicPr>
          <p:nvPr/>
        </p:nvPicPr>
        <p:blipFill>
          <a:blip r:embed="rId4"/>
          <a:stretch>
            <a:fillRect/>
          </a:stretch>
        </p:blipFill>
        <p:spPr>
          <a:xfrm>
            <a:off x="4181690" y="2272537"/>
            <a:ext cx="3828620" cy="3938357"/>
          </a:xfrm>
          <a:prstGeom prst="rect">
            <a:avLst/>
          </a:prstGeom>
        </p:spPr>
      </p:pic>
      <p:pic>
        <p:nvPicPr>
          <p:cNvPr id="20" name="Imagen 22">
            <a:extLst>
              <a:ext uri="{FF2B5EF4-FFF2-40B4-BE49-F238E27FC236}">
                <a16:creationId xmlns:a16="http://schemas.microsoft.com/office/drawing/2014/main" id="{41ECE2AB-5DDE-4121-B0AC-EE4BCF705197}"/>
              </a:ext>
            </a:extLst>
          </p:cNvPr>
          <p:cNvPicPr>
            <a:picLocks noChangeAspect="1"/>
          </p:cNvPicPr>
          <p:nvPr/>
        </p:nvPicPr>
        <p:blipFill>
          <a:blip r:embed="rId5"/>
          <a:stretch>
            <a:fillRect/>
          </a:stretch>
        </p:blipFill>
        <p:spPr>
          <a:xfrm>
            <a:off x="8158624" y="2176867"/>
            <a:ext cx="3871296" cy="3981033"/>
          </a:xfrm>
          <a:prstGeom prst="rect">
            <a:avLst/>
          </a:prstGeom>
        </p:spPr>
      </p:pic>
      <p:sp>
        <p:nvSpPr>
          <p:cNvPr id="4" name="Marcador de pie de página 3"/>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78384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15</a:t>
            </a:fld>
            <a:endParaRPr lang="es-MX" dirty="0"/>
          </a:p>
        </p:txBody>
      </p:sp>
      <p:sp>
        <p:nvSpPr>
          <p:cNvPr id="6" name="1 Título"/>
          <p:cNvSpPr txBox="1">
            <a:spLocks/>
          </p:cNvSpPr>
          <p:nvPr/>
        </p:nvSpPr>
        <p:spPr>
          <a:xfrm>
            <a:off x="263352" y="44624"/>
            <a:ext cx="11593288"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n-ZA" dirty="0"/>
              <a:t>Local</a:t>
            </a:r>
            <a:r>
              <a:rPr lang="en-ZA"/>
              <a:t> Market Microstructure: Secondary market</a:t>
            </a:r>
            <a:endParaRPr lang="es-MX" dirty="0"/>
          </a:p>
        </p:txBody>
      </p:sp>
      <p:sp>
        <p:nvSpPr>
          <p:cNvPr id="8" name="8 CuadroTexto"/>
          <p:cNvSpPr txBox="1"/>
          <p:nvPr/>
        </p:nvSpPr>
        <p:spPr>
          <a:xfrm>
            <a:off x="5879976" y="6178658"/>
            <a:ext cx="2586020" cy="230832"/>
          </a:xfrm>
          <a:prstGeom prst="rect">
            <a:avLst/>
          </a:prstGeom>
          <a:noFill/>
        </p:spPr>
        <p:txBody>
          <a:bodyPr wrap="square" rtlCol="0">
            <a:spAutoFit/>
          </a:bodyPr>
          <a:lstStyle/>
          <a:p>
            <a:r>
              <a:rPr lang="es-MX" sz="900"/>
              <a:t>Source: </a:t>
            </a:r>
            <a:r>
              <a:rPr lang="es-MX" sz="900" dirty="0"/>
              <a:t>Central</a:t>
            </a:r>
            <a:r>
              <a:rPr lang="es-MX" sz="900"/>
              <a:t> Bank of Mexico.</a:t>
            </a:r>
            <a:endParaRPr lang="es-MX" sz="900" dirty="0"/>
          </a:p>
        </p:txBody>
      </p:sp>
      <p:sp>
        <p:nvSpPr>
          <p:cNvPr id="10" name="1 Título"/>
          <p:cNvSpPr txBox="1">
            <a:spLocks/>
          </p:cNvSpPr>
          <p:nvPr/>
        </p:nvSpPr>
        <p:spPr>
          <a:xfrm>
            <a:off x="0" y="1404065"/>
            <a:ext cx="6205513" cy="584775"/>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dirty="0" err="1">
                <a:solidFill>
                  <a:schemeClr val="tx1"/>
                </a:solidFill>
              </a:rPr>
              <a:t>MBonos</a:t>
            </a:r>
            <a:r>
              <a:rPr lang="en-US">
                <a:solidFill>
                  <a:schemeClr val="tx1"/>
                </a:solidFill>
              </a:rPr>
              <a:t> bid-ask spread for selected maturities</a:t>
            </a:r>
            <a:endParaRPr lang="es-MX" dirty="0">
              <a:solidFill>
                <a:schemeClr val="tx1"/>
              </a:solidFill>
            </a:endParaRPr>
          </a:p>
          <a:p>
            <a:pPr>
              <a:buClr>
                <a:schemeClr val="accent4"/>
              </a:buClr>
            </a:pPr>
            <a:r>
              <a:rPr lang="en-US" b="0" dirty="0">
                <a:solidFill>
                  <a:schemeClr val="tx1"/>
                </a:solidFill>
              </a:rPr>
              <a:t>Basis</a:t>
            </a:r>
            <a:r>
              <a:rPr lang="en-US" b="0">
                <a:solidFill>
                  <a:schemeClr val="tx1"/>
                </a:solidFill>
              </a:rPr>
              <a:t> points(20 days moving average)</a:t>
            </a:r>
            <a:endParaRPr lang="es-MX" b="0" dirty="0">
              <a:solidFill>
                <a:schemeClr val="tx1"/>
              </a:solidFill>
            </a:endParaRPr>
          </a:p>
        </p:txBody>
      </p:sp>
      <p:sp>
        <p:nvSpPr>
          <p:cNvPr id="11" name="CuadroTexto 10"/>
          <p:cNvSpPr txBox="1"/>
          <p:nvPr/>
        </p:nvSpPr>
        <p:spPr>
          <a:xfrm>
            <a:off x="191344" y="6203024"/>
            <a:ext cx="3976625" cy="230832"/>
          </a:xfrm>
          <a:prstGeom prst="rect">
            <a:avLst/>
          </a:prstGeom>
          <a:noFill/>
        </p:spPr>
        <p:txBody>
          <a:bodyPr wrap="square" rtlCol="0">
            <a:spAutoFit/>
          </a:bodyPr>
          <a:lstStyle>
            <a:defPPr>
              <a:defRPr lang="es-MX"/>
            </a:defPPr>
            <a:lvl1pPr>
              <a:defRPr sz="1000"/>
            </a:lvl1pPr>
          </a:lstStyle>
          <a:p>
            <a:r>
              <a:rPr lang="es-MX" sz="900"/>
              <a:t>Source: </a:t>
            </a:r>
            <a:r>
              <a:rPr lang="es-MX" sz="900" dirty="0"/>
              <a:t>Central</a:t>
            </a:r>
            <a:r>
              <a:rPr lang="es-MX" sz="900"/>
              <a:t> Bank of Mexico.</a:t>
            </a:r>
            <a:endParaRPr lang="es-MX" sz="900" dirty="0"/>
          </a:p>
        </p:txBody>
      </p:sp>
      <p:pic>
        <p:nvPicPr>
          <p:cNvPr id="9" name="Imagen 12"/>
          <p:cNvPicPr>
            <a:picLocks noChangeAspect="1"/>
          </p:cNvPicPr>
          <p:nvPr/>
        </p:nvPicPr>
        <p:blipFill>
          <a:blip r:embed="rId2"/>
          <a:stretch>
            <a:fillRect/>
          </a:stretch>
        </p:blipFill>
        <p:spPr>
          <a:xfrm>
            <a:off x="191344" y="1988840"/>
            <a:ext cx="5442678" cy="4305234"/>
          </a:xfrm>
          <a:prstGeom prst="rect">
            <a:avLst/>
          </a:prstGeom>
        </p:spPr>
      </p:pic>
      <p:pic>
        <p:nvPicPr>
          <p:cNvPr id="2" name="Imagen 15"/>
          <p:cNvPicPr>
            <a:picLocks noChangeAspect="1"/>
          </p:cNvPicPr>
          <p:nvPr/>
        </p:nvPicPr>
        <p:blipFill>
          <a:blip r:embed="rId3"/>
          <a:stretch>
            <a:fillRect/>
          </a:stretch>
        </p:blipFill>
        <p:spPr>
          <a:xfrm>
            <a:off x="6489161" y="1915842"/>
            <a:ext cx="5111560" cy="4379151"/>
          </a:xfrm>
          <a:prstGeom prst="rect">
            <a:avLst/>
          </a:prstGeom>
        </p:spPr>
      </p:pic>
      <p:sp>
        <p:nvSpPr>
          <p:cNvPr id="12" name="8 CuadroTexto"/>
          <p:cNvSpPr txBox="1"/>
          <p:nvPr/>
        </p:nvSpPr>
        <p:spPr>
          <a:xfrm>
            <a:off x="6705640" y="1434842"/>
            <a:ext cx="4678602"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TT" sz="1500" b="1" dirty="0"/>
              <a:t>Government securities lending costs</a:t>
            </a:r>
            <a:endParaRPr lang="en-TT" sz="1500" dirty="0"/>
          </a:p>
          <a:p>
            <a:pPr algn="ctr"/>
            <a:r>
              <a:rPr lang="en-TT" sz="1500" dirty="0"/>
              <a:t>Percentage of funding rate</a:t>
            </a:r>
          </a:p>
        </p:txBody>
      </p:sp>
      <p:sp>
        <p:nvSpPr>
          <p:cNvPr id="7" name="Marcador de pie de página 6"/>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321679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16</a:t>
            </a:fld>
            <a:endParaRPr lang="es-MX" dirty="0"/>
          </a:p>
        </p:txBody>
      </p:sp>
      <p:sp>
        <p:nvSpPr>
          <p:cNvPr id="13" name="CuadroTexto 12"/>
          <p:cNvSpPr txBox="1"/>
          <p:nvPr/>
        </p:nvSpPr>
        <p:spPr>
          <a:xfrm>
            <a:off x="391221" y="5715595"/>
            <a:ext cx="3976625" cy="230832"/>
          </a:xfrm>
          <a:prstGeom prst="rect">
            <a:avLst/>
          </a:prstGeom>
          <a:noFill/>
        </p:spPr>
        <p:txBody>
          <a:bodyPr wrap="square" rtlCol="0">
            <a:spAutoFit/>
          </a:bodyPr>
          <a:lstStyle>
            <a:defPPr>
              <a:defRPr lang="es-MX"/>
            </a:defPPr>
            <a:lvl1pPr>
              <a:defRPr sz="1000"/>
            </a:lvl1pPr>
          </a:lstStyle>
          <a:p>
            <a:pPr algn="just"/>
            <a:r>
              <a:rPr lang="en-US" sz="900"/>
              <a:t>Source: </a:t>
            </a:r>
            <a:r>
              <a:rPr lang="en-US" sz="900" dirty="0"/>
              <a:t>Ministry</a:t>
            </a:r>
            <a:r>
              <a:rPr lang="en-US" sz="900"/>
              <a:t> of Finance..</a:t>
            </a:r>
            <a:endParaRPr lang="en-US" sz="900" dirty="0"/>
          </a:p>
        </p:txBody>
      </p:sp>
      <p:sp>
        <p:nvSpPr>
          <p:cNvPr id="16" name="1 Título"/>
          <p:cNvSpPr txBox="1">
            <a:spLocks/>
          </p:cNvSpPr>
          <p:nvPr/>
        </p:nvSpPr>
        <p:spPr>
          <a:xfrm>
            <a:off x="1703512" y="43122"/>
            <a:ext cx="9280082" cy="523220"/>
          </a:xfrm>
          <a:prstGeom prst="rect">
            <a:avLst/>
          </a:prstGeom>
          <a:noFill/>
        </p:spPr>
        <p:txBody>
          <a:bodyPr wrap="square" rtlCol="0">
            <a:spAutoFit/>
          </a:bodyPr>
          <a:lstStyle>
            <a:defPPr>
              <a:defRPr lang="es-MX"/>
            </a:defPPr>
            <a:lvl1pPr algn="ctr">
              <a:defRPr sz="1600" b="1">
                <a:solidFill>
                  <a:srgbClr val="254061"/>
                </a:solidFill>
              </a:defRPr>
            </a:lvl1pPr>
          </a:lstStyle>
          <a:p>
            <a:r>
              <a:rPr lang="en-029" sz="2800" dirty="0">
                <a:solidFill>
                  <a:srgbClr val="00727C"/>
                </a:solidFill>
                <a:latin typeface="+mj-lt"/>
                <a:ea typeface="+mj-ea"/>
                <a:cs typeface="+mj-cs"/>
              </a:rPr>
              <a:t>Local</a:t>
            </a:r>
            <a:r>
              <a:rPr lang="en-029" sz="2800">
                <a:solidFill>
                  <a:srgbClr val="00727C"/>
                </a:solidFill>
                <a:latin typeface="+mj-lt"/>
                <a:ea typeface="+mj-ea"/>
                <a:cs typeface="+mj-cs"/>
              </a:rPr>
              <a:t> Market Microstructure: Secondary market</a:t>
            </a:r>
            <a:endParaRPr lang="en-029" sz="2800" dirty="0">
              <a:solidFill>
                <a:srgbClr val="00727C"/>
              </a:solidFill>
              <a:latin typeface="+mj-lt"/>
              <a:ea typeface="+mj-ea"/>
              <a:cs typeface="+mj-cs"/>
            </a:endParaRPr>
          </a:p>
        </p:txBody>
      </p:sp>
      <p:sp>
        <p:nvSpPr>
          <p:cNvPr id="18" name="1 Título"/>
          <p:cNvSpPr txBox="1">
            <a:spLocks/>
          </p:cNvSpPr>
          <p:nvPr/>
        </p:nvSpPr>
        <p:spPr>
          <a:xfrm>
            <a:off x="71397" y="2448925"/>
            <a:ext cx="5616742" cy="338554"/>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a:solidFill>
                  <a:schemeClr val="tx1"/>
                </a:solidFill>
              </a:rPr>
              <a:t>Market participants</a:t>
            </a:r>
            <a:endParaRPr lang="en-US" sz="1500" dirty="0">
              <a:solidFill>
                <a:schemeClr val="tx1"/>
              </a:solidFill>
            </a:endParaRPr>
          </a:p>
        </p:txBody>
      </p:sp>
      <p:sp>
        <p:nvSpPr>
          <p:cNvPr id="21" name="2 Marcador de contenido">
            <a:extLst>
              <a:ext uri="{FF2B5EF4-FFF2-40B4-BE49-F238E27FC236}">
                <a16:creationId xmlns:a16="http://schemas.microsoft.com/office/drawing/2014/main" id="{F4ACE95E-C823-407D-8F3A-A36AE1949F41}"/>
              </a:ext>
            </a:extLst>
          </p:cNvPr>
          <p:cNvSpPr>
            <a:spLocks noGrp="1"/>
          </p:cNvSpPr>
          <p:nvPr>
            <p:ph idx="1"/>
          </p:nvPr>
        </p:nvSpPr>
        <p:spPr>
          <a:xfrm>
            <a:off x="2120" y="620688"/>
            <a:ext cx="12070544" cy="5040561"/>
          </a:xfrm>
        </p:spPr>
        <p:txBody>
          <a:bodyPr>
            <a:noAutofit/>
          </a:bodyPr>
          <a:lstStyle/>
          <a:p>
            <a:pPr algn="just">
              <a:spcBef>
                <a:spcPts val="0"/>
              </a:spcBef>
            </a:pPr>
            <a:r>
              <a:rPr lang="en-US" sz="1700" dirty="0"/>
              <a:t>In</a:t>
            </a:r>
            <a:r>
              <a:rPr lang="en-US" sz="1700"/>
              <a:t> Mexico, government securities can be traded in two ways: throughbrokers or through phone . </a:t>
            </a:r>
            <a:endParaRPr lang="es-MX" sz="1700" dirty="0"/>
          </a:p>
          <a:p>
            <a:pPr algn="just">
              <a:spcBef>
                <a:spcPts val="0"/>
              </a:spcBef>
            </a:pPr>
            <a:endParaRPr lang="es-MX" sz="400" dirty="0"/>
          </a:p>
          <a:p>
            <a:pPr algn="just">
              <a:spcBef>
                <a:spcPts val="0"/>
              </a:spcBef>
            </a:pPr>
            <a:r>
              <a:rPr lang="en-US" sz="1700" dirty="0"/>
              <a:t>The</a:t>
            </a:r>
            <a:r>
              <a:rPr lang="en-US" sz="1700"/>
              <a:t> electronic platforms development has been crucial to facilitate trading among participants, </a:t>
            </a:r>
            <a:r>
              <a:rPr lang="en-US" sz="1700" dirty="0"/>
              <a:t>since</a:t>
            </a:r>
            <a:r>
              <a:rPr lang="en-US" sz="1700"/>
              <a:t> it facilitates trading between participants, </a:t>
            </a:r>
            <a:r>
              <a:rPr lang="en-US" sz="1700" dirty="0"/>
              <a:t>generating</a:t>
            </a:r>
            <a:r>
              <a:rPr lang="en-US" sz="1700"/>
              <a:t> almost immediate access, </a:t>
            </a:r>
            <a:r>
              <a:rPr lang="en-US" sz="1700" dirty="0"/>
              <a:t>and</a:t>
            </a:r>
            <a:r>
              <a:rPr lang="en-US" sz="1700"/>
              <a:t> providing information regarding the Price Discovery process. </a:t>
            </a:r>
            <a:endParaRPr lang="es-MX" sz="1700" dirty="0"/>
          </a:p>
        </p:txBody>
      </p:sp>
      <p:sp>
        <p:nvSpPr>
          <p:cNvPr id="10" name="1 Título"/>
          <p:cNvSpPr txBox="1">
            <a:spLocks/>
          </p:cNvSpPr>
          <p:nvPr/>
        </p:nvSpPr>
        <p:spPr>
          <a:xfrm>
            <a:off x="6343553" y="2440738"/>
            <a:ext cx="5622701"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254061"/>
                </a:solidFill>
                <a:latin typeface="+mj-lt"/>
                <a:ea typeface="+mj-ea"/>
                <a:cs typeface="+mj-cs"/>
              </a:defRPr>
            </a:lvl1pPr>
          </a:lstStyle>
          <a:p>
            <a:r>
              <a:rPr lang="en-029" sz="1600" dirty="0">
                <a:solidFill>
                  <a:srgbClr val="182B47"/>
                </a:solidFill>
              </a:rPr>
              <a:t>Government</a:t>
            </a:r>
            <a:r>
              <a:rPr lang="en-029" sz="1600">
                <a:solidFill>
                  <a:srgbClr val="182B47"/>
                </a:solidFill>
              </a:rPr>
              <a:t> securities operation by market</a:t>
            </a:r>
            <a:endParaRPr lang="es-MX" sz="1500" dirty="0">
              <a:solidFill>
                <a:srgbClr val="182B47"/>
              </a:solidFill>
            </a:endParaRPr>
          </a:p>
          <a:p>
            <a:r>
              <a:rPr lang="en-029" sz="1600" b="0">
                <a:solidFill>
                  <a:srgbClr val="182B47"/>
                </a:solidFill>
              </a:rPr>
              <a:t>Percentage</a:t>
            </a:r>
            <a:endParaRPr lang="es-MX" sz="1500" b="0" dirty="0">
              <a:solidFill>
                <a:srgbClr val="182B47"/>
              </a:solidFill>
            </a:endParaRPr>
          </a:p>
        </p:txBody>
      </p:sp>
      <p:sp>
        <p:nvSpPr>
          <p:cNvPr id="12" name="CuadroTexto 11"/>
          <p:cNvSpPr txBox="1"/>
          <p:nvPr/>
        </p:nvSpPr>
        <p:spPr>
          <a:xfrm>
            <a:off x="7089790" y="6195921"/>
            <a:ext cx="3976625" cy="230832"/>
          </a:xfrm>
          <a:prstGeom prst="rect">
            <a:avLst/>
          </a:prstGeom>
          <a:noFill/>
        </p:spPr>
        <p:txBody>
          <a:bodyPr wrap="square" rtlCol="0">
            <a:spAutoFit/>
          </a:bodyPr>
          <a:lstStyle>
            <a:defPPr>
              <a:defRPr lang="es-MX"/>
            </a:defPPr>
            <a:lvl1pPr>
              <a:defRPr sz="1000"/>
            </a:lvl1pPr>
          </a:lstStyle>
          <a:p>
            <a:pPr algn="just"/>
            <a:r>
              <a:rPr lang="en-US" sz="900"/>
              <a:t>Source: </a:t>
            </a:r>
            <a:r>
              <a:rPr lang="en-US" sz="900" dirty="0"/>
              <a:t>Central</a:t>
            </a:r>
            <a:r>
              <a:rPr lang="en-US" sz="900"/>
              <a:t> Bank of Mexico.</a:t>
            </a:r>
            <a:endParaRPr lang="en-US" sz="900" dirty="0"/>
          </a:p>
        </p:txBody>
      </p:sp>
      <p:pic>
        <p:nvPicPr>
          <p:cNvPr id="6" name="Imagen 7"/>
          <p:cNvPicPr>
            <a:picLocks noChangeAspect="1"/>
          </p:cNvPicPr>
          <p:nvPr/>
        </p:nvPicPr>
        <p:blipFill rotWithShape="1">
          <a:blip r:embed="rId3"/>
          <a:srcRect l="7151" t="3003" r="9566" b="6204"/>
          <a:stretch/>
        </p:blipFill>
        <p:spPr>
          <a:xfrm>
            <a:off x="6427580" y="2800779"/>
            <a:ext cx="5213036" cy="3475358"/>
          </a:xfrm>
          <a:prstGeom prst="rect">
            <a:avLst/>
          </a:prstGeom>
        </p:spPr>
      </p:pic>
      <p:pic>
        <p:nvPicPr>
          <p:cNvPr id="7" name="Imagen 8"/>
          <p:cNvPicPr>
            <a:picLocks noChangeAspect="1"/>
          </p:cNvPicPr>
          <p:nvPr/>
        </p:nvPicPr>
        <p:blipFill>
          <a:blip r:embed="rId4"/>
          <a:stretch>
            <a:fillRect/>
          </a:stretch>
        </p:blipFill>
        <p:spPr>
          <a:xfrm>
            <a:off x="391221" y="2800778"/>
            <a:ext cx="5447149" cy="2788462"/>
          </a:xfrm>
          <a:prstGeom prst="rect">
            <a:avLst/>
          </a:prstGeom>
        </p:spPr>
      </p:pic>
      <p:sp>
        <p:nvSpPr>
          <p:cNvPr id="5" name="Marcador de pie de página 4"/>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89182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a:t>Local</a:t>
            </a:r>
            <a:r>
              <a:rPr lang="es-MX"/>
              <a:t> Market Microstructure: </a:t>
            </a:r>
            <a:r>
              <a:rPr lang="es-MX" err="1"/>
              <a:t>Secondary</a:t>
            </a:r>
            <a:r>
              <a:rPr lang="es-MX"/>
              <a:t> market</a:t>
            </a:r>
            <a:endParaRPr lang="es-MX" dirty="0"/>
          </a:p>
        </p:txBody>
      </p:sp>
      <p:sp>
        <p:nvSpPr>
          <p:cNvPr id="3" name="Marcador de contenido 2"/>
          <p:cNvSpPr>
            <a:spLocks noGrp="1"/>
          </p:cNvSpPr>
          <p:nvPr>
            <p:ph idx="1"/>
          </p:nvPr>
        </p:nvSpPr>
        <p:spPr>
          <a:xfrm>
            <a:off x="119336" y="764704"/>
            <a:ext cx="11953328" cy="661275"/>
          </a:xfrm>
        </p:spPr>
        <p:txBody>
          <a:bodyPr/>
          <a:lstStyle/>
          <a:p>
            <a:r>
              <a:rPr lang="en-US" dirty="0">
                <a:solidFill>
                  <a:srgbClr val="1C1C1C"/>
                </a:solidFill>
              </a:rPr>
              <a:t>Having</a:t>
            </a:r>
            <a:r>
              <a:rPr lang="en-US" b="1" dirty="0">
                <a:solidFill>
                  <a:srgbClr val="1C1C1C"/>
                </a:solidFill>
              </a:rPr>
              <a:t> Low levels of fragmentation </a:t>
            </a:r>
            <a:r>
              <a:rPr lang="en-US" dirty="0">
                <a:solidFill>
                  <a:srgbClr val="1C1C1C"/>
                </a:solidFill>
              </a:rPr>
              <a:t>is essential for creating liquidity and developing benchmark bonds, since narrowing the variety of debt instruments available in the market consolidates and standardizes government securities issuances.</a:t>
            </a:r>
          </a:p>
          <a:p>
            <a:pPr lvl="1"/>
            <a:endParaRPr lang="en-US" dirty="0"/>
          </a:p>
          <a:p>
            <a:pPr lvl="1"/>
            <a:endParaRPr lang="en-US" dirty="0"/>
          </a:p>
          <a:p>
            <a:pPr lvl="1"/>
            <a:endParaRPr lang="en-US" dirty="0"/>
          </a:p>
          <a:p>
            <a:endParaRPr lang="es-MX" dirty="0"/>
          </a:p>
        </p:txBody>
      </p:sp>
      <p:sp>
        <p:nvSpPr>
          <p:cNvPr id="5" name="Marcador de número de diapositiva 4"/>
          <p:cNvSpPr>
            <a:spLocks noGrp="1"/>
          </p:cNvSpPr>
          <p:nvPr>
            <p:ph type="sldNum" sz="quarter" idx="12"/>
          </p:nvPr>
        </p:nvSpPr>
        <p:spPr/>
        <p:txBody>
          <a:bodyPr/>
          <a:lstStyle/>
          <a:p>
            <a:fld id="{8E002BF4-BBF3-4639-B0BE-64A04A870BC8}" type="slidenum">
              <a:rPr lang="es-MX" smtClean="0"/>
              <a:pPr/>
              <a:t>17</a:t>
            </a:fld>
            <a:endParaRPr lang="es-MX" dirty="0"/>
          </a:p>
        </p:txBody>
      </p:sp>
      <p:sp>
        <p:nvSpPr>
          <p:cNvPr id="10" name="8 CuadroTexto"/>
          <p:cNvSpPr txBox="1"/>
          <p:nvPr/>
        </p:nvSpPr>
        <p:spPr>
          <a:xfrm>
            <a:off x="0" y="1559402"/>
            <a:ext cx="5686752" cy="584775"/>
          </a:xfrm>
          <a:prstGeom prst="rect">
            <a:avLst/>
          </a:prstGeom>
          <a:noFill/>
        </p:spPr>
        <p:txBody>
          <a:bodyPr wrap="square" rtlCol="0">
            <a:spAutoFit/>
          </a:bodyPr>
          <a:lstStyle/>
          <a:p>
            <a:pPr algn="ctr"/>
            <a:r>
              <a:rPr lang="es-MX" sz="1600" b="1" dirty="0" err="1"/>
              <a:t>Available</a:t>
            </a:r>
            <a:r>
              <a:rPr lang="es-MX" sz="1600" b="1" dirty="0"/>
              <a:t> </a:t>
            </a:r>
            <a:r>
              <a:rPr lang="es-MX" sz="1600" b="1" dirty="0" err="1"/>
              <a:t>bonds</a:t>
            </a:r>
            <a:r>
              <a:rPr lang="es-MX" sz="1600" b="1" dirty="0"/>
              <a:t> M </a:t>
            </a:r>
            <a:r>
              <a:rPr lang="es-MX" sz="1600" b="1" dirty="0" err="1"/>
              <a:t>issues</a:t>
            </a:r>
            <a:r>
              <a:rPr lang="es-MX" sz="1600" b="1" dirty="0"/>
              <a:t> </a:t>
            </a:r>
            <a:r>
              <a:rPr lang="es-MX" sz="1600" b="1" dirty="0" err="1"/>
              <a:t>for</a:t>
            </a:r>
            <a:r>
              <a:rPr lang="es-MX" sz="1600" b="1" dirty="0"/>
              <a:t> trading </a:t>
            </a:r>
          </a:p>
          <a:p>
            <a:pPr algn="ctr"/>
            <a:r>
              <a:rPr lang="es-MX" sz="1600" dirty="0" err="1"/>
              <a:t>Number</a:t>
            </a:r>
            <a:r>
              <a:rPr lang="es-MX" sz="1600" dirty="0"/>
              <a:t> of </a:t>
            </a:r>
            <a:r>
              <a:rPr lang="es-MX" sz="1600" dirty="0" err="1"/>
              <a:t>bonds</a:t>
            </a:r>
            <a:r>
              <a:rPr lang="es-MX" sz="1600" dirty="0"/>
              <a:t> </a:t>
            </a:r>
            <a:r>
              <a:rPr lang="es-MX" sz="1600" dirty="0" err="1"/>
              <a:t>outstanding</a:t>
            </a:r>
            <a:endParaRPr lang="es-MX" sz="1600" dirty="0"/>
          </a:p>
        </p:txBody>
      </p:sp>
      <p:sp>
        <p:nvSpPr>
          <p:cNvPr id="11" name="8 CuadroTexto"/>
          <p:cNvSpPr txBox="1"/>
          <p:nvPr/>
        </p:nvSpPr>
        <p:spPr>
          <a:xfrm>
            <a:off x="191344" y="6169501"/>
            <a:ext cx="2586020" cy="230832"/>
          </a:xfrm>
          <a:prstGeom prst="rect">
            <a:avLst/>
          </a:prstGeom>
          <a:noFill/>
        </p:spPr>
        <p:txBody>
          <a:bodyPr wrap="square" rtlCol="0">
            <a:spAutoFit/>
          </a:bodyPr>
          <a:lstStyle/>
          <a:p>
            <a:r>
              <a:rPr lang="es-MX" sz="900" dirty="0" err="1"/>
              <a:t>Source</a:t>
            </a:r>
            <a:r>
              <a:rPr lang="es-MX" sz="900" dirty="0"/>
              <a:t>: Central Bank of Mexico</a:t>
            </a:r>
          </a:p>
        </p:txBody>
      </p:sp>
      <p:sp>
        <p:nvSpPr>
          <p:cNvPr id="14" name="8 CuadroTexto"/>
          <p:cNvSpPr txBox="1"/>
          <p:nvPr/>
        </p:nvSpPr>
        <p:spPr>
          <a:xfrm>
            <a:off x="6816080" y="1566373"/>
            <a:ext cx="5375921" cy="584775"/>
          </a:xfrm>
          <a:prstGeom prst="rect">
            <a:avLst/>
          </a:prstGeom>
          <a:noFill/>
        </p:spPr>
        <p:txBody>
          <a:bodyPr wrap="square" rtlCol="0">
            <a:spAutoFit/>
          </a:bodyPr>
          <a:lstStyle/>
          <a:p>
            <a:pPr algn="ctr"/>
            <a:r>
              <a:rPr lang="es-MX" sz="1600" b="1" dirty="0" err="1"/>
              <a:t>Outstanding</a:t>
            </a:r>
            <a:r>
              <a:rPr lang="es-MX" sz="1600" b="1" dirty="0"/>
              <a:t> </a:t>
            </a:r>
            <a:r>
              <a:rPr lang="es-MX" sz="1600" b="1" dirty="0" err="1"/>
              <a:t>amount</a:t>
            </a:r>
            <a:r>
              <a:rPr lang="es-MX" sz="1600" b="1" dirty="0"/>
              <a:t> of </a:t>
            </a:r>
            <a:r>
              <a:rPr lang="es-MX" sz="1600" b="1" dirty="0" err="1"/>
              <a:t>government</a:t>
            </a:r>
            <a:r>
              <a:rPr lang="es-MX" sz="1600" b="1" dirty="0"/>
              <a:t> securities in </a:t>
            </a:r>
            <a:r>
              <a:rPr lang="es-MX" sz="1600" b="1" dirty="0" err="1"/>
              <a:t>the</a:t>
            </a:r>
            <a:r>
              <a:rPr lang="es-MX" sz="1600" b="1" dirty="0"/>
              <a:t> </a:t>
            </a:r>
            <a:r>
              <a:rPr lang="es-MX" sz="1600" b="1" dirty="0" err="1"/>
              <a:t>market</a:t>
            </a:r>
            <a:endParaRPr lang="es-MX" sz="1600" b="1" dirty="0"/>
          </a:p>
          <a:p>
            <a:pPr algn="ctr"/>
            <a:r>
              <a:rPr lang="es-MX" sz="1600" dirty="0" err="1"/>
              <a:t>Percentage</a:t>
            </a:r>
            <a:r>
              <a:rPr lang="es-MX" sz="1600" dirty="0"/>
              <a:t> of total </a:t>
            </a:r>
            <a:r>
              <a:rPr lang="es-MX" sz="1600" dirty="0" err="1"/>
              <a:t>outstanding</a:t>
            </a:r>
            <a:endParaRPr lang="es-MX" sz="1600" dirty="0"/>
          </a:p>
        </p:txBody>
      </p:sp>
      <p:sp>
        <p:nvSpPr>
          <p:cNvPr id="17" name="8 CuadroTexto"/>
          <p:cNvSpPr txBox="1"/>
          <p:nvPr/>
        </p:nvSpPr>
        <p:spPr>
          <a:xfrm>
            <a:off x="6600056" y="6197480"/>
            <a:ext cx="2586020" cy="230832"/>
          </a:xfrm>
          <a:prstGeom prst="rect">
            <a:avLst/>
          </a:prstGeom>
          <a:noFill/>
        </p:spPr>
        <p:txBody>
          <a:bodyPr wrap="square" rtlCol="0">
            <a:spAutoFit/>
          </a:bodyPr>
          <a:lstStyle/>
          <a:p>
            <a:r>
              <a:rPr lang="es-MX" sz="900" dirty="0" err="1"/>
              <a:t>Source</a:t>
            </a:r>
            <a:r>
              <a:rPr lang="es-MX" sz="900" dirty="0"/>
              <a:t>: Central Bank of Mexico</a:t>
            </a:r>
          </a:p>
        </p:txBody>
      </p:sp>
      <p:pic>
        <p:nvPicPr>
          <p:cNvPr id="8" name="Imagen 7"/>
          <p:cNvPicPr>
            <a:picLocks noChangeAspect="1"/>
          </p:cNvPicPr>
          <p:nvPr/>
        </p:nvPicPr>
        <p:blipFill>
          <a:blip r:embed="rId3"/>
          <a:stretch>
            <a:fillRect/>
          </a:stretch>
        </p:blipFill>
        <p:spPr>
          <a:xfrm>
            <a:off x="6336540" y="2020571"/>
            <a:ext cx="5376084" cy="4283547"/>
          </a:xfrm>
          <a:prstGeom prst="rect">
            <a:avLst/>
          </a:prstGeom>
        </p:spPr>
      </p:pic>
      <p:pic>
        <p:nvPicPr>
          <p:cNvPr id="20" name="Imagen 19"/>
          <p:cNvPicPr>
            <a:picLocks noChangeAspect="1"/>
          </p:cNvPicPr>
          <p:nvPr/>
        </p:nvPicPr>
        <p:blipFill>
          <a:blip r:embed="rId4"/>
          <a:stretch>
            <a:fillRect/>
          </a:stretch>
        </p:blipFill>
        <p:spPr>
          <a:xfrm>
            <a:off x="384557" y="2062011"/>
            <a:ext cx="5567427" cy="4019602"/>
          </a:xfrm>
          <a:prstGeom prst="rect">
            <a:avLst/>
          </a:prstGeom>
        </p:spPr>
      </p:pic>
      <p:sp>
        <p:nvSpPr>
          <p:cNvPr id="21" name="Marcador de pie de página 20"/>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211745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3352" y="620688"/>
            <a:ext cx="11521280" cy="5040561"/>
          </a:xfrm>
        </p:spPr>
        <p:txBody>
          <a:bodyPr>
            <a:noAutofit/>
          </a:bodyPr>
          <a:lstStyle/>
          <a:p>
            <a:pPr algn="just"/>
            <a:endParaRPr lang="en-US" sz="1600" dirty="0"/>
          </a:p>
          <a:p>
            <a:pPr algn="just"/>
            <a:r>
              <a:rPr lang="en-US" sz="1600" b="1" dirty="0">
                <a:solidFill>
                  <a:srgbClr val="1C1C1C"/>
                </a:solidFill>
              </a:rPr>
              <a:t>Issuance Calendar: </a:t>
            </a:r>
            <a:r>
              <a:rPr lang="en-US" sz="1600" dirty="0">
                <a:solidFill>
                  <a:srgbClr val="1C1C1C"/>
                </a:solidFill>
              </a:rPr>
              <a:t>Announced quarterly by the Federal Government, specifies the instruments to be issued and placed in each weekly auction. Announced jointly with other public entities issuance (such as Banco de México and PEMEX)</a:t>
            </a:r>
          </a:p>
          <a:p>
            <a:pPr algn="just"/>
            <a:endParaRPr lang="en-US" sz="1600" dirty="0">
              <a:solidFill>
                <a:srgbClr val="1C1C1C"/>
              </a:solidFill>
            </a:endParaRPr>
          </a:p>
          <a:p>
            <a:pPr algn="just"/>
            <a:r>
              <a:rPr lang="en-US" sz="1600" b="1" dirty="0">
                <a:solidFill>
                  <a:srgbClr val="1C1C1C"/>
                </a:solidFill>
              </a:rPr>
              <a:t>Auction Rules: </a:t>
            </a:r>
            <a:r>
              <a:rPr lang="en-US" sz="1600" dirty="0">
                <a:solidFill>
                  <a:srgbClr val="1C1C1C"/>
                </a:solidFill>
              </a:rPr>
              <a:t>The Government Securities Auction Rules have been adjusted several times to improve the efficiency of the allocation process</a:t>
            </a:r>
          </a:p>
          <a:p>
            <a:pPr algn="just"/>
            <a:endParaRPr lang="en-US" sz="1600" dirty="0">
              <a:solidFill>
                <a:srgbClr val="1C1C1C"/>
              </a:solidFill>
            </a:endParaRPr>
          </a:p>
          <a:p>
            <a:pPr algn="just"/>
            <a:r>
              <a:rPr lang="en-US" sz="1600" b="1" dirty="0">
                <a:solidFill>
                  <a:srgbClr val="1C1C1C"/>
                </a:solidFill>
              </a:rPr>
              <a:t>Issuance reopening policy: </a:t>
            </a:r>
            <a:r>
              <a:rPr lang="en-US" sz="1600" dirty="0">
                <a:solidFill>
                  <a:srgbClr val="1C1C1C"/>
                </a:solidFill>
              </a:rPr>
              <a:t>Policy focused in create faster size benchmark and minimize the number of securities</a:t>
            </a:r>
          </a:p>
          <a:p>
            <a:pPr algn="just"/>
            <a:endParaRPr lang="en-US" sz="1600" dirty="0">
              <a:solidFill>
                <a:srgbClr val="1C1C1C"/>
              </a:solidFill>
            </a:endParaRPr>
          </a:p>
          <a:p>
            <a:pPr algn="just"/>
            <a:r>
              <a:rPr lang="en-US" sz="1600" b="1" dirty="0">
                <a:solidFill>
                  <a:srgbClr val="1C1C1C"/>
                </a:solidFill>
              </a:rPr>
              <a:t>Strips market: </a:t>
            </a:r>
            <a:r>
              <a:rPr lang="en-US" sz="1600" dirty="0">
                <a:solidFill>
                  <a:srgbClr val="1C1C1C"/>
                </a:solidFill>
              </a:rPr>
              <a:t>Allows market participants to strip any of the existing fixed rate government securities, enhancing the depth of secondary markets</a:t>
            </a:r>
          </a:p>
          <a:p>
            <a:pPr algn="just"/>
            <a:endParaRPr lang="en-US" sz="1600" dirty="0">
              <a:solidFill>
                <a:srgbClr val="1C1C1C"/>
              </a:solidFill>
            </a:endParaRPr>
          </a:p>
          <a:p>
            <a:pPr algn="just"/>
            <a:r>
              <a:rPr lang="en-US" sz="1600" b="1" dirty="0">
                <a:solidFill>
                  <a:srgbClr val="1C1C1C"/>
                </a:solidFill>
              </a:rPr>
              <a:t>Liability management operations: </a:t>
            </a:r>
            <a:r>
              <a:rPr lang="en-US" sz="1600" dirty="0">
                <a:solidFill>
                  <a:srgbClr val="1C1C1C"/>
                </a:solidFill>
              </a:rPr>
              <a:t>Operations aimed at reducing the financing cost of public debt and maintaining an adequate risk level. Those operations are either performed in domestic or international markets.  </a:t>
            </a:r>
          </a:p>
          <a:p>
            <a:pPr algn="just"/>
            <a:endParaRPr lang="es-MX" sz="400" dirty="0"/>
          </a:p>
          <a:p>
            <a:pPr algn="just"/>
            <a:r>
              <a:rPr lang="en-US" sz="1600" b="1">
                <a:solidFill>
                  <a:srgbClr val="1C1C1C"/>
                </a:solidFill>
              </a:rPr>
              <a:t>Syndicated auctions</a:t>
            </a:r>
            <a:r>
              <a:rPr lang="en-US" sz="1600">
                <a:solidFill>
                  <a:srgbClr val="1C1C1C"/>
                </a:solidFill>
              </a:rPr>
              <a:t>: in 2010, </a:t>
            </a:r>
            <a:r>
              <a:rPr lang="en-US" sz="1600" dirty="0">
                <a:solidFill>
                  <a:srgbClr val="1C1C1C"/>
                </a:solidFill>
              </a:rPr>
              <a:t>the</a:t>
            </a:r>
            <a:r>
              <a:rPr lang="en-US" sz="1600">
                <a:solidFill>
                  <a:srgbClr val="1C1C1C"/>
                </a:solidFill>
              </a:rPr>
              <a:t> Federal Government decided to implementa </a:t>
            </a:r>
            <a:r>
              <a:rPr lang="en-US" sz="1600" dirty="0">
                <a:solidFill>
                  <a:srgbClr val="1C1C1C"/>
                </a:solidFill>
              </a:rPr>
              <a:t>new</a:t>
            </a:r>
            <a:r>
              <a:rPr lang="en-US" sz="1600">
                <a:solidFill>
                  <a:srgbClr val="1C1C1C"/>
                </a:solidFill>
              </a:rPr>
              <a:t> format for debt placements, </a:t>
            </a:r>
            <a:r>
              <a:rPr lang="en-US" sz="1600" dirty="0">
                <a:solidFill>
                  <a:srgbClr val="1C1C1C"/>
                </a:solidFill>
              </a:rPr>
              <a:t>though</a:t>
            </a:r>
            <a:r>
              <a:rPr lang="en-US" sz="1600">
                <a:solidFill>
                  <a:srgbClr val="1C1C1C"/>
                </a:solidFill>
              </a:rPr>
              <a:t> syndicated auctions with the Market Makers, </a:t>
            </a:r>
            <a:r>
              <a:rPr lang="en-US" sz="1600" dirty="0">
                <a:solidFill>
                  <a:srgbClr val="1C1C1C"/>
                </a:solidFill>
              </a:rPr>
              <a:t>in</a:t>
            </a:r>
            <a:r>
              <a:rPr lang="en-US" sz="1600">
                <a:solidFill>
                  <a:srgbClr val="1C1C1C"/>
                </a:solidFill>
              </a:rPr>
              <a:t> order to provide more liquidity for benchmark bonds. </a:t>
            </a:r>
            <a:endParaRPr lang="es-MX" sz="1600" dirty="0"/>
          </a:p>
          <a:p>
            <a:pPr lvl="0" algn="just"/>
            <a:endParaRPr lang="es-MX" sz="400" dirty="0"/>
          </a:p>
          <a:p>
            <a:pPr algn="just"/>
            <a:endParaRPr lang="es-MX" sz="1600" dirty="0"/>
          </a:p>
          <a:p>
            <a:pPr algn="just"/>
            <a:endParaRPr lang="en-US" sz="1600" dirty="0">
              <a:solidFill>
                <a:srgbClr val="1C1C1C"/>
              </a:solidFill>
            </a:endParaRP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18</a:t>
            </a:fld>
            <a:endParaRPr lang="es-MX" dirty="0"/>
          </a:p>
        </p:txBody>
      </p:sp>
      <p:sp>
        <p:nvSpPr>
          <p:cNvPr id="6" name="1 Título"/>
          <p:cNvSpPr txBox="1">
            <a:spLocks/>
          </p:cNvSpPr>
          <p:nvPr/>
        </p:nvSpPr>
        <p:spPr>
          <a:xfrm>
            <a:off x="1970856" y="44624"/>
            <a:ext cx="82296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800" b="1" kern="1200">
                <a:solidFill>
                  <a:srgbClr val="00727C"/>
                </a:solidFill>
                <a:latin typeface="+mj-lt"/>
                <a:ea typeface="+mj-ea"/>
                <a:cs typeface="+mj-cs"/>
              </a:defRPr>
            </a:lvl1pPr>
          </a:lstStyle>
          <a:p>
            <a:r>
              <a:rPr lang="es-MX" dirty="0"/>
              <a:t>Local </a:t>
            </a:r>
            <a:r>
              <a:rPr lang="es-MX" err="1"/>
              <a:t>Market</a:t>
            </a:r>
            <a:r>
              <a:rPr lang="es-MX"/>
              <a:t> Microstructure developments</a:t>
            </a:r>
            <a:endParaRPr lang="es-MX" dirty="0"/>
          </a:p>
        </p:txBody>
      </p:sp>
      <p:sp>
        <p:nvSpPr>
          <p:cNvPr id="2" name="Marcador de pie de página 1"/>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292198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ZA" dirty="0"/>
              <a:t>Local</a:t>
            </a:r>
            <a:r>
              <a:rPr lang="en-ZA"/>
              <a:t> Market Microstructure: Participants heterogeneity</a:t>
            </a:r>
            <a:endParaRPr lang="es-MX" dirty="0"/>
          </a:p>
        </p:txBody>
      </p:sp>
      <p:sp>
        <p:nvSpPr>
          <p:cNvPr id="3" name="Marcador de contenido 2"/>
          <p:cNvSpPr>
            <a:spLocks noGrp="1"/>
          </p:cNvSpPr>
          <p:nvPr>
            <p:ph idx="1"/>
          </p:nvPr>
        </p:nvSpPr>
        <p:spPr>
          <a:xfrm>
            <a:off x="141548" y="710270"/>
            <a:ext cx="11881320" cy="5361459"/>
          </a:xfrm>
        </p:spPr>
        <p:txBody>
          <a:bodyPr/>
          <a:lstStyle/>
          <a:p>
            <a:r>
              <a:rPr lang="en-US" sz="1600">
                <a:solidFill>
                  <a:srgbClr val="1C1C1C"/>
                </a:solidFill>
              </a:rPr>
              <a:t>A </a:t>
            </a:r>
            <a:r>
              <a:rPr lang="en-US" sz="1600" b="1">
                <a:solidFill>
                  <a:srgbClr val="1C1C1C"/>
                </a:solidFill>
              </a:rPr>
              <a:t>high </a:t>
            </a:r>
            <a:r>
              <a:rPr lang="en-US" sz="1600" b="1" dirty="0">
                <a:solidFill>
                  <a:srgbClr val="1C1C1C"/>
                </a:solidFill>
              </a:rPr>
              <a:t>level of heterogeneity among participants </a:t>
            </a:r>
            <a:r>
              <a:rPr lang="en-US" sz="1600" dirty="0">
                <a:solidFill>
                  <a:srgbClr val="1C1C1C"/>
                </a:solidFill>
              </a:rPr>
              <a:t>is an attribute that is needed for an efficient market, as it increases liquidity, makes debt markets more attractive, and therefore increases the investor base. </a:t>
            </a:r>
          </a:p>
          <a:p>
            <a:pPr algn="just"/>
            <a:r>
              <a:rPr lang="en-GB" sz="1600" dirty="0">
                <a:solidFill>
                  <a:srgbClr val="1C1C1C"/>
                </a:solidFill>
              </a:rPr>
              <a:t>These measures described above improved substantially the depth and liquidity of the market, allowing the inclusion of local government securities in several Global Fixed Income Indexes. As a result, the investor base for government securities changed, switching from local participants and retail investors, to foreign and institutional investors who use these indexes as benchmarks.  </a:t>
            </a:r>
          </a:p>
          <a:p>
            <a:endParaRPr lang="es-MX" dirty="0"/>
          </a:p>
        </p:txBody>
      </p:sp>
      <p:sp>
        <p:nvSpPr>
          <p:cNvPr id="5" name="Marcador de número de diapositiva 4"/>
          <p:cNvSpPr>
            <a:spLocks noGrp="1"/>
          </p:cNvSpPr>
          <p:nvPr>
            <p:ph type="sldNum" sz="quarter" idx="12"/>
          </p:nvPr>
        </p:nvSpPr>
        <p:spPr/>
        <p:txBody>
          <a:bodyPr/>
          <a:lstStyle/>
          <a:p>
            <a:fld id="{8E002BF4-BBF3-4639-B0BE-64A04A870BC8}" type="slidenum">
              <a:rPr lang="es-MX" smtClean="0"/>
              <a:pPr/>
              <a:t>19</a:t>
            </a:fld>
            <a:endParaRPr lang="es-MX" dirty="0"/>
          </a:p>
        </p:txBody>
      </p:sp>
      <p:sp>
        <p:nvSpPr>
          <p:cNvPr id="7" name="8 CuadroTexto"/>
          <p:cNvSpPr txBox="1"/>
          <p:nvPr/>
        </p:nvSpPr>
        <p:spPr>
          <a:xfrm>
            <a:off x="6132003" y="6179133"/>
            <a:ext cx="4312055" cy="230832"/>
          </a:xfrm>
          <a:prstGeom prst="rect">
            <a:avLst/>
          </a:prstGeom>
          <a:noFill/>
        </p:spPr>
        <p:txBody>
          <a:bodyPr wrap="square" rtlCol="0">
            <a:spAutoFit/>
          </a:bodyPr>
          <a:lstStyle/>
          <a:p>
            <a:r>
              <a:rPr lang="es-MX" sz="900" dirty="0" err="1"/>
              <a:t>Source</a:t>
            </a:r>
            <a:r>
              <a:rPr lang="es-MX" sz="900" dirty="0"/>
              <a:t>: Central Bank of Mexico.</a:t>
            </a:r>
          </a:p>
        </p:txBody>
      </p:sp>
      <p:pic>
        <p:nvPicPr>
          <p:cNvPr id="8" name="Imagen 7"/>
          <p:cNvPicPr>
            <a:picLocks noChangeAspect="1"/>
          </p:cNvPicPr>
          <p:nvPr/>
        </p:nvPicPr>
        <p:blipFill>
          <a:blip r:embed="rId2"/>
          <a:stretch>
            <a:fillRect/>
          </a:stretch>
        </p:blipFill>
        <p:spPr>
          <a:xfrm>
            <a:off x="968046" y="2422898"/>
            <a:ext cx="4335866" cy="3648831"/>
          </a:xfrm>
          <a:prstGeom prst="rect">
            <a:avLst/>
          </a:prstGeom>
        </p:spPr>
      </p:pic>
      <p:sp>
        <p:nvSpPr>
          <p:cNvPr id="10" name="8 CuadroTexto"/>
          <p:cNvSpPr txBox="1"/>
          <p:nvPr/>
        </p:nvSpPr>
        <p:spPr>
          <a:xfrm>
            <a:off x="919849" y="6150496"/>
            <a:ext cx="4312055" cy="230832"/>
          </a:xfrm>
          <a:prstGeom prst="rect">
            <a:avLst/>
          </a:prstGeom>
          <a:noFill/>
        </p:spPr>
        <p:txBody>
          <a:bodyPr wrap="square" rtlCol="0">
            <a:spAutoFit/>
          </a:bodyPr>
          <a:lstStyle/>
          <a:p>
            <a:r>
              <a:rPr lang="es-MX" sz="900" dirty="0" err="1"/>
              <a:t>Source</a:t>
            </a:r>
            <a:r>
              <a:rPr lang="es-MX" sz="900" dirty="0"/>
              <a:t>: </a:t>
            </a:r>
            <a:r>
              <a:rPr lang="es-MX" sz="900" dirty="0" err="1"/>
              <a:t>Ministry</a:t>
            </a:r>
            <a:r>
              <a:rPr lang="es-MX" sz="900" dirty="0"/>
              <a:t> of </a:t>
            </a:r>
            <a:r>
              <a:rPr lang="es-MX" sz="900" dirty="0" err="1"/>
              <a:t>Finance</a:t>
            </a:r>
            <a:r>
              <a:rPr lang="es-MX" sz="900" dirty="0"/>
              <a:t>.</a:t>
            </a:r>
          </a:p>
        </p:txBody>
      </p:sp>
      <p:pic>
        <p:nvPicPr>
          <p:cNvPr id="21" name="Imagen 12"/>
          <p:cNvPicPr>
            <a:picLocks noChangeAspect="1"/>
          </p:cNvPicPr>
          <p:nvPr/>
        </p:nvPicPr>
        <p:blipFill rotWithShape="1">
          <a:blip r:embed="rId3"/>
          <a:srcRect t="1818" b="5725"/>
          <a:stretch/>
        </p:blipFill>
        <p:spPr>
          <a:xfrm>
            <a:off x="6860412" y="2693351"/>
            <a:ext cx="4445162" cy="3520992"/>
          </a:xfrm>
          <a:prstGeom prst="rect">
            <a:avLst/>
          </a:prstGeom>
        </p:spPr>
      </p:pic>
      <p:sp>
        <p:nvSpPr>
          <p:cNvPr id="6" name="8 CuadroTexto"/>
          <p:cNvSpPr txBox="1"/>
          <p:nvPr/>
        </p:nvSpPr>
        <p:spPr>
          <a:xfrm>
            <a:off x="6237203" y="2016786"/>
            <a:ext cx="5279157" cy="738664"/>
          </a:xfrm>
          <a:prstGeom prst="rect">
            <a:avLst/>
          </a:prstGeom>
          <a:noFill/>
        </p:spPr>
        <p:txBody>
          <a:bodyPr wrap="square" rtlCol="0">
            <a:spAutoFit/>
          </a:bodyPr>
          <a:lstStyle/>
          <a:p>
            <a:pPr algn="ctr"/>
            <a:r>
              <a:rPr lang="en-US" sz="1400" b="1" dirty="0"/>
              <a:t>Investors Position in Government securities denominates in Mexican pesos</a:t>
            </a:r>
          </a:p>
          <a:p>
            <a:pPr algn="ctr"/>
            <a:r>
              <a:rPr lang="en-US" sz="1400" dirty="0"/>
              <a:t>Percentage of Government securities outstanding</a:t>
            </a:r>
            <a:endParaRPr lang="es-MX" sz="1400" dirty="0"/>
          </a:p>
        </p:txBody>
      </p:sp>
      <p:sp>
        <p:nvSpPr>
          <p:cNvPr id="4" name="Marcador de pie de página 3"/>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596803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188640"/>
            <a:ext cx="11809312" cy="404664"/>
          </a:xfrm>
        </p:spPr>
        <p:txBody>
          <a:bodyPr/>
          <a:lstStyle/>
          <a:p>
            <a:r>
              <a:rPr lang="en-GB" dirty="0">
                <a:solidFill>
                  <a:schemeClr val="tx2"/>
                </a:solidFill>
              </a:rPr>
              <a:t>Government bond market development in CEMLA countries</a:t>
            </a: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a:t>
            </a:fld>
            <a:endParaRPr lang="es-MX" dirty="0"/>
          </a:p>
        </p:txBody>
      </p:sp>
      <p:sp>
        <p:nvSpPr>
          <p:cNvPr id="11" name="7 Marcador de contenido"/>
          <p:cNvSpPr>
            <a:spLocks noGrp="1"/>
          </p:cNvSpPr>
          <p:nvPr>
            <p:ph idx="1"/>
          </p:nvPr>
        </p:nvSpPr>
        <p:spPr>
          <a:xfrm>
            <a:off x="263352" y="816818"/>
            <a:ext cx="11809312" cy="5722095"/>
          </a:xfrm>
          <a:noFill/>
        </p:spPr>
        <p:txBody>
          <a:bodyPr>
            <a:normAutofit/>
          </a:bodyPr>
          <a:lstStyle/>
          <a:p>
            <a:pPr algn="just"/>
            <a:r>
              <a:rPr lang="en-US" dirty="0">
                <a:solidFill>
                  <a:srgbClr val="000000"/>
                </a:solidFill>
              </a:rPr>
              <a:t>Over the past decades, government bond markets in local currency have developed substantially along the emerging economies. During this time, some markets have evolved from being closed, with few types of securities, to being liquid and deep</a:t>
            </a:r>
            <a:r>
              <a:rPr lang="en-US">
                <a:solidFill>
                  <a:srgbClr val="000000"/>
                </a:solidFill>
              </a:rPr>
              <a:t>, with </a:t>
            </a:r>
            <a:r>
              <a:rPr lang="en-US" dirty="0">
                <a:solidFill>
                  <a:srgbClr val="000000"/>
                </a:solidFill>
              </a:rPr>
              <a:t>broader investors’ base </a:t>
            </a:r>
            <a:r>
              <a:rPr lang="en-US">
                <a:solidFill>
                  <a:srgbClr val="000000"/>
                </a:solidFill>
              </a:rPr>
              <a:t>and extended maturities</a:t>
            </a:r>
            <a:r>
              <a:rPr lang="en-US" dirty="0">
                <a:solidFill>
                  <a:srgbClr val="000000"/>
                </a:solidFill>
              </a:rPr>
              <a:t>, that allow governments access to better funding conditions. </a:t>
            </a:r>
          </a:p>
          <a:p>
            <a:pPr algn="just"/>
            <a:endParaRPr lang="en-US" sz="600" dirty="0">
              <a:solidFill>
                <a:srgbClr val="000000"/>
              </a:solidFill>
            </a:endParaRPr>
          </a:p>
          <a:p>
            <a:pPr algn="just"/>
            <a:r>
              <a:rPr lang="en-US" dirty="0">
                <a:solidFill>
                  <a:srgbClr val="000000"/>
                </a:solidFill>
              </a:rPr>
              <a:t>To achieve this, economies have to go through a consolidation process in their macroeconomic fundamentals, financial stability, along with a robust legal, tax and regulatory framework and improvements in the implementation of government policies, in order to make investments in local assets less risky and more attractive. </a:t>
            </a:r>
          </a:p>
          <a:p>
            <a:pPr lvl="1" algn="just"/>
            <a:r>
              <a:rPr lang="en-US" sz="1600" dirty="0">
                <a:solidFill>
                  <a:srgbClr val="000000"/>
                </a:solidFill>
              </a:rPr>
              <a:t>The first condition is consolidating the process of macroeconomic stabilization, with an improvement of public finances and fiscal consolidation. </a:t>
            </a:r>
          </a:p>
          <a:p>
            <a:pPr lvl="1" algn="just"/>
            <a:r>
              <a:rPr lang="en-US" sz="1600" dirty="0">
                <a:solidFill>
                  <a:srgbClr val="000000"/>
                </a:solidFill>
              </a:rPr>
              <a:t>In terms of monetary policy, macroeconomic stabilization involved attaining low inflation rates. </a:t>
            </a:r>
          </a:p>
          <a:p>
            <a:pPr lvl="1" algn="just"/>
            <a:r>
              <a:rPr lang="en-US" sz="1600" dirty="0">
                <a:solidFill>
                  <a:srgbClr val="000000"/>
                </a:solidFill>
              </a:rPr>
              <a:t>Other modifications that help the efficiency of a fixed income market are  improvements in local payment systems. </a:t>
            </a:r>
          </a:p>
          <a:p>
            <a:pPr algn="just"/>
            <a:endParaRPr lang="en-US" sz="600" dirty="0">
              <a:solidFill>
                <a:srgbClr val="000000"/>
              </a:solidFill>
            </a:endParaRPr>
          </a:p>
          <a:p>
            <a:pPr algn="just"/>
            <a:r>
              <a:rPr lang="en-US" dirty="0">
                <a:solidFill>
                  <a:srgbClr val="000000"/>
                </a:solidFill>
              </a:rPr>
              <a:t>However, the degree of progress </a:t>
            </a:r>
            <a:r>
              <a:rPr lang="en-US">
                <a:solidFill>
                  <a:srgbClr val="000000"/>
                </a:solidFill>
              </a:rPr>
              <a:t>among economies </a:t>
            </a:r>
            <a:r>
              <a:rPr lang="en-US" dirty="0">
                <a:solidFill>
                  <a:srgbClr val="000000"/>
                </a:solidFill>
              </a:rPr>
              <a:t>has been heterogeneous, and some countries are still far away of having developed debt markets, due to a lack in specific characteristics. According to the World Bank, “an efficient government securities market is characterized by: </a:t>
            </a:r>
          </a:p>
          <a:p>
            <a:pPr lvl="1" algn="just"/>
            <a:r>
              <a:rPr lang="en-US" dirty="0">
                <a:solidFill>
                  <a:srgbClr val="000000"/>
                </a:solidFill>
              </a:rPr>
              <a:t> A competitive market structure</a:t>
            </a:r>
          </a:p>
          <a:p>
            <a:pPr lvl="1" algn="just"/>
            <a:r>
              <a:rPr lang="en-US" dirty="0">
                <a:solidFill>
                  <a:srgbClr val="000000"/>
                </a:solidFill>
              </a:rPr>
              <a:t>Low transaction costs</a:t>
            </a:r>
          </a:p>
          <a:p>
            <a:pPr lvl="1" algn="just"/>
            <a:r>
              <a:rPr lang="en-US" dirty="0">
                <a:solidFill>
                  <a:srgbClr val="000000"/>
                </a:solidFill>
              </a:rPr>
              <a:t>Low levels of fragmentation</a:t>
            </a:r>
          </a:p>
          <a:p>
            <a:pPr lvl="1" algn="just"/>
            <a:r>
              <a:rPr lang="en-US" dirty="0">
                <a:solidFill>
                  <a:srgbClr val="000000"/>
                </a:solidFill>
              </a:rPr>
              <a:t>A safe and robust infrastructure, </a:t>
            </a:r>
          </a:p>
          <a:p>
            <a:pPr lvl="1" algn="just"/>
            <a:r>
              <a:rPr lang="en-US" dirty="0">
                <a:solidFill>
                  <a:srgbClr val="000000"/>
                </a:solidFill>
              </a:rPr>
              <a:t>and a high level of heterogeneity among participants</a:t>
            </a:r>
          </a:p>
        </p:txBody>
      </p:sp>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3888658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63552" y="171271"/>
            <a:ext cx="8229600" cy="417358"/>
          </a:xfrm>
        </p:spPr>
        <p:txBody>
          <a:bodyPr/>
          <a:lstStyle/>
          <a:p>
            <a:r>
              <a:rPr lang="en-HK" sz="3200"/>
              <a:t>Investor Base: Pension Funds (Siefores)</a:t>
            </a:r>
            <a:endParaRPr lang="es-MX" sz="3200"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20</a:t>
            </a:fld>
            <a:endParaRPr lang="es-MX" dirty="0"/>
          </a:p>
        </p:txBody>
      </p:sp>
      <p:sp>
        <p:nvSpPr>
          <p:cNvPr id="9" name="8 CuadroTexto"/>
          <p:cNvSpPr txBox="1"/>
          <p:nvPr/>
        </p:nvSpPr>
        <p:spPr>
          <a:xfrm>
            <a:off x="3830400" y="1893573"/>
            <a:ext cx="4907200" cy="584775"/>
          </a:xfrm>
          <a:prstGeom prst="rect">
            <a:avLst/>
          </a:prstGeom>
          <a:noFill/>
        </p:spPr>
        <p:txBody>
          <a:bodyPr wrap="square" rtlCol="0">
            <a:spAutoFit/>
          </a:bodyPr>
          <a:lstStyle/>
          <a:p>
            <a:pPr algn="ctr"/>
            <a:r>
              <a:rPr lang="en-US" sz="1600" b="1"/>
              <a:t>Pension Funds assets under management</a:t>
            </a:r>
            <a:endParaRPr lang="es-MX" sz="1600" b="1" dirty="0"/>
          </a:p>
          <a:p>
            <a:pPr algn="ctr"/>
            <a:r>
              <a:rPr lang="en-US" sz="1600"/>
              <a:t>Billions of Mexican pesos</a:t>
            </a:r>
            <a:endParaRPr lang="es-MX" sz="1600" dirty="0"/>
          </a:p>
        </p:txBody>
      </p:sp>
      <p:sp>
        <p:nvSpPr>
          <p:cNvPr id="14" name="8 CuadroTexto"/>
          <p:cNvSpPr txBox="1"/>
          <p:nvPr/>
        </p:nvSpPr>
        <p:spPr>
          <a:xfrm>
            <a:off x="2927648" y="6151842"/>
            <a:ext cx="4312055" cy="246221"/>
          </a:xfrm>
          <a:prstGeom prst="rect">
            <a:avLst/>
          </a:prstGeom>
          <a:noFill/>
        </p:spPr>
        <p:txBody>
          <a:bodyPr wrap="square" rtlCol="0">
            <a:spAutoFit/>
          </a:bodyPr>
          <a:lstStyle/>
          <a:p>
            <a:r>
              <a:rPr lang="es-MX" sz="1000" dirty="0" err="1"/>
              <a:t>Source</a:t>
            </a:r>
            <a:r>
              <a:rPr lang="es-MX" sz="1000" dirty="0"/>
              <a:t>: CONSAR.</a:t>
            </a:r>
          </a:p>
        </p:txBody>
      </p:sp>
      <p:sp>
        <p:nvSpPr>
          <p:cNvPr id="12" name="2 Marcador de contenido"/>
          <p:cNvSpPr txBox="1">
            <a:spLocks/>
          </p:cNvSpPr>
          <p:nvPr/>
        </p:nvSpPr>
        <p:spPr>
          <a:xfrm>
            <a:off x="335360" y="695842"/>
            <a:ext cx="11737304" cy="16546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HK" sz="1600">
                <a:solidFill>
                  <a:srgbClr val="1C1C1C"/>
                </a:solidFill>
              </a:rPr>
              <a:t>In 1997, the pension system for private sector employees was amended from a pay as you go scheme, to a defined contribution structure based on individual accounts managed by private funds known as </a:t>
            </a:r>
            <a:r>
              <a:rPr lang="en-HK" sz="1600" dirty="0" err="1">
                <a:solidFill>
                  <a:srgbClr val="1C1C1C"/>
                </a:solidFill>
              </a:rPr>
              <a:t>Afores</a:t>
            </a:r>
            <a:r>
              <a:rPr lang="en-HK" sz="1600">
                <a:solidFill>
                  <a:srgbClr val="1C1C1C"/>
                </a:solidFill>
              </a:rPr>
              <a:t>.</a:t>
            </a:r>
            <a:endParaRPr lang="en-US" sz="1600" dirty="0">
              <a:solidFill>
                <a:srgbClr val="1C1C1C"/>
              </a:solidFill>
            </a:endParaRPr>
          </a:p>
          <a:p>
            <a:pPr algn="just"/>
            <a:r>
              <a:rPr lang="en-HK" sz="1600">
                <a:solidFill>
                  <a:srgbClr val="1C1C1C"/>
                </a:solidFill>
              </a:rPr>
              <a:t>Since then, the Mexican Pension System (SAR) through the </a:t>
            </a:r>
            <a:r>
              <a:rPr lang="en-HK" sz="1600" dirty="0" err="1">
                <a:solidFill>
                  <a:srgbClr val="1C1C1C"/>
                </a:solidFill>
              </a:rPr>
              <a:t>Afores</a:t>
            </a:r>
            <a:r>
              <a:rPr lang="en-HK" sz="1600">
                <a:solidFill>
                  <a:srgbClr val="1C1C1C"/>
                </a:solidFill>
              </a:rPr>
              <a:t>, has been a paramount player in developing the local debt market. </a:t>
            </a:r>
            <a:endParaRPr lang="en-US" sz="1600" dirty="0">
              <a:solidFill>
                <a:srgbClr val="1C1C1C"/>
              </a:solidFill>
            </a:endParaRPr>
          </a:p>
          <a:p>
            <a:pPr algn="just"/>
            <a:r>
              <a:rPr lang="en-HK" sz="1600">
                <a:solidFill>
                  <a:srgbClr val="1C1C1C"/>
                </a:solidFill>
              </a:rPr>
              <a:t>As of </a:t>
            </a:r>
            <a:r>
              <a:rPr lang="en-HK" sz="1600" dirty="0">
                <a:solidFill>
                  <a:srgbClr val="1C1C1C"/>
                </a:solidFill>
              </a:rPr>
              <a:t>July 2019</a:t>
            </a:r>
            <a:r>
              <a:rPr lang="en-HK" sz="1600">
                <a:solidFill>
                  <a:srgbClr val="1C1C1C"/>
                </a:solidFill>
              </a:rPr>
              <a:t>, pension funds manage MXN </a:t>
            </a:r>
            <a:r>
              <a:rPr lang="en-HK" sz="1600" dirty="0">
                <a:solidFill>
                  <a:srgbClr val="1C1C1C"/>
                </a:solidFill>
              </a:rPr>
              <a:t>3,727,312 </a:t>
            </a:r>
            <a:r>
              <a:rPr lang="en-HK" sz="1600">
                <a:solidFill>
                  <a:srgbClr val="1C1C1C"/>
                </a:solidFill>
              </a:rPr>
              <a:t>million (USD </a:t>
            </a:r>
            <a:r>
              <a:rPr lang="en-HK" sz="1600" dirty="0">
                <a:solidFill>
                  <a:srgbClr val="1C1C1C"/>
                </a:solidFill>
              </a:rPr>
              <a:t>191,144</a:t>
            </a:r>
            <a:r>
              <a:rPr lang="en-HK" sz="1600">
                <a:solidFill>
                  <a:srgbClr val="1C1C1C"/>
                </a:solidFill>
              </a:rPr>
              <a:t> million)</a:t>
            </a:r>
            <a:endParaRPr lang="en-US" sz="1600" dirty="0">
              <a:solidFill>
                <a:srgbClr val="1C1C1C"/>
              </a:solidFill>
            </a:endParaRPr>
          </a:p>
        </p:txBody>
      </p:sp>
      <p:sp>
        <p:nvSpPr>
          <p:cNvPr id="3" name="Marcador de pie de página 2"/>
          <p:cNvSpPr>
            <a:spLocks noGrp="1"/>
          </p:cNvSpPr>
          <p:nvPr>
            <p:ph type="ftr" sz="quarter" idx="11"/>
          </p:nvPr>
        </p:nvSpPr>
        <p:spPr/>
        <p:txBody>
          <a:bodyPr/>
          <a:lstStyle/>
          <a:p>
            <a:endParaRPr lang="es-MX" dirty="0"/>
          </a:p>
        </p:txBody>
      </p:sp>
      <p:pic>
        <p:nvPicPr>
          <p:cNvPr id="5" name="Imagen 4"/>
          <p:cNvPicPr>
            <a:picLocks noChangeAspect="1"/>
          </p:cNvPicPr>
          <p:nvPr/>
        </p:nvPicPr>
        <p:blipFill>
          <a:blip r:embed="rId3"/>
          <a:stretch>
            <a:fillRect/>
          </a:stretch>
        </p:blipFill>
        <p:spPr>
          <a:xfrm>
            <a:off x="2778322" y="2370509"/>
            <a:ext cx="6635356" cy="3826455"/>
          </a:xfrm>
          <a:prstGeom prst="rect">
            <a:avLst/>
          </a:prstGeom>
        </p:spPr>
      </p:pic>
    </p:spTree>
    <p:extLst>
      <p:ext uri="{BB962C8B-B14F-4D97-AF65-F5344CB8AC3E}">
        <p14:creationId xmlns:p14="http://schemas.microsoft.com/office/powerpoint/2010/main" val="1790392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30400" y="169760"/>
            <a:ext cx="8229600" cy="417358"/>
          </a:xfrm>
        </p:spPr>
        <p:txBody>
          <a:bodyPr/>
          <a:lstStyle/>
          <a:p>
            <a:r>
              <a:rPr lang="en-ZW" sz="3200"/>
              <a:t>Investor Base: Pension Funds (Siefores)</a:t>
            </a:r>
            <a:endParaRPr lang="es-MX" sz="3200"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21</a:t>
            </a:fld>
            <a:endParaRPr lang="es-MX" dirty="0"/>
          </a:p>
        </p:txBody>
      </p:sp>
      <p:sp>
        <p:nvSpPr>
          <p:cNvPr id="11" name="7 Marcador de contenido"/>
          <p:cNvSpPr>
            <a:spLocks noGrp="1"/>
          </p:cNvSpPr>
          <p:nvPr>
            <p:ph idx="1"/>
          </p:nvPr>
        </p:nvSpPr>
        <p:spPr>
          <a:xfrm>
            <a:off x="407368" y="762076"/>
            <a:ext cx="11593288" cy="1516233"/>
          </a:xfrm>
          <a:noFill/>
        </p:spPr>
        <p:txBody>
          <a:bodyPr>
            <a:normAutofit/>
          </a:bodyPr>
          <a:lstStyle/>
          <a:p>
            <a:pPr algn="just">
              <a:lnSpc>
                <a:spcPct val="110000"/>
              </a:lnSpc>
              <a:spcBef>
                <a:spcPts val="0"/>
              </a:spcBef>
            </a:pPr>
            <a:r>
              <a:rPr lang="en-US" sz="1600" dirty="0">
                <a:solidFill>
                  <a:srgbClr val="1C1C1C"/>
                </a:solidFill>
              </a:rPr>
              <a:t>As the market evolved into longer-term instruments and different types of rates (real and variable), the </a:t>
            </a:r>
            <a:r>
              <a:rPr lang="en-US" sz="1600" dirty="0" err="1">
                <a:solidFill>
                  <a:srgbClr val="1C1C1C"/>
                </a:solidFill>
              </a:rPr>
              <a:t>Siefores</a:t>
            </a:r>
            <a:r>
              <a:rPr lang="en-US" sz="1600" dirty="0">
                <a:solidFill>
                  <a:srgbClr val="1C1C1C"/>
                </a:solidFill>
              </a:rPr>
              <a:t> became relevant market participants. Due to their investment, risk and performance profile, they are currently the dominant player in the </a:t>
            </a:r>
            <a:r>
              <a:rPr lang="en-US" sz="1600" dirty="0" err="1">
                <a:solidFill>
                  <a:srgbClr val="1C1C1C"/>
                </a:solidFill>
              </a:rPr>
              <a:t>Udibonos</a:t>
            </a:r>
            <a:r>
              <a:rPr lang="en-US" sz="1600" dirty="0">
                <a:solidFill>
                  <a:srgbClr val="1C1C1C"/>
                </a:solidFill>
              </a:rPr>
              <a:t> market, or real-rate instruments.</a:t>
            </a:r>
            <a:endParaRPr lang="es-MX" sz="1600" dirty="0">
              <a:solidFill>
                <a:srgbClr val="1C1C1C"/>
              </a:solidFill>
            </a:endParaRPr>
          </a:p>
        </p:txBody>
      </p:sp>
      <p:sp>
        <p:nvSpPr>
          <p:cNvPr id="12" name="8 CuadroTexto"/>
          <p:cNvSpPr txBox="1"/>
          <p:nvPr/>
        </p:nvSpPr>
        <p:spPr>
          <a:xfrm>
            <a:off x="350763" y="5821096"/>
            <a:ext cx="5184576" cy="553998"/>
          </a:xfrm>
          <a:prstGeom prst="rect">
            <a:avLst/>
          </a:prstGeom>
          <a:noFill/>
        </p:spPr>
        <p:txBody>
          <a:bodyPr wrap="square" rtlCol="0">
            <a:spAutoFit/>
          </a:bodyPr>
          <a:lstStyle/>
          <a:p>
            <a:r>
              <a:rPr lang="es-MX" sz="1050" dirty="0"/>
              <a:t>Note: Data as </a:t>
            </a:r>
            <a:r>
              <a:rPr lang="es-MX" sz="1050"/>
              <a:t>of June 2019</a:t>
            </a:r>
            <a:endParaRPr lang="es-MX" sz="900" dirty="0"/>
          </a:p>
          <a:p>
            <a:r>
              <a:rPr lang="es-MX" sz="1050" dirty="0" err="1"/>
              <a:t>Source</a:t>
            </a:r>
            <a:r>
              <a:rPr lang="es-MX" sz="1050" dirty="0"/>
              <a:t>: CONSAR.</a:t>
            </a:r>
            <a:br>
              <a:rPr lang="es-MX" sz="1050" dirty="0"/>
            </a:br>
            <a:endParaRPr lang="es-MX" sz="900" dirty="0"/>
          </a:p>
        </p:txBody>
      </p:sp>
      <p:sp>
        <p:nvSpPr>
          <p:cNvPr id="22" name="8 CuadroTexto"/>
          <p:cNvSpPr txBox="1"/>
          <p:nvPr/>
        </p:nvSpPr>
        <p:spPr>
          <a:xfrm>
            <a:off x="968523" y="1756736"/>
            <a:ext cx="4405033" cy="584775"/>
          </a:xfrm>
          <a:prstGeom prst="rect">
            <a:avLst/>
          </a:prstGeom>
          <a:noFill/>
        </p:spPr>
        <p:txBody>
          <a:bodyPr wrap="square" rtlCol="0">
            <a:spAutoFit/>
          </a:bodyPr>
          <a:lstStyle/>
          <a:p>
            <a:pPr algn="ctr"/>
            <a:r>
              <a:rPr lang="en-GB" sz="1600" b="1" dirty="0"/>
              <a:t>Total Pension funds portfolio composition</a:t>
            </a:r>
          </a:p>
          <a:p>
            <a:pPr algn="ctr"/>
            <a:r>
              <a:rPr lang="en-GB" sz="1600" dirty="0"/>
              <a:t>Percentage of total exposure</a:t>
            </a:r>
          </a:p>
        </p:txBody>
      </p:sp>
      <p:sp>
        <p:nvSpPr>
          <p:cNvPr id="13" name="8 CuadroTexto"/>
          <p:cNvSpPr txBox="1"/>
          <p:nvPr/>
        </p:nvSpPr>
        <p:spPr>
          <a:xfrm>
            <a:off x="6484747" y="6093296"/>
            <a:ext cx="4312055" cy="253916"/>
          </a:xfrm>
          <a:prstGeom prst="rect">
            <a:avLst/>
          </a:prstGeom>
          <a:noFill/>
        </p:spPr>
        <p:txBody>
          <a:bodyPr wrap="square" rtlCol="0">
            <a:spAutoFit/>
          </a:bodyPr>
          <a:lstStyle/>
          <a:p>
            <a:r>
              <a:rPr lang="es-MX" sz="1050" dirty="0" err="1"/>
              <a:t>Source</a:t>
            </a:r>
            <a:r>
              <a:rPr lang="es-MX" sz="1050" dirty="0"/>
              <a:t>: Central Bank of </a:t>
            </a:r>
            <a:r>
              <a:rPr lang="es-MX" sz="1050" dirty="0" err="1"/>
              <a:t>Mexico</a:t>
            </a:r>
            <a:endParaRPr lang="es-MX" sz="1000" dirty="0"/>
          </a:p>
        </p:txBody>
      </p:sp>
      <p:pic>
        <p:nvPicPr>
          <p:cNvPr id="5" name="Imagen 4"/>
          <p:cNvPicPr>
            <a:picLocks noChangeAspect="1"/>
          </p:cNvPicPr>
          <p:nvPr/>
        </p:nvPicPr>
        <p:blipFill>
          <a:blip r:embed="rId3"/>
          <a:stretch>
            <a:fillRect/>
          </a:stretch>
        </p:blipFill>
        <p:spPr>
          <a:xfrm>
            <a:off x="467465" y="1847152"/>
            <a:ext cx="5407621" cy="4505334"/>
          </a:xfrm>
          <a:prstGeom prst="rect">
            <a:avLst/>
          </a:prstGeom>
        </p:spPr>
      </p:pic>
      <p:sp>
        <p:nvSpPr>
          <p:cNvPr id="21" name="8 CuadroTexto"/>
          <p:cNvSpPr txBox="1"/>
          <p:nvPr/>
        </p:nvSpPr>
        <p:spPr>
          <a:xfrm>
            <a:off x="6484747" y="1693534"/>
            <a:ext cx="5284404" cy="584775"/>
          </a:xfrm>
          <a:prstGeom prst="rect">
            <a:avLst/>
          </a:prstGeom>
          <a:noFill/>
        </p:spPr>
        <p:txBody>
          <a:bodyPr wrap="square" rtlCol="0">
            <a:spAutoFit/>
          </a:bodyPr>
          <a:lstStyle/>
          <a:p>
            <a:pPr algn="ctr"/>
            <a:r>
              <a:rPr lang="en-GB" sz="1600" b="1" dirty="0"/>
              <a:t>Holdings of </a:t>
            </a:r>
            <a:r>
              <a:rPr lang="en-GB" sz="1600" b="1" dirty="0" err="1"/>
              <a:t>Udibonos</a:t>
            </a:r>
            <a:r>
              <a:rPr lang="en-GB" sz="1600" b="1" dirty="0"/>
              <a:t> by investor type</a:t>
            </a:r>
          </a:p>
          <a:p>
            <a:pPr algn="ctr"/>
            <a:r>
              <a:rPr lang="en-GB" sz="1600" dirty="0"/>
              <a:t>Percentage of total outstanding</a:t>
            </a:r>
          </a:p>
        </p:txBody>
      </p:sp>
      <p:pic>
        <p:nvPicPr>
          <p:cNvPr id="9" name="Imagen 5"/>
          <p:cNvPicPr>
            <a:picLocks noChangeAspect="1"/>
          </p:cNvPicPr>
          <p:nvPr/>
        </p:nvPicPr>
        <p:blipFill rotWithShape="1">
          <a:blip r:embed="rId4"/>
          <a:srcRect r="10042"/>
          <a:stretch/>
        </p:blipFill>
        <p:spPr>
          <a:xfrm>
            <a:off x="7002248" y="2238116"/>
            <a:ext cx="4896000" cy="3912312"/>
          </a:xfrm>
          <a:prstGeom prst="rect">
            <a:avLst/>
          </a:prstGeom>
        </p:spPr>
      </p:pic>
      <p:sp>
        <p:nvSpPr>
          <p:cNvPr id="6" name="Marcador de pie de página 5"/>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525067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188640"/>
            <a:ext cx="8229600" cy="404664"/>
          </a:xfrm>
        </p:spPr>
        <p:txBody>
          <a:bodyPr/>
          <a:lstStyle/>
          <a:p>
            <a:r>
              <a:rPr lang="en-US" sz="3200" dirty="0"/>
              <a:t>Investor Base: Local Mutual Funds</a:t>
            </a: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22</a:t>
            </a:fld>
            <a:endParaRPr lang="es-MX" dirty="0"/>
          </a:p>
        </p:txBody>
      </p:sp>
      <p:sp>
        <p:nvSpPr>
          <p:cNvPr id="12" name="8 CuadroTexto"/>
          <p:cNvSpPr txBox="1"/>
          <p:nvPr/>
        </p:nvSpPr>
        <p:spPr>
          <a:xfrm>
            <a:off x="6119043" y="1484784"/>
            <a:ext cx="5760640" cy="523220"/>
          </a:xfrm>
          <a:prstGeom prst="rect">
            <a:avLst/>
          </a:prstGeom>
          <a:noFill/>
        </p:spPr>
        <p:txBody>
          <a:bodyPr wrap="square" rtlCol="0">
            <a:spAutoFit/>
          </a:bodyPr>
          <a:lstStyle/>
          <a:p>
            <a:pPr algn="ctr"/>
            <a:r>
              <a:rPr lang="en-US" sz="1400" b="1" dirty="0"/>
              <a:t>Investment funds’ Assets Under Management</a:t>
            </a:r>
          </a:p>
          <a:p>
            <a:pPr algn="ctr"/>
            <a:r>
              <a:rPr lang="en-US" sz="1400" dirty="0"/>
              <a:t>Billions of Mexican pesos, percentage of the AUM</a:t>
            </a:r>
          </a:p>
        </p:txBody>
      </p:sp>
      <p:sp>
        <p:nvSpPr>
          <p:cNvPr id="14" name="8 CuadroTexto"/>
          <p:cNvSpPr txBox="1"/>
          <p:nvPr/>
        </p:nvSpPr>
        <p:spPr>
          <a:xfrm>
            <a:off x="119336" y="1556792"/>
            <a:ext cx="5760640" cy="523220"/>
          </a:xfrm>
          <a:prstGeom prst="rect">
            <a:avLst/>
          </a:prstGeom>
          <a:noFill/>
        </p:spPr>
        <p:txBody>
          <a:bodyPr wrap="square" rtlCol="0">
            <a:spAutoFit/>
          </a:bodyPr>
          <a:lstStyle/>
          <a:p>
            <a:pPr algn="ctr"/>
            <a:r>
              <a:rPr lang="en-US" sz="1400" b="1" dirty="0"/>
              <a:t>Investment Funds’ Assets Under Management </a:t>
            </a:r>
          </a:p>
          <a:p>
            <a:pPr algn="ctr"/>
            <a:r>
              <a:rPr lang="en-US" sz="1400" dirty="0"/>
              <a:t>Billions of Mexican pesos</a:t>
            </a:r>
          </a:p>
        </p:txBody>
      </p:sp>
      <p:sp>
        <p:nvSpPr>
          <p:cNvPr id="16" name="8 CuadroTexto"/>
          <p:cNvSpPr txBox="1"/>
          <p:nvPr/>
        </p:nvSpPr>
        <p:spPr>
          <a:xfrm>
            <a:off x="151739" y="6127412"/>
            <a:ext cx="4312055" cy="253916"/>
          </a:xfrm>
          <a:prstGeom prst="rect">
            <a:avLst/>
          </a:prstGeom>
          <a:noFill/>
        </p:spPr>
        <p:txBody>
          <a:bodyPr wrap="square" rtlCol="0">
            <a:spAutoFit/>
          </a:bodyPr>
          <a:lstStyle/>
          <a:p>
            <a:r>
              <a:rPr lang="es-MX" sz="1050" dirty="0" err="1"/>
              <a:t>Source</a:t>
            </a:r>
            <a:r>
              <a:rPr lang="es-MX" sz="1050" dirty="0"/>
              <a:t>: Central Bank of </a:t>
            </a:r>
            <a:r>
              <a:rPr lang="es-MX" sz="1050" dirty="0" err="1"/>
              <a:t>Mexico</a:t>
            </a:r>
            <a:endParaRPr lang="es-MX" sz="1000" dirty="0"/>
          </a:p>
        </p:txBody>
      </p:sp>
      <p:sp>
        <p:nvSpPr>
          <p:cNvPr id="11" name="7 Marcador de contenido"/>
          <p:cNvSpPr>
            <a:spLocks noGrp="1"/>
          </p:cNvSpPr>
          <p:nvPr>
            <p:ph idx="1"/>
          </p:nvPr>
        </p:nvSpPr>
        <p:spPr>
          <a:xfrm>
            <a:off x="263352" y="634256"/>
            <a:ext cx="11593288" cy="5904656"/>
          </a:xfrm>
          <a:noFill/>
        </p:spPr>
        <p:txBody>
          <a:bodyPr>
            <a:normAutofit/>
          </a:bodyPr>
          <a:lstStyle/>
          <a:p>
            <a:pPr algn="just"/>
            <a:r>
              <a:rPr lang="en-US" sz="1700" dirty="0">
                <a:solidFill>
                  <a:schemeClr val="tx1"/>
                </a:solidFill>
              </a:rPr>
              <a:t>Mutual or Investment funds assets under management have been growing in line with the development of the local market. </a:t>
            </a:r>
          </a:p>
          <a:p>
            <a:pPr algn="just"/>
            <a:r>
              <a:rPr lang="en-US" sz="1700" dirty="0">
                <a:solidFill>
                  <a:schemeClr val="tx1"/>
                </a:solidFill>
              </a:rPr>
              <a:t>By nature, they are focused on short term investments, therefore more than 75% of their portfolio is composed of these type of assets. </a:t>
            </a:r>
          </a:p>
        </p:txBody>
      </p:sp>
      <p:sp>
        <p:nvSpPr>
          <p:cNvPr id="13" name="8 CuadroTexto"/>
          <p:cNvSpPr txBox="1"/>
          <p:nvPr/>
        </p:nvSpPr>
        <p:spPr>
          <a:xfrm>
            <a:off x="6049052" y="5955001"/>
            <a:ext cx="4312055" cy="253916"/>
          </a:xfrm>
          <a:prstGeom prst="rect">
            <a:avLst/>
          </a:prstGeom>
          <a:noFill/>
        </p:spPr>
        <p:txBody>
          <a:bodyPr wrap="square" rtlCol="0">
            <a:spAutoFit/>
          </a:bodyPr>
          <a:lstStyle/>
          <a:p>
            <a:r>
              <a:rPr lang="es-MX" sz="1050" dirty="0" err="1"/>
              <a:t>Source</a:t>
            </a:r>
            <a:r>
              <a:rPr lang="es-MX" sz="1050" dirty="0"/>
              <a:t>: CNBV</a:t>
            </a:r>
            <a:r>
              <a:rPr lang="es-MX" sz="1000" dirty="0"/>
              <a:t>.</a:t>
            </a:r>
          </a:p>
        </p:txBody>
      </p:sp>
      <p:sp>
        <p:nvSpPr>
          <p:cNvPr id="5" name="Marcador de pie de página 4"/>
          <p:cNvSpPr>
            <a:spLocks noGrp="1"/>
          </p:cNvSpPr>
          <p:nvPr>
            <p:ph type="ftr" sz="quarter" idx="11"/>
          </p:nvPr>
        </p:nvSpPr>
        <p:spPr/>
        <p:txBody>
          <a:bodyPr/>
          <a:lstStyle/>
          <a:p>
            <a:endParaRPr lang="es-MX" dirty="0"/>
          </a:p>
        </p:txBody>
      </p:sp>
      <p:pic>
        <p:nvPicPr>
          <p:cNvPr id="8" name="Imagen 7">
            <a:extLst>
              <a:ext uri="{FF2B5EF4-FFF2-40B4-BE49-F238E27FC236}">
                <a16:creationId xmlns:a16="http://schemas.microsoft.com/office/drawing/2014/main" id="{81AEBDB2-5176-4AF7-B0F3-BA350937539C}"/>
              </a:ext>
            </a:extLst>
          </p:cNvPr>
          <p:cNvPicPr>
            <a:picLocks noChangeAspect="1"/>
          </p:cNvPicPr>
          <p:nvPr/>
        </p:nvPicPr>
        <p:blipFill>
          <a:blip r:embed="rId3"/>
          <a:stretch>
            <a:fillRect/>
          </a:stretch>
        </p:blipFill>
        <p:spPr>
          <a:xfrm>
            <a:off x="407368" y="1916832"/>
            <a:ext cx="5168096" cy="4309666"/>
          </a:xfrm>
          <a:prstGeom prst="rect">
            <a:avLst/>
          </a:prstGeom>
        </p:spPr>
      </p:pic>
      <p:pic>
        <p:nvPicPr>
          <p:cNvPr id="10" name="Imagen 9">
            <a:extLst>
              <a:ext uri="{FF2B5EF4-FFF2-40B4-BE49-F238E27FC236}">
                <a16:creationId xmlns:a16="http://schemas.microsoft.com/office/drawing/2014/main" id="{E23483B9-8274-4B4E-A221-2224F96A03A1}"/>
              </a:ext>
            </a:extLst>
          </p:cNvPr>
          <p:cNvPicPr>
            <a:picLocks noChangeAspect="1"/>
          </p:cNvPicPr>
          <p:nvPr/>
        </p:nvPicPr>
        <p:blipFill>
          <a:blip r:embed="rId4"/>
          <a:stretch>
            <a:fillRect/>
          </a:stretch>
        </p:blipFill>
        <p:spPr>
          <a:xfrm>
            <a:off x="6389147" y="2094879"/>
            <a:ext cx="5220432" cy="3679867"/>
          </a:xfrm>
          <a:prstGeom prst="rect">
            <a:avLst/>
          </a:prstGeom>
        </p:spPr>
      </p:pic>
    </p:spTree>
    <p:extLst>
      <p:ext uri="{BB962C8B-B14F-4D97-AF65-F5344CB8AC3E}">
        <p14:creationId xmlns:p14="http://schemas.microsoft.com/office/powerpoint/2010/main" val="613613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23</a:t>
            </a:fld>
            <a:endParaRPr lang="es-MX" dirty="0"/>
          </a:p>
        </p:txBody>
      </p:sp>
      <p:sp>
        <p:nvSpPr>
          <p:cNvPr id="11" name="7 Marcador de contenido"/>
          <p:cNvSpPr>
            <a:spLocks noGrp="1"/>
          </p:cNvSpPr>
          <p:nvPr>
            <p:ph idx="1"/>
          </p:nvPr>
        </p:nvSpPr>
        <p:spPr>
          <a:xfrm>
            <a:off x="263352" y="634256"/>
            <a:ext cx="11593288" cy="5904656"/>
          </a:xfrm>
          <a:noFill/>
        </p:spPr>
        <p:txBody>
          <a:bodyPr>
            <a:normAutofit/>
          </a:bodyPr>
          <a:lstStyle/>
          <a:p>
            <a:pPr algn="just"/>
            <a:r>
              <a:rPr lang="en-US" sz="1700" dirty="0">
                <a:solidFill>
                  <a:schemeClr val="tx1"/>
                </a:solidFill>
              </a:rPr>
              <a:t>Regarding investment funds’ holding of Government securities</a:t>
            </a:r>
            <a:r>
              <a:rPr lang="en-US" sz="1700">
                <a:solidFill>
                  <a:schemeClr val="tx1"/>
                </a:solidFill>
              </a:rPr>
              <a:t>, most of their </a:t>
            </a:r>
            <a:r>
              <a:rPr lang="en-US" sz="1700" dirty="0">
                <a:solidFill>
                  <a:schemeClr val="tx1"/>
                </a:solidFill>
              </a:rPr>
              <a:t>holdings</a:t>
            </a:r>
            <a:r>
              <a:rPr lang="en-US" sz="1700">
                <a:solidFill>
                  <a:schemeClr val="tx1"/>
                </a:solidFill>
              </a:rPr>
              <a:t> are constituted by variable </a:t>
            </a:r>
            <a:r>
              <a:rPr lang="en-US" sz="1700" dirty="0">
                <a:solidFill>
                  <a:schemeClr val="tx1"/>
                </a:solidFill>
              </a:rPr>
              <a:t>rate bonds</a:t>
            </a:r>
            <a:r>
              <a:rPr lang="en-US" sz="1700">
                <a:solidFill>
                  <a:schemeClr val="tx1"/>
                </a:solidFill>
              </a:rPr>
              <a:t>, </a:t>
            </a:r>
            <a:r>
              <a:rPr lang="en-US" sz="1700" dirty="0">
                <a:solidFill>
                  <a:schemeClr val="tx1"/>
                </a:solidFill>
              </a:rPr>
              <a:t>such</a:t>
            </a:r>
            <a:r>
              <a:rPr lang="en-US" sz="1700">
                <a:solidFill>
                  <a:schemeClr val="tx1"/>
                </a:solidFill>
              </a:rPr>
              <a:t> as Bondes D and IPAB securities. </a:t>
            </a:r>
            <a:r>
              <a:rPr lang="en-US" sz="1700" dirty="0">
                <a:solidFill>
                  <a:schemeClr val="tx1"/>
                </a:solidFill>
              </a:rPr>
              <a:t>The rest of the Government portfolio mainly consist of inflation-linked bonds (</a:t>
            </a:r>
            <a:r>
              <a:rPr lang="en-US" sz="1700" dirty="0" err="1">
                <a:solidFill>
                  <a:schemeClr val="tx1"/>
                </a:solidFill>
              </a:rPr>
              <a:t>udibonos</a:t>
            </a:r>
            <a:r>
              <a:rPr lang="en-US" sz="1700" dirty="0">
                <a:solidFill>
                  <a:schemeClr val="tx1"/>
                </a:solidFill>
              </a:rPr>
              <a:t>), Zero-coupon bonds (</a:t>
            </a:r>
            <a:r>
              <a:rPr lang="en-US" sz="1700" dirty="0" err="1">
                <a:solidFill>
                  <a:schemeClr val="tx1"/>
                </a:solidFill>
              </a:rPr>
              <a:t>cetes</a:t>
            </a:r>
            <a:r>
              <a:rPr lang="en-US" sz="1700" dirty="0">
                <a:solidFill>
                  <a:schemeClr val="tx1"/>
                </a:solidFill>
              </a:rPr>
              <a:t>) and fixed-rate bonds (</a:t>
            </a:r>
            <a:r>
              <a:rPr lang="en-US" sz="1700" dirty="0" err="1">
                <a:solidFill>
                  <a:schemeClr val="tx1"/>
                </a:solidFill>
              </a:rPr>
              <a:t>Bonos</a:t>
            </a:r>
            <a:r>
              <a:rPr lang="en-US" sz="1700" dirty="0">
                <a:solidFill>
                  <a:schemeClr val="tx1"/>
                </a:solidFill>
              </a:rPr>
              <a:t> M).</a:t>
            </a:r>
          </a:p>
        </p:txBody>
      </p:sp>
      <p:sp>
        <p:nvSpPr>
          <p:cNvPr id="7" name="8 CuadroTexto"/>
          <p:cNvSpPr txBox="1"/>
          <p:nvPr/>
        </p:nvSpPr>
        <p:spPr>
          <a:xfrm>
            <a:off x="2207568" y="1663439"/>
            <a:ext cx="7797552" cy="584775"/>
          </a:xfrm>
          <a:prstGeom prst="rect">
            <a:avLst/>
          </a:prstGeom>
          <a:noFill/>
        </p:spPr>
        <p:txBody>
          <a:bodyPr wrap="square" rtlCol="0">
            <a:spAutoFit/>
          </a:bodyPr>
          <a:lstStyle/>
          <a:p>
            <a:pPr algn="ctr"/>
            <a:r>
              <a:rPr lang="en-US" sz="1600" b="1" dirty="0"/>
              <a:t>Investment Funds’ Holdings of Government securities </a:t>
            </a:r>
          </a:p>
          <a:p>
            <a:pPr algn="ctr"/>
            <a:r>
              <a:rPr lang="en-US" sz="1600" dirty="0"/>
              <a:t>Billions of Mexican pesos</a:t>
            </a:r>
          </a:p>
        </p:txBody>
      </p:sp>
      <p:sp>
        <p:nvSpPr>
          <p:cNvPr id="9" name="1 Título"/>
          <p:cNvSpPr>
            <a:spLocks noGrp="1"/>
          </p:cNvSpPr>
          <p:nvPr>
            <p:ph type="title"/>
          </p:nvPr>
        </p:nvSpPr>
        <p:spPr>
          <a:xfrm>
            <a:off x="1775520" y="188640"/>
            <a:ext cx="8229600" cy="404664"/>
          </a:xfrm>
        </p:spPr>
        <p:txBody>
          <a:bodyPr/>
          <a:lstStyle/>
          <a:p>
            <a:r>
              <a:rPr lang="en-US" sz="3200" dirty="0"/>
              <a:t>Investor Base: Local Mutual Funds</a:t>
            </a:r>
          </a:p>
        </p:txBody>
      </p:sp>
      <p:sp>
        <p:nvSpPr>
          <p:cNvPr id="8" name="8 CuadroTexto"/>
          <p:cNvSpPr txBox="1"/>
          <p:nvPr/>
        </p:nvSpPr>
        <p:spPr>
          <a:xfrm>
            <a:off x="2711624" y="6143882"/>
            <a:ext cx="4312055" cy="253916"/>
          </a:xfrm>
          <a:prstGeom prst="rect">
            <a:avLst/>
          </a:prstGeom>
          <a:noFill/>
        </p:spPr>
        <p:txBody>
          <a:bodyPr wrap="square" rtlCol="0">
            <a:spAutoFit/>
          </a:bodyPr>
          <a:lstStyle/>
          <a:p>
            <a:r>
              <a:rPr lang="es-MX" sz="1050" dirty="0" err="1"/>
              <a:t>Source</a:t>
            </a:r>
            <a:r>
              <a:rPr lang="es-MX" sz="1050" dirty="0"/>
              <a:t>: CNBV</a:t>
            </a:r>
            <a:r>
              <a:rPr lang="es-MX" sz="1000" dirty="0"/>
              <a:t>.</a:t>
            </a:r>
          </a:p>
        </p:txBody>
      </p:sp>
      <p:pic>
        <p:nvPicPr>
          <p:cNvPr id="5" name="Imagen 5"/>
          <p:cNvPicPr>
            <a:picLocks noChangeAspect="1"/>
          </p:cNvPicPr>
          <p:nvPr/>
        </p:nvPicPr>
        <p:blipFill rotWithShape="1">
          <a:blip r:embed="rId3"/>
          <a:srcRect t="2697"/>
          <a:stretch/>
        </p:blipFill>
        <p:spPr>
          <a:xfrm>
            <a:off x="2279576" y="2191267"/>
            <a:ext cx="7200800" cy="4112205"/>
          </a:xfrm>
          <a:prstGeom prst="rect">
            <a:avLst/>
          </a:prstGeom>
        </p:spPr>
      </p:pic>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046718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7 Marcador de contenido"/>
          <p:cNvSpPr txBox="1">
            <a:spLocks/>
          </p:cNvSpPr>
          <p:nvPr/>
        </p:nvSpPr>
        <p:spPr>
          <a:xfrm>
            <a:off x="191344" y="620688"/>
            <a:ext cx="11809312" cy="569126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Clr>
                <a:schemeClr val="accent4"/>
              </a:buClr>
              <a:buSzPct val="120000"/>
              <a:buFont typeface="Calibri" pitchFamily="34" charset="0"/>
              <a:buChar char="•"/>
              <a:defRPr sz="1800" kern="1200">
                <a:solidFill>
                  <a:srgbClr val="254061"/>
                </a:solidFill>
                <a:latin typeface="+mn-lt"/>
                <a:ea typeface="+mn-ea"/>
                <a:cs typeface="+mn-cs"/>
              </a:defRPr>
            </a:lvl1pPr>
            <a:lvl2pPr marL="742950" indent="-285750" algn="l" defTabSz="914400" rtl="0" eaLnBrk="1" latinLnBrk="0" hangingPunct="1">
              <a:spcBef>
                <a:spcPct val="20000"/>
              </a:spcBef>
              <a:buClr>
                <a:schemeClr val="accent1"/>
              </a:buClr>
              <a:buSzPct val="80000"/>
              <a:buFont typeface="Wingdings" pitchFamily="2" charset="2"/>
              <a:buChar char=""/>
              <a:defRPr sz="1400" kern="1200">
                <a:solidFill>
                  <a:srgbClr val="254061"/>
                </a:solidFill>
                <a:latin typeface="+mn-lt"/>
                <a:ea typeface="+mn-ea"/>
                <a:cs typeface="+mn-cs"/>
              </a:defRPr>
            </a:lvl2pPr>
            <a:lvl3pPr marL="11430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4pPr>
            <a:lvl5pPr marL="2057400" indent="-228600" algn="l" defTabSz="914400" rtl="0" eaLnBrk="1" latinLnBrk="0" hangingPunct="1">
              <a:spcBef>
                <a:spcPct val="20000"/>
              </a:spcBef>
              <a:buClr>
                <a:schemeClr val="accent4"/>
              </a:buClr>
              <a:buFont typeface="Arial" pitchFamily="34" charset="0"/>
              <a:buChar char="»"/>
              <a:defRPr sz="1400" kern="1200">
                <a:solidFill>
                  <a:srgbClr val="25406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0"/>
              </a:spcBef>
            </a:pPr>
            <a:r>
              <a:rPr lang="en-US" sz="1600" dirty="0">
                <a:solidFill>
                  <a:srgbClr val="1C1C1C"/>
                </a:solidFill>
              </a:rPr>
              <a:t>Foreign investors Mexico have become one of most important local market participants since this market offer a friendly fiscal scheme and no restrictions for the entrance and exit of foreign capitals. </a:t>
            </a:r>
          </a:p>
          <a:p>
            <a:pPr algn="just">
              <a:lnSpc>
                <a:spcPct val="110000"/>
              </a:lnSpc>
              <a:spcBef>
                <a:spcPts val="0"/>
              </a:spcBef>
            </a:pPr>
            <a:r>
              <a:rPr lang="en-US" sz="1600" dirty="0">
                <a:solidFill>
                  <a:srgbClr val="1C1C1C"/>
                </a:solidFill>
              </a:rPr>
              <a:t>Additionally, the sound macroeconomic foundations, the responsible management of public finances, and the development of financial markets have contributed foreign investors to increase local denominated government positions, mainly in </a:t>
            </a:r>
            <a:r>
              <a:rPr lang="en-US" sz="1600" b="1" dirty="0" err="1">
                <a:solidFill>
                  <a:srgbClr val="1C1C1C"/>
                </a:solidFill>
              </a:rPr>
              <a:t>Bonos</a:t>
            </a:r>
            <a:r>
              <a:rPr lang="en-US" sz="1600" b="1" dirty="0">
                <a:solidFill>
                  <a:srgbClr val="1C1C1C"/>
                </a:solidFill>
              </a:rPr>
              <a:t> M</a:t>
            </a:r>
            <a:r>
              <a:rPr lang="en-US" sz="1600" dirty="0">
                <a:solidFill>
                  <a:srgbClr val="1C1C1C"/>
                </a:solidFill>
              </a:rPr>
              <a:t>.</a:t>
            </a:r>
            <a:endParaRPr lang="es-MX" sz="1700" dirty="0">
              <a:solidFill>
                <a:srgbClr val="1C1C1C"/>
              </a:solidFill>
            </a:endParaRPr>
          </a:p>
        </p:txBody>
      </p:sp>
      <p:sp>
        <p:nvSpPr>
          <p:cNvPr id="2" name="1 Título"/>
          <p:cNvSpPr>
            <a:spLocks noGrp="1"/>
          </p:cNvSpPr>
          <p:nvPr>
            <p:ph type="title"/>
          </p:nvPr>
        </p:nvSpPr>
        <p:spPr>
          <a:xfrm>
            <a:off x="1775520" y="188640"/>
            <a:ext cx="8229600" cy="404664"/>
          </a:xfrm>
        </p:spPr>
        <p:txBody>
          <a:bodyPr/>
          <a:lstStyle/>
          <a:p>
            <a:r>
              <a:rPr lang="en-US" sz="3200" dirty="0"/>
              <a:t>Investor Base: Foreign Investors</a:t>
            </a: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24</a:t>
            </a:fld>
            <a:endParaRPr lang="es-MX" dirty="0"/>
          </a:p>
        </p:txBody>
      </p:sp>
      <p:sp>
        <p:nvSpPr>
          <p:cNvPr id="9" name="8 CuadroTexto"/>
          <p:cNvSpPr txBox="1"/>
          <p:nvPr/>
        </p:nvSpPr>
        <p:spPr>
          <a:xfrm>
            <a:off x="119336" y="1772815"/>
            <a:ext cx="5760640" cy="553998"/>
          </a:xfrm>
          <a:prstGeom prst="rect">
            <a:avLst/>
          </a:prstGeom>
          <a:noFill/>
        </p:spPr>
        <p:txBody>
          <a:bodyPr wrap="square" rtlCol="0">
            <a:spAutoFit/>
          </a:bodyPr>
          <a:lstStyle/>
          <a:p>
            <a:pPr algn="ctr"/>
            <a:r>
              <a:rPr lang="en-US" sz="1500" b="1" dirty="0"/>
              <a:t>Non-Residents’ Holdings of Government securities </a:t>
            </a:r>
            <a:endParaRPr lang="en-US" sz="1400" b="1" dirty="0"/>
          </a:p>
          <a:p>
            <a:pPr algn="ctr"/>
            <a:r>
              <a:rPr lang="en-US" sz="1500" dirty="0"/>
              <a:t>Billions of Mexican pesos</a:t>
            </a:r>
            <a:endParaRPr lang="en-US" sz="1400" dirty="0"/>
          </a:p>
        </p:txBody>
      </p:sp>
      <p:sp>
        <p:nvSpPr>
          <p:cNvPr id="11" name="8 CuadroTexto"/>
          <p:cNvSpPr txBox="1"/>
          <p:nvPr/>
        </p:nvSpPr>
        <p:spPr>
          <a:xfrm>
            <a:off x="6384032" y="6127412"/>
            <a:ext cx="4312055" cy="253916"/>
          </a:xfrm>
          <a:prstGeom prst="rect">
            <a:avLst/>
          </a:prstGeom>
          <a:noFill/>
        </p:spPr>
        <p:txBody>
          <a:bodyPr wrap="square" rtlCol="0">
            <a:spAutoFit/>
          </a:bodyPr>
          <a:lstStyle/>
          <a:p>
            <a:r>
              <a:rPr lang="es-MX" sz="1050" dirty="0" err="1"/>
              <a:t>Source</a:t>
            </a:r>
            <a:r>
              <a:rPr lang="es-MX" sz="1050" dirty="0"/>
              <a:t>: Central Bank of </a:t>
            </a:r>
            <a:r>
              <a:rPr lang="es-MX" sz="1050" dirty="0" err="1"/>
              <a:t>Mexico</a:t>
            </a:r>
            <a:endParaRPr lang="es-MX" sz="1000" dirty="0"/>
          </a:p>
        </p:txBody>
      </p:sp>
      <p:sp>
        <p:nvSpPr>
          <p:cNvPr id="13" name="8 CuadroTexto"/>
          <p:cNvSpPr txBox="1"/>
          <p:nvPr/>
        </p:nvSpPr>
        <p:spPr>
          <a:xfrm>
            <a:off x="271777" y="6127412"/>
            <a:ext cx="4312055" cy="253916"/>
          </a:xfrm>
          <a:prstGeom prst="rect">
            <a:avLst/>
          </a:prstGeom>
          <a:noFill/>
        </p:spPr>
        <p:txBody>
          <a:bodyPr wrap="square" rtlCol="0">
            <a:spAutoFit/>
          </a:bodyPr>
          <a:lstStyle/>
          <a:p>
            <a:r>
              <a:rPr lang="es-MX" sz="1050" dirty="0" err="1"/>
              <a:t>Source</a:t>
            </a:r>
            <a:r>
              <a:rPr lang="es-MX" sz="1050" dirty="0"/>
              <a:t>: Central Bank of </a:t>
            </a:r>
            <a:r>
              <a:rPr lang="es-MX" sz="1050" dirty="0" err="1"/>
              <a:t>Mexico</a:t>
            </a:r>
            <a:endParaRPr lang="es-MX" sz="1000" dirty="0"/>
          </a:p>
        </p:txBody>
      </p:sp>
      <p:pic>
        <p:nvPicPr>
          <p:cNvPr id="7" name="Imagen 17"/>
          <p:cNvPicPr>
            <a:picLocks noChangeAspect="1"/>
          </p:cNvPicPr>
          <p:nvPr/>
        </p:nvPicPr>
        <p:blipFill>
          <a:blip r:embed="rId3"/>
          <a:stretch>
            <a:fillRect/>
          </a:stretch>
        </p:blipFill>
        <p:spPr>
          <a:xfrm>
            <a:off x="800731" y="2277498"/>
            <a:ext cx="4696987" cy="3912590"/>
          </a:xfrm>
          <a:prstGeom prst="rect">
            <a:avLst/>
          </a:prstGeom>
        </p:spPr>
      </p:pic>
      <p:pic>
        <p:nvPicPr>
          <p:cNvPr id="19" name="Imagen 19"/>
          <p:cNvPicPr>
            <a:picLocks noChangeAspect="1"/>
          </p:cNvPicPr>
          <p:nvPr/>
        </p:nvPicPr>
        <p:blipFill rotWithShape="1">
          <a:blip r:embed="rId4"/>
          <a:srcRect l="10577" t="1899"/>
          <a:stretch/>
        </p:blipFill>
        <p:spPr>
          <a:xfrm>
            <a:off x="6672064" y="2160851"/>
            <a:ext cx="4910336" cy="4039923"/>
          </a:xfrm>
          <a:prstGeom prst="rect">
            <a:avLst/>
          </a:prstGeom>
        </p:spPr>
      </p:pic>
      <p:sp>
        <p:nvSpPr>
          <p:cNvPr id="12" name="8 CuadroTexto"/>
          <p:cNvSpPr txBox="1"/>
          <p:nvPr/>
        </p:nvSpPr>
        <p:spPr>
          <a:xfrm>
            <a:off x="6096000" y="1769368"/>
            <a:ext cx="5760640" cy="553998"/>
          </a:xfrm>
          <a:prstGeom prst="rect">
            <a:avLst/>
          </a:prstGeom>
          <a:noFill/>
        </p:spPr>
        <p:txBody>
          <a:bodyPr wrap="square" rtlCol="0">
            <a:spAutoFit/>
          </a:bodyPr>
          <a:lstStyle/>
          <a:p>
            <a:pPr algn="ctr"/>
            <a:r>
              <a:rPr lang="en-US" sz="1500" b="1" dirty="0"/>
              <a:t>Non-Residents’ Holdings of Government securities </a:t>
            </a:r>
            <a:endParaRPr lang="en-US" sz="1400" b="1" dirty="0"/>
          </a:p>
          <a:p>
            <a:pPr algn="ctr"/>
            <a:r>
              <a:rPr lang="en-US" sz="1500" dirty="0"/>
              <a:t>Percentage of total outstanding </a:t>
            </a:r>
            <a:endParaRPr lang="en-US" sz="1400" dirty="0"/>
          </a:p>
        </p:txBody>
      </p:sp>
      <p:sp>
        <p:nvSpPr>
          <p:cNvPr id="5" name="Marcador de pie de página 4"/>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348217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25</a:t>
            </a:fld>
            <a:endParaRPr lang="es-MX" dirty="0"/>
          </a:p>
        </p:txBody>
      </p:sp>
      <p:sp>
        <p:nvSpPr>
          <p:cNvPr id="11" name="7 Marcador de contenido"/>
          <p:cNvSpPr>
            <a:spLocks noGrp="1"/>
          </p:cNvSpPr>
          <p:nvPr>
            <p:ph idx="1"/>
          </p:nvPr>
        </p:nvSpPr>
        <p:spPr>
          <a:xfrm>
            <a:off x="0" y="661302"/>
            <a:ext cx="12110973" cy="1378960"/>
          </a:xfrm>
          <a:noFill/>
        </p:spPr>
        <p:txBody>
          <a:bodyPr>
            <a:normAutofit/>
          </a:bodyPr>
          <a:lstStyle/>
          <a:p>
            <a:pPr algn="just"/>
            <a:r>
              <a:rPr lang="en-US" sz="1500" dirty="0">
                <a:solidFill>
                  <a:srgbClr val="1C1C1C"/>
                </a:solidFill>
              </a:rPr>
              <a:t>The development of the government debt market in Mexico has also fueled the emergence of the derivatives market. </a:t>
            </a:r>
          </a:p>
          <a:p>
            <a:pPr algn="just"/>
            <a:endParaRPr lang="en-US" sz="500" dirty="0">
              <a:solidFill>
                <a:srgbClr val="1C1C1C"/>
              </a:solidFill>
            </a:endParaRPr>
          </a:p>
          <a:p>
            <a:pPr algn="just"/>
            <a:r>
              <a:rPr lang="en-US" sz="1500" dirty="0">
                <a:solidFill>
                  <a:srgbClr val="1C1C1C"/>
                </a:solidFill>
              </a:rPr>
              <a:t>Having a consolidated derivatives market sets the basis for adequate risk management. Another benefit is that this market is having better financial tools and indicators for the central bank to evaluate market expectations. Moreover, having these derivatives available for trading gives market participants resources to efficiently hedge interest rate risk. </a:t>
            </a:r>
          </a:p>
          <a:p>
            <a:pPr lvl="1"/>
            <a:endParaRPr lang="es-MX" sz="1000" dirty="0"/>
          </a:p>
        </p:txBody>
      </p:sp>
      <p:sp>
        <p:nvSpPr>
          <p:cNvPr id="7" name="8 CuadroTexto"/>
          <p:cNvSpPr txBox="1"/>
          <p:nvPr/>
        </p:nvSpPr>
        <p:spPr>
          <a:xfrm>
            <a:off x="767408" y="1759768"/>
            <a:ext cx="4645015" cy="584775"/>
          </a:xfrm>
          <a:prstGeom prst="rect">
            <a:avLst/>
          </a:prstGeom>
          <a:noFill/>
        </p:spPr>
        <p:txBody>
          <a:bodyPr wrap="square" rtlCol="0">
            <a:spAutoFit/>
          </a:bodyPr>
          <a:lstStyle/>
          <a:p>
            <a:pPr algn="ctr"/>
            <a:r>
              <a:rPr lang="en-US" sz="1600" b="1" dirty="0"/>
              <a:t>TIIE IRS’ Daily Turnover </a:t>
            </a:r>
          </a:p>
          <a:p>
            <a:pPr algn="ctr"/>
            <a:r>
              <a:rPr lang="en-US" sz="1600" dirty="0"/>
              <a:t>Billions of pesos (20-day moving average)</a:t>
            </a:r>
          </a:p>
        </p:txBody>
      </p:sp>
      <p:sp>
        <p:nvSpPr>
          <p:cNvPr id="8" name="8 CuadroTexto"/>
          <p:cNvSpPr txBox="1"/>
          <p:nvPr/>
        </p:nvSpPr>
        <p:spPr>
          <a:xfrm>
            <a:off x="544811" y="6125519"/>
            <a:ext cx="4312055" cy="230832"/>
          </a:xfrm>
          <a:prstGeom prst="rect">
            <a:avLst/>
          </a:prstGeom>
          <a:noFill/>
        </p:spPr>
        <p:txBody>
          <a:bodyPr wrap="square" rtlCol="0">
            <a:spAutoFit/>
          </a:bodyPr>
          <a:lstStyle/>
          <a:p>
            <a:r>
              <a:rPr lang="es-MX" sz="900" dirty="0" err="1"/>
              <a:t>Source</a:t>
            </a:r>
            <a:r>
              <a:rPr lang="es-MX" sz="900" dirty="0"/>
              <a:t>: DTCC. SEF: Swap </a:t>
            </a:r>
            <a:r>
              <a:rPr lang="es-MX" sz="900" dirty="0" err="1"/>
              <a:t>execution</a:t>
            </a:r>
            <a:r>
              <a:rPr lang="es-MX" sz="900" dirty="0"/>
              <a:t> </a:t>
            </a:r>
            <a:r>
              <a:rPr lang="es-MX" sz="900" dirty="0" err="1"/>
              <a:t>facility</a:t>
            </a:r>
            <a:r>
              <a:rPr lang="es-MX" sz="900" dirty="0"/>
              <a:t>.</a:t>
            </a:r>
          </a:p>
        </p:txBody>
      </p:sp>
      <p:sp>
        <p:nvSpPr>
          <p:cNvPr id="12" name="8 CuadroTexto"/>
          <p:cNvSpPr txBox="1"/>
          <p:nvPr/>
        </p:nvSpPr>
        <p:spPr>
          <a:xfrm>
            <a:off x="6710696" y="6110130"/>
            <a:ext cx="4312055" cy="230832"/>
          </a:xfrm>
          <a:prstGeom prst="rect">
            <a:avLst/>
          </a:prstGeom>
          <a:noFill/>
        </p:spPr>
        <p:txBody>
          <a:bodyPr wrap="square" rtlCol="0">
            <a:spAutoFit/>
          </a:bodyPr>
          <a:lstStyle/>
          <a:p>
            <a:r>
              <a:rPr lang="en-US" sz="900" dirty="0"/>
              <a:t>Source: DTCC and Central Bank of Mexico</a:t>
            </a:r>
          </a:p>
        </p:txBody>
      </p:sp>
      <p:sp>
        <p:nvSpPr>
          <p:cNvPr id="14" name="8 CuadroTexto"/>
          <p:cNvSpPr txBox="1"/>
          <p:nvPr/>
        </p:nvSpPr>
        <p:spPr>
          <a:xfrm>
            <a:off x="6622697" y="1685111"/>
            <a:ext cx="5145943" cy="584775"/>
          </a:xfrm>
          <a:prstGeom prst="rect">
            <a:avLst/>
          </a:prstGeom>
          <a:noFill/>
        </p:spPr>
        <p:txBody>
          <a:bodyPr wrap="square" rtlCol="0">
            <a:spAutoFit/>
          </a:bodyPr>
          <a:lstStyle/>
          <a:p>
            <a:pPr algn="ctr"/>
            <a:r>
              <a:rPr lang="en-US" sz="1600" b="1" dirty="0"/>
              <a:t>TIIE IRS’ Daily Turnover</a:t>
            </a:r>
          </a:p>
          <a:p>
            <a:pPr algn="ctr"/>
            <a:r>
              <a:rPr lang="en-US" sz="1600" dirty="0"/>
              <a:t>Billions of pesos (20-day moving average)</a:t>
            </a:r>
          </a:p>
        </p:txBody>
      </p:sp>
      <p:sp>
        <p:nvSpPr>
          <p:cNvPr id="18" name="1 Título"/>
          <p:cNvSpPr>
            <a:spLocks noGrp="1"/>
          </p:cNvSpPr>
          <p:nvPr>
            <p:ph type="title"/>
          </p:nvPr>
        </p:nvSpPr>
        <p:spPr>
          <a:xfrm>
            <a:off x="2211262" y="76184"/>
            <a:ext cx="8229600" cy="720080"/>
          </a:xfrm>
        </p:spPr>
        <p:txBody>
          <a:bodyPr/>
          <a:lstStyle/>
          <a:p>
            <a:r>
              <a:rPr lang="en-US" dirty="0"/>
              <a:t>Derivatives Markets</a:t>
            </a:r>
          </a:p>
        </p:txBody>
      </p:sp>
      <p:pic>
        <p:nvPicPr>
          <p:cNvPr id="17" name="Imagen 4"/>
          <p:cNvPicPr>
            <a:picLocks noChangeAspect="1"/>
          </p:cNvPicPr>
          <p:nvPr/>
        </p:nvPicPr>
        <p:blipFill>
          <a:blip r:embed="rId3"/>
          <a:stretch>
            <a:fillRect/>
          </a:stretch>
        </p:blipFill>
        <p:spPr>
          <a:xfrm>
            <a:off x="6445890" y="2134923"/>
            <a:ext cx="5363588" cy="4023067"/>
          </a:xfrm>
          <a:prstGeom prst="rect">
            <a:avLst/>
          </a:prstGeom>
        </p:spPr>
      </p:pic>
      <p:pic>
        <p:nvPicPr>
          <p:cNvPr id="19" name="Imagen 5"/>
          <p:cNvPicPr>
            <a:picLocks noChangeAspect="1"/>
          </p:cNvPicPr>
          <p:nvPr/>
        </p:nvPicPr>
        <p:blipFill rotWithShape="1">
          <a:blip r:embed="rId4"/>
          <a:srcRect b="3221"/>
          <a:stretch/>
        </p:blipFill>
        <p:spPr>
          <a:xfrm>
            <a:off x="544811" y="2159300"/>
            <a:ext cx="5363588" cy="4078012"/>
          </a:xfrm>
          <a:prstGeom prst="rect">
            <a:avLst/>
          </a:prstGeom>
        </p:spPr>
      </p:pic>
      <p:sp>
        <p:nvSpPr>
          <p:cNvPr id="2" name="Marcador de pie de página 1"/>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4117389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2"/>
          </p:nvPr>
        </p:nvSpPr>
        <p:spPr/>
        <p:txBody>
          <a:bodyPr/>
          <a:lstStyle/>
          <a:p>
            <a:fld id="{8E002BF4-BBF3-4639-B0BE-64A04A870BC8}" type="slidenum">
              <a:rPr lang="es-MX" smtClean="0"/>
              <a:pPr/>
              <a:t>26</a:t>
            </a:fld>
            <a:endParaRPr lang="es-MX" dirty="0"/>
          </a:p>
        </p:txBody>
      </p:sp>
      <p:sp>
        <p:nvSpPr>
          <p:cNvPr id="6" name="1 Título"/>
          <p:cNvSpPr>
            <a:spLocks noGrp="1"/>
          </p:cNvSpPr>
          <p:nvPr>
            <p:ph type="title"/>
          </p:nvPr>
        </p:nvSpPr>
        <p:spPr>
          <a:xfrm>
            <a:off x="2211262" y="76184"/>
            <a:ext cx="8229600" cy="720080"/>
          </a:xfrm>
        </p:spPr>
        <p:txBody>
          <a:bodyPr/>
          <a:lstStyle/>
          <a:p>
            <a:r>
              <a:rPr lang="en-US" dirty="0"/>
              <a:t>Other Fixed Income Markets</a:t>
            </a:r>
          </a:p>
        </p:txBody>
      </p:sp>
      <p:sp>
        <p:nvSpPr>
          <p:cNvPr id="11" name="8 CuadroTexto"/>
          <p:cNvSpPr txBox="1"/>
          <p:nvPr/>
        </p:nvSpPr>
        <p:spPr>
          <a:xfrm>
            <a:off x="55234" y="6066137"/>
            <a:ext cx="4312055" cy="369332"/>
          </a:xfrm>
          <a:prstGeom prst="rect">
            <a:avLst/>
          </a:prstGeom>
          <a:noFill/>
        </p:spPr>
        <p:txBody>
          <a:bodyPr wrap="square" rtlCol="0">
            <a:spAutoFit/>
          </a:bodyPr>
          <a:lstStyle/>
          <a:p>
            <a:r>
              <a:rPr lang="es-MX" sz="900" dirty="0" err="1"/>
              <a:t>Source</a:t>
            </a:r>
            <a:r>
              <a:rPr lang="es-MX" sz="900" dirty="0"/>
              <a:t>: Central Bank of </a:t>
            </a:r>
            <a:r>
              <a:rPr lang="es-MX" sz="900" dirty="0" err="1"/>
              <a:t>Mexico</a:t>
            </a:r>
            <a:r>
              <a:rPr lang="es-MX" sz="900" dirty="0"/>
              <a:t>.</a:t>
            </a:r>
          </a:p>
          <a:p>
            <a:r>
              <a:rPr lang="es-MX" sz="900" dirty="0"/>
              <a:t>Figures as </a:t>
            </a:r>
            <a:r>
              <a:rPr lang="es-MX" sz="900"/>
              <a:t>of </a:t>
            </a:r>
            <a:r>
              <a:rPr lang="es-MX" sz="900" err="1"/>
              <a:t>July</a:t>
            </a:r>
            <a:r>
              <a:rPr lang="es-MX" sz="900"/>
              <a:t> 31st, 2019.</a:t>
            </a:r>
            <a:endParaRPr lang="es-MX" sz="900" dirty="0"/>
          </a:p>
        </p:txBody>
      </p:sp>
      <p:sp>
        <p:nvSpPr>
          <p:cNvPr id="13" name="7 Marcador de contenido"/>
          <p:cNvSpPr>
            <a:spLocks noGrp="1"/>
          </p:cNvSpPr>
          <p:nvPr>
            <p:ph idx="1"/>
          </p:nvPr>
        </p:nvSpPr>
        <p:spPr>
          <a:xfrm>
            <a:off x="191344" y="701612"/>
            <a:ext cx="11809312" cy="1220590"/>
          </a:xfrm>
          <a:noFill/>
        </p:spPr>
        <p:txBody>
          <a:bodyPr>
            <a:normAutofit/>
          </a:bodyPr>
          <a:lstStyle/>
          <a:p>
            <a:pPr algn="just"/>
            <a:r>
              <a:rPr lang="en-US" sz="1600">
                <a:solidFill>
                  <a:srgbClr val="1C1C1C"/>
                </a:solidFill>
              </a:rPr>
              <a:t>The development of the government securities market has positive consequences for other fixed income markets, such as the corporate bond market. Someprivate </a:t>
            </a:r>
            <a:r>
              <a:rPr lang="en-US" sz="1600" dirty="0">
                <a:solidFill>
                  <a:srgbClr val="1C1C1C"/>
                </a:solidFill>
              </a:rPr>
              <a:t>corporates, besides enjoying access to credits through the bank sector, have managed to finance productive projects by issuing bonds and securitizing assets. In fact, the yield curve is the main anchor for floating-rate issues, the most common instrument for </a:t>
            </a:r>
            <a:r>
              <a:rPr lang="en-US" sz="1600">
                <a:solidFill>
                  <a:srgbClr val="1C1C1C"/>
                </a:solidFill>
              </a:rPr>
              <a:t>corporate issues. </a:t>
            </a:r>
            <a:endParaRPr lang="en-US" sz="1600" dirty="0">
              <a:solidFill>
                <a:srgbClr val="1C1C1C"/>
              </a:solidFill>
            </a:endParaRPr>
          </a:p>
        </p:txBody>
      </p:sp>
      <p:sp>
        <p:nvSpPr>
          <p:cNvPr id="16" name="8 CuadroTexto"/>
          <p:cNvSpPr txBox="1"/>
          <p:nvPr/>
        </p:nvSpPr>
        <p:spPr>
          <a:xfrm>
            <a:off x="47328" y="2334863"/>
            <a:ext cx="6192687" cy="553998"/>
          </a:xfrm>
          <a:prstGeom prst="rect">
            <a:avLst/>
          </a:prstGeom>
          <a:noFill/>
        </p:spPr>
        <p:txBody>
          <a:bodyPr wrap="square" rtlCol="0">
            <a:spAutoFit/>
          </a:bodyPr>
          <a:lstStyle/>
          <a:p>
            <a:pPr algn="ctr"/>
            <a:r>
              <a:rPr lang="en-NZ" sz="1500" b="1"/>
              <a:t>Corporate debt and Quasi-government debt  classified by maturity</a:t>
            </a:r>
            <a:endParaRPr lang="es-MX" sz="1500" b="1" dirty="0"/>
          </a:p>
          <a:p>
            <a:pPr algn="ctr"/>
            <a:r>
              <a:rPr lang="en-NZ" sz="1500"/>
              <a:t>Percentage</a:t>
            </a:r>
            <a:endParaRPr lang="es-MX" sz="1500" dirty="0"/>
          </a:p>
        </p:txBody>
      </p:sp>
      <p:sp>
        <p:nvSpPr>
          <p:cNvPr id="18" name="8 CuadroTexto"/>
          <p:cNvSpPr txBox="1"/>
          <p:nvPr/>
        </p:nvSpPr>
        <p:spPr>
          <a:xfrm>
            <a:off x="6096000" y="2370946"/>
            <a:ext cx="5976664" cy="553998"/>
          </a:xfrm>
          <a:prstGeom prst="rect">
            <a:avLst/>
          </a:prstGeom>
          <a:noFill/>
        </p:spPr>
        <p:txBody>
          <a:bodyPr wrap="square" rtlCol="0">
            <a:spAutoFit/>
          </a:bodyPr>
          <a:lstStyle/>
          <a:p>
            <a:pPr algn="ctr"/>
            <a:r>
              <a:rPr lang="en-AU" sz="1500" b="1"/>
              <a:t>Corporate debt and Quasi-government debt classified by credit rating</a:t>
            </a:r>
            <a:endParaRPr lang="es-MX" sz="1500" b="1" dirty="0"/>
          </a:p>
          <a:p>
            <a:pPr algn="ctr"/>
            <a:r>
              <a:rPr lang="en-AU" sz="1500"/>
              <a:t>Billions of pesos</a:t>
            </a:r>
            <a:endParaRPr lang="es-MX" sz="1500" dirty="0"/>
          </a:p>
        </p:txBody>
      </p:sp>
      <p:sp>
        <p:nvSpPr>
          <p:cNvPr id="14" name="8 CuadroTexto"/>
          <p:cNvSpPr txBox="1"/>
          <p:nvPr/>
        </p:nvSpPr>
        <p:spPr>
          <a:xfrm>
            <a:off x="6581572" y="6093296"/>
            <a:ext cx="4312055" cy="507831"/>
          </a:xfrm>
          <a:prstGeom prst="rect">
            <a:avLst/>
          </a:prstGeom>
          <a:noFill/>
        </p:spPr>
        <p:txBody>
          <a:bodyPr wrap="square" rtlCol="0">
            <a:spAutoFit/>
          </a:bodyPr>
          <a:lstStyle/>
          <a:p>
            <a:r>
              <a:rPr lang="es-MX" sz="900" dirty="0" err="1"/>
              <a:t>Source</a:t>
            </a:r>
            <a:r>
              <a:rPr lang="es-MX" sz="900" dirty="0"/>
              <a:t>: Central Bank of Mexico.</a:t>
            </a:r>
          </a:p>
          <a:p>
            <a:r>
              <a:rPr lang="es-MX" sz="900" dirty="0"/>
              <a:t>Figures</a:t>
            </a:r>
            <a:r>
              <a:rPr lang="es-MX" sz="900"/>
              <a:t> as of  July 31st, 2019.</a:t>
            </a:r>
            <a:endParaRPr lang="es-MX" sz="900" dirty="0"/>
          </a:p>
          <a:p>
            <a:endParaRPr lang="es-MX" sz="900" dirty="0"/>
          </a:p>
        </p:txBody>
      </p:sp>
      <p:pic>
        <p:nvPicPr>
          <p:cNvPr id="10" name="Imagen 6"/>
          <p:cNvPicPr>
            <a:picLocks noChangeAspect="1"/>
          </p:cNvPicPr>
          <p:nvPr/>
        </p:nvPicPr>
        <p:blipFill>
          <a:blip r:embed="rId3"/>
          <a:stretch>
            <a:fillRect/>
          </a:stretch>
        </p:blipFill>
        <p:spPr>
          <a:xfrm>
            <a:off x="911424" y="2795836"/>
            <a:ext cx="4608512" cy="3414622"/>
          </a:xfrm>
          <a:prstGeom prst="rect">
            <a:avLst/>
          </a:prstGeom>
        </p:spPr>
      </p:pic>
      <p:pic>
        <p:nvPicPr>
          <p:cNvPr id="17" name="Imagen 7"/>
          <p:cNvPicPr>
            <a:picLocks noChangeAspect="1"/>
          </p:cNvPicPr>
          <p:nvPr/>
        </p:nvPicPr>
        <p:blipFill>
          <a:blip r:embed="rId4"/>
          <a:stretch>
            <a:fillRect/>
          </a:stretch>
        </p:blipFill>
        <p:spPr>
          <a:xfrm>
            <a:off x="6672064" y="2842469"/>
            <a:ext cx="4482980" cy="3346079"/>
          </a:xfrm>
          <a:prstGeom prst="rect">
            <a:avLst/>
          </a:prstGeom>
        </p:spPr>
      </p:pic>
      <p:sp>
        <p:nvSpPr>
          <p:cNvPr id="2" name="Marcador de pie de página 1"/>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928912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a:t>Challenges</a:t>
            </a:r>
            <a:r>
              <a:rPr lang="es-MX" dirty="0"/>
              <a:t>: Corporate </a:t>
            </a:r>
            <a:r>
              <a:rPr lang="es-MX" dirty="0" err="1"/>
              <a:t>Fixed</a:t>
            </a:r>
            <a:r>
              <a:rPr lang="es-MX" dirty="0"/>
              <a:t> </a:t>
            </a:r>
            <a:r>
              <a:rPr lang="es-MX" dirty="0" err="1"/>
              <a:t>Income</a:t>
            </a:r>
            <a:r>
              <a:rPr lang="es-MX" dirty="0"/>
              <a:t> </a:t>
            </a:r>
            <a:r>
              <a:rPr lang="es-MX" dirty="0" err="1"/>
              <a:t>Market</a:t>
            </a:r>
            <a:endParaRPr lang="es-MX" dirty="0"/>
          </a:p>
        </p:txBody>
      </p:sp>
      <p:sp>
        <p:nvSpPr>
          <p:cNvPr id="3" name="2 Marcador de contenido"/>
          <p:cNvSpPr>
            <a:spLocks noGrp="1"/>
          </p:cNvSpPr>
          <p:nvPr>
            <p:ph idx="1"/>
          </p:nvPr>
        </p:nvSpPr>
        <p:spPr>
          <a:xfrm>
            <a:off x="26708" y="1082853"/>
            <a:ext cx="6300700" cy="5112568"/>
          </a:xfrm>
        </p:spPr>
        <p:txBody>
          <a:bodyPr/>
          <a:lstStyle/>
          <a:p>
            <a:pPr algn="just"/>
            <a:r>
              <a:rPr lang="en-US" sz="1400" dirty="0">
                <a:solidFill>
                  <a:srgbClr val="1C1C1C"/>
                </a:solidFill>
              </a:rPr>
              <a:t>Additionally, there is an important challenge regarding the corporate debt market in Mexico. This market’s primary and secondary activity is practically null, and far from what is observed in other emerging markets. The benefits of developing this market include:</a:t>
            </a:r>
          </a:p>
          <a:p>
            <a:pPr algn="just"/>
            <a:endParaRPr lang="en-US" sz="700" dirty="0">
              <a:solidFill>
                <a:srgbClr val="1C1C1C"/>
              </a:solidFill>
            </a:endParaRPr>
          </a:p>
          <a:p>
            <a:pPr algn="just">
              <a:buClr>
                <a:schemeClr val="accent1"/>
              </a:buClr>
              <a:buAutoNum type="arabicPeriod"/>
            </a:pPr>
            <a:r>
              <a:rPr lang="en-US" sz="1400" dirty="0">
                <a:solidFill>
                  <a:srgbClr val="1C1C1C"/>
                </a:solidFill>
              </a:rPr>
              <a:t>Provide the investors with more tradable securities with attractive returns and therefore, an increase in foreign inflows.</a:t>
            </a:r>
          </a:p>
          <a:p>
            <a:pPr algn="just">
              <a:buClr>
                <a:schemeClr val="accent1"/>
              </a:buClr>
              <a:buAutoNum type="arabicPeriod"/>
            </a:pPr>
            <a:endParaRPr lang="en-US" sz="500" dirty="0">
              <a:solidFill>
                <a:srgbClr val="1C1C1C"/>
              </a:solidFill>
            </a:endParaRPr>
          </a:p>
          <a:p>
            <a:pPr algn="just">
              <a:buClr>
                <a:schemeClr val="accent1"/>
              </a:buClr>
              <a:buAutoNum type="arabicPeriod"/>
            </a:pPr>
            <a:r>
              <a:rPr lang="en-US" sz="1400" dirty="0">
                <a:solidFill>
                  <a:srgbClr val="1C1C1C"/>
                </a:solidFill>
              </a:rPr>
              <a:t>Allow local corporates to access additional financing channels with lower costs.</a:t>
            </a:r>
          </a:p>
          <a:p>
            <a:pPr algn="just">
              <a:buClr>
                <a:schemeClr val="accent1"/>
              </a:buClr>
              <a:buAutoNum type="arabicPeriod"/>
            </a:pPr>
            <a:endParaRPr lang="en-US" sz="500" dirty="0">
              <a:solidFill>
                <a:srgbClr val="1C1C1C"/>
              </a:solidFill>
            </a:endParaRPr>
          </a:p>
          <a:p>
            <a:pPr algn="just">
              <a:buClr>
                <a:schemeClr val="accent1"/>
              </a:buClr>
              <a:buAutoNum type="arabicPeriod"/>
            </a:pPr>
            <a:r>
              <a:rPr lang="en-US" sz="1400" dirty="0">
                <a:solidFill>
                  <a:srgbClr val="1C1C1C"/>
                </a:solidFill>
              </a:rPr>
              <a:t>Create an attractive operation framework, so that international corporates issue their debt in the local market.</a:t>
            </a:r>
          </a:p>
          <a:p>
            <a:pPr algn="just">
              <a:buClr>
                <a:schemeClr val="accent1"/>
              </a:buClr>
              <a:buAutoNum type="arabicPeriod"/>
            </a:pPr>
            <a:endParaRPr lang="en-US" sz="500" dirty="0">
              <a:solidFill>
                <a:srgbClr val="1C1C1C"/>
              </a:solidFill>
            </a:endParaRPr>
          </a:p>
          <a:p>
            <a:pPr algn="just">
              <a:buClr>
                <a:schemeClr val="accent1"/>
              </a:buClr>
              <a:buAutoNum type="arabicPeriod"/>
            </a:pPr>
            <a:r>
              <a:rPr lang="en-US" sz="1400" dirty="0">
                <a:solidFill>
                  <a:srgbClr val="1C1C1C"/>
                </a:solidFill>
              </a:rPr>
              <a:t>Improve the operations conditions for this market, as well as the availability of information for a better “Price-finding” process. In this regard, in 2015, the Ministry of Finance and </a:t>
            </a:r>
            <a:r>
              <a:rPr lang="en-US" sz="1400" dirty="0" err="1">
                <a:solidFill>
                  <a:srgbClr val="1C1C1C"/>
                </a:solidFill>
              </a:rPr>
              <a:t>Nafin</a:t>
            </a:r>
            <a:r>
              <a:rPr lang="en-US" sz="1400" dirty="0">
                <a:solidFill>
                  <a:srgbClr val="1C1C1C"/>
                </a:solidFill>
              </a:rPr>
              <a:t>, a development bank, launched a primary auction platform for these securities issued with a fixed rate, in order to improve the liquidity in the secondary market</a:t>
            </a:r>
            <a:r>
              <a:rPr lang="en-US" sz="1200" dirty="0"/>
              <a:t>.</a:t>
            </a:r>
            <a:endParaRPr lang="en-US" sz="1400" dirty="0">
              <a:solidFill>
                <a:srgbClr val="1C1C1C"/>
              </a:solidFill>
            </a:endParaRP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27</a:t>
            </a:fld>
            <a:endParaRPr lang="es-MX" dirty="0"/>
          </a:p>
        </p:txBody>
      </p:sp>
      <p:pic>
        <p:nvPicPr>
          <p:cNvPr id="10" name="Imagen 12">
            <a:extLst>
              <a:ext uri="{FF2B5EF4-FFF2-40B4-BE49-F238E27FC236}">
                <a16:creationId xmlns:a16="http://schemas.microsoft.com/office/drawing/2014/main" id="{4C369B1D-F385-4BD4-85AB-17EF55D91248}"/>
              </a:ext>
            </a:extLst>
          </p:cNvPr>
          <p:cNvPicPr>
            <a:picLocks noChangeAspect="1"/>
          </p:cNvPicPr>
          <p:nvPr/>
        </p:nvPicPr>
        <p:blipFill>
          <a:blip r:embed="rId2"/>
          <a:stretch>
            <a:fillRect/>
          </a:stretch>
        </p:blipFill>
        <p:spPr>
          <a:xfrm>
            <a:off x="6672064" y="1524462"/>
            <a:ext cx="5401524" cy="4499238"/>
          </a:xfrm>
          <a:prstGeom prst="rect">
            <a:avLst/>
          </a:prstGeom>
        </p:spPr>
      </p:pic>
      <p:sp>
        <p:nvSpPr>
          <p:cNvPr id="11" name="8 CuadroTexto">
            <a:extLst>
              <a:ext uri="{FF2B5EF4-FFF2-40B4-BE49-F238E27FC236}">
                <a16:creationId xmlns:a16="http://schemas.microsoft.com/office/drawing/2014/main" id="{FAC42B0E-C5BE-4F36-8B75-EAE544F321BB}"/>
              </a:ext>
            </a:extLst>
          </p:cNvPr>
          <p:cNvSpPr txBox="1"/>
          <p:nvPr/>
        </p:nvSpPr>
        <p:spPr>
          <a:xfrm>
            <a:off x="6686776" y="1108453"/>
            <a:ext cx="5372100" cy="49936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Clr>
                <a:schemeClr val="accent4"/>
              </a:buClr>
            </a:pPr>
            <a:r>
              <a:rPr lang="en-US" sz="1300" b="1" dirty="0"/>
              <a:t>Monthly Trading Volume in Mexican Debt with Local Banks</a:t>
            </a:r>
          </a:p>
          <a:p>
            <a:pPr algn="ctr">
              <a:buClr>
                <a:schemeClr val="accent4"/>
              </a:buClr>
            </a:pPr>
            <a:r>
              <a:rPr lang="en-US" sz="1300" dirty="0"/>
              <a:t>Billions of pesos</a:t>
            </a:r>
          </a:p>
        </p:txBody>
      </p:sp>
      <p:sp>
        <p:nvSpPr>
          <p:cNvPr id="12" name="CuadroTexto 5">
            <a:extLst>
              <a:ext uri="{FF2B5EF4-FFF2-40B4-BE49-F238E27FC236}">
                <a16:creationId xmlns:a16="http://schemas.microsoft.com/office/drawing/2014/main" id="{C6433708-80EE-4923-BF47-627E962346CD}"/>
              </a:ext>
            </a:extLst>
          </p:cNvPr>
          <p:cNvSpPr txBox="1"/>
          <p:nvPr/>
        </p:nvSpPr>
        <p:spPr>
          <a:xfrm>
            <a:off x="6686776" y="6080602"/>
            <a:ext cx="3724495" cy="21756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n-US" sz="800" dirty="0">
                <a:solidFill>
                  <a:srgbClr val="182B47"/>
                </a:solidFill>
              </a:rPr>
              <a:t>Source: Banco de Mexico.</a:t>
            </a:r>
          </a:p>
        </p:txBody>
      </p:sp>
      <p:sp>
        <p:nvSpPr>
          <p:cNvPr id="5" name="Marcador de pie de página 4"/>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6150422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Conclusions</a:t>
            </a:r>
            <a:endParaRPr lang="es-MX" dirty="0"/>
          </a:p>
        </p:txBody>
      </p:sp>
      <p:sp>
        <p:nvSpPr>
          <p:cNvPr id="3" name="2 Marcador de contenido"/>
          <p:cNvSpPr>
            <a:spLocks noGrp="1"/>
          </p:cNvSpPr>
          <p:nvPr>
            <p:ph idx="1"/>
          </p:nvPr>
        </p:nvSpPr>
        <p:spPr>
          <a:xfrm>
            <a:off x="116650" y="759024"/>
            <a:ext cx="11931116" cy="5591647"/>
          </a:xfrm>
        </p:spPr>
        <p:txBody>
          <a:bodyPr>
            <a:normAutofit/>
          </a:bodyPr>
          <a:lstStyle/>
          <a:p>
            <a:r>
              <a:rPr lang="en-US" dirty="0">
                <a:solidFill>
                  <a:srgbClr val="000000"/>
                </a:solidFill>
              </a:rPr>
              <a:t>The</a:t>
            </a:r>
            <a:r>
              <a:rPr lang="en-US">
                <a:solidFill>
                  <a:srgbClr val="000000"/>
                </a:solidFill>
              </a:rPr>
              <a:t> Mexican fixed income market has achieved an important development in the last two decades. </a:t>
            </a:r>
            <a:endParaRPr lang="en-US" dirty="0">
              <a:solidFill>
                <a:srgbClr val="000000"/>
              </a:solidFill>
            </a:endParaRPr>
          </a:p>
          <a:p>
            <a:endParaRPr lang="en-US" sz="600" dirty="0">
              <a:solidFill>
                <a:srgbClr val="000000"/>
              </a:solidFill>
            </a:endParaRPr>
          </a:p>
          <a:p>
            <a:r>
              <a:rPr lang="en-US">
                <a:solidFill>
                  <a:srgbClr val="000000"/>
                </a:solidFill>
              </a:rPr>
              <a:t>The combination between stability and financial reforms had a positive impact in the financial system savings, which doubled, </a:t>
            </a:r>
            <a:r>
              <a:rPr lang="en-US" dirty="0">
                <a:solidFill>
                  <a:srgbClr val="000000"/>
                </a:solidFill>
              </a:rPr>
              <a:t>as</a:t>
            </a:r>
            <a:r>
              <a:rPr lang="en-US">
                <a:solidFill>
                  <a:srgbClr val="000000"/>
                </a:solidFill>
              </a:rPr>
              <a:t> a </a:t>
            </a:r>
            <a:r>
              <a:rPr lang="en-US" dirty="0">
                <a:solidFill>
                  <a:srgbClr val="000000"/>
                </a:solidFill>
              </a:rPr>
              <a:t>percentage</a:t>
            </a:r>
            <a:r>
              <a:rPr lang="en-US">
                <a:solidFill>
                  <a:srgbClr val="000000"/>
                </a:solidFill>
              </a:rPr>
              <a:t> of GDP, during 15 years. </a:t>
            </a:r>
            <a:r>
              <a:rPr lang="en-US" dirty="0">
                <a:solidFill>
                  <a:srgbClr val="000000"/>
                </a:solidFill>
              </a:rPr>
              <a:t>The</a:t>
            </a:r>
            <a:r>
              <a:rPr lang="en-US">
                <a:solidFill>
                  <a:srgbClr val="000000"/>
                </a:solidFill>
              </a:rPr>
              <a:t> pension funds role in the market became more important</a:t>
            </a:r>
            <a:r>
              <a:rPr lang="es-MX"/>
              <a:t> </a:t>
            </a:r>
            <a:r>
              <a:rPr lang="en-US">
                <a:solidFill>
                  <a:srgbClr val="000000"/>
                </a:solidFill>
              </a:rPr>
              <a:t>, toa </a:t>
            </a:r>
            <a:r>
              <a:rPr lang="en-US" dirty="0">
                <a:solidFill>
                  <a:srgbClr val="000000"/>
                </a:solidFill>
              </a:rPr>
              <a:t>point</a:t>
            </a:r>
            <a:r>
              <a:rPr lang="en-US">
                <a:solidFill>
                  <a:srgbClr val="000000"/>
                </a:solidFill>
              </a:rPr>
              <a:t> that they are now the most important institutional investor in government securities. </a:t>
            </a:r>
            <a:r>
              <a:rPr lang="en-US" dirty="0">
                <a:solidFill>
                  <a:srgbClr val="000000"/>
                </a:solidFill>
              </a:rPr>
              <a:t>As</a:t>
            </a:r>
            <a:r>
              <a:rPr lang="en-US">
                <a:solidFill>
                  <a:srgbClr val="000000"/>
                </a:solidFill>
              </a:rPr>
              <a:t> mentioned throughout this presentation, havinga </a:t>
            </a:r>
            <a:r>
              <a:rPr lang="en-US" dirty="0">
                <a:solidFill>
                  <a:srgbClr val="000000"/>
                </a:solidFill>
              </a:rPr>
              <a:t>broad</a:t>
            </a:r>
            <a:r>
              <a:rPr lang="en-US">
                <a:solidFill>
                  <a:srgbClr val="000000"/>
                </a:solidFill>
              </a:rPr>
              <a:t> investor base has helped to maintain the stability and liquidity in local financial markets. </a:t>
            </a:r>
            <a:endParaRPr lang="en-US" dirty="0">
              <a:solidFill>
                <a:srgbClr val="000000"/>
              </a:solidFill>
            </a:endParaRPr>
          </a:p>
          <a:p>
            <a:endParaRPr lang="en-US" sz="600" dirty="0">
              <a:solidFill>
                <a:srgbClr val="000000"/>
              </a:solidFill>
            </a:endParaRPr>
          </a:p>
          <a:p>
            <a:r>
              <a:rPr lang="en-US">
                <a:solidFill>
                  <a:srgbClr val="000000"/>
                </a:solidFill>
              </a:rPr>
              <a:t>These achievements have been possible because of the persistence of prudent monetary and fiscal policies, </a:t>
            </a:r>
            <a:r>
              <a:rPr lang="en-US" dirty="0">
                <a:solidFill>
                  <a:srgbClr val="000000"/>
                </a:solidFill>
              </a:rPr>
              <a:t>and</a:t>
            </a:r>
            <a:r>
              <a:rPr lang="en-US">
                <a:solidFill>
                  <a:srgbClr val="000000"/>
                </a:solidFill>
              </a:rPr>
              <a:t> the appropriate legal and regulatory frameworks. </a:t>
            </a:r>
            <a:endParaRPr lang="es-MX" dirty="0"/>
          </a:p>
          <a:p>
            <a:endParaRPr lang="en-US" sz="600" dirty="0"/>
          </a:p>
          <a:p>
            <a:pPr algn="just"/>
            <a:r>
              <a:rPr lang="en-US">
                <a:solidFill>
                  <a:srgbClr val="000000"/>
                </a:solidFill>
              </a:rPr>
              <a:t>In addition to the afore mentioned benefits, </a:t>
            </a:r>
            <a:r>
              <a:rPr lang="en-US" dirty="0">
                <a:solidFill>
                  <a:srgbClr val="000000"/>
                </a:solidFill>
              </a:rPr>
              <a:t>other</a:t>
            </a:r>
            <a:r>
              <a:rPr lang="en-US">
                <a:solidFill>
                  <a:srgbClr val="000000"/>
                </a:solidFill>
              </a:rPr>
              <a:t> advantages associated with a developed local debt market are: </a:t>
            </a:r>
            <a:endParaRPr lang="en-US" dirty="0">
              <a:solidFill>
                <a:srgbClr val="000000"/>
              </a:solidFill>
            </a:endParaRPr>
          </a:p>
          <a:p>
            <a:pPr lvl="1" algn="just"/>
            <a:r>
              <a:rPr lang="en-US" sz="1800">
                <a:solidFill>
                  <a:srgbClr val="000000"/>
                </a:solidFill>
              </a:rPr>
              <a:t>To provide more financing alternatives for both the Federal Government and the private sector</a:t>
            </a:r>
            <a:r>
              <a:rPr lang="en-US">
                <a:solidFill>
                  <a:srgbClr val="000000"/>
                </a:solidFill>
              </a:rPr>
              <a:t>, </a:t>
            </a:r>
            <a:r>
              <a:rPr lang="en-US" sz="1800" dirty="0">
                <a:solidFill>
                  <a:srgbClr val="000000"/>
                </a:solidFill>
              </a:rPr>
              <a:t>reflected</a:t>
            </a:r>
            <a:r>
              <a:rPr lang="en-US" sz="1800">
                <a:solidFill>
                  <a:srgbClr val="000000"/>
                </a:solidFill>
              </a:rPr>
              <a:t> in lower financing costs</a:t>
            </a:r>
            <a:r>
              <a:rPr lang="en-US">
                <a:solidFill>
                  <a:srgbClr val="000000"/>
                </a:solidFill>
              </a:rPr>
              <a:t>, </a:t>
            </a:r>
            <a:r>
              <a:rPr lang="en-US" sz="1800" dirty="0">
                <a:solidFill>
                  <a:srgbClr val="000000"/>
                </a:solidFill>
              </a:rPr>
              <a:t>compared</a:t>
            </a:r>
            <a:r>
              <a:rPr lang="en-US" sz="1800">
                <a:solidFill>
                  <a:srgbClr val="000000"/>
                </a:solidFill>
              </a:rPr>
              <a:t> to alternative financing vehicles</a:t>
            </a:r>
            <a:r>
              <a:rPr lang="en-US">
                <a:solidFill>
                  <a:srgbClr val="000000"/>
                </a:solidFill>
              </a:rPr>
              <a:t>, </a:t>
            </a:r>
            <a:r>
              <a:rPr lang="en-US" sz="1800" dirty="0">
                <a:solidFill>
                  <a:srgbClr val="000000"/>
                </a:solidFill>
              </a:rPr>
              <a:t>such</a:t>
            </a:r>
            <a:r>
              <a:rPr lang="en-US" sz="1800">
                <a:solidFill>
                  <a:srgbClr val="000000"/>
                </a:solidFill>
              </a:rPr>
              <a:t> as banking credits of external debt issuances. </a:t>
            </a:r>
            <a:endParaRPr lang="en-US" sz="1800" dirty="0">
              <a:solidFill>
                <a:srgbClr val="000000"/>
              </a:solidFill>
            </a:endParaRPr>
          </a:p>
          <a:p>
            <a:pPr lvl="1" algn="just"/>
            <a:r>
              <a:rPr lang="en-US" sz="1800">
                <a:solidFill>
                  <a:srgbClr val="000000"/>
                </a:solidFill>
              </a:rPr>
              <a:t>To have a broader investor’s</a:t>
            </a:r>
            <a:r>
              <a:rPr lang="en-US">
                <a:solidFill>
                  <a:srgbClr val="000000"/>
                </a:solidFill>
              </a:rPr>
              <a:t>base </a:t>
            </a:r>
            <a:r>
              <a:rPr lang="en-US" sz="1800" dirty="0">
                <a:solidFill>
                  <a:srgbClr val="000000"/>
                </a:solidFill>
              </a:rPr>
              <a:t>with</a:t>
            </a:r>
            <a:r>
              <a:rPr lang="en-US" sz="1800">
                <a:solidFill>
                  <a:srgbClr val="000000"/>
                </a:solidFill>
              </a:rPr>
              <a:t> investments alternatives that are appropriate to their preferences</a:t>
            </a:r>
            <a:r>
              <a:rPr lang="en-US">
                <a:solidFill>
                  <a:srgbClr val="000000"/>
                </a:solidFill>
              </a:rPr>
              <a:t>. </a:t>
            </a:r>
            <a:r>
              <a:rPr lang="en-US" sz="1800">
                <a:solidFill>
                  <a:srgbClr val="000000"/>
                </a:solidFill>
              </a:rPr>
              <a:t> </a:t>
            </a:r>
          </a:p>
          <a:p>
            <a:pPr lvl="1" algn="just"/>
            <a:r>
              <a:rPr lang="en-US" sz="1800" dirty="0">
                <a:solidFill>
                  <a:srgbClr val="000000"/>
                </a:solidFill>
              </a:rPr>
              <a:t>To</a:t>
            </a:r>
            <a:r>
              <a:rPr lang="en-US" sz="1800">
                <a:solidFill>
                  <a:srgbClr val="000000"/>
                </a:solidFill>
              </a:rPr>
              <a:t> generate reference rates that can be used for the valuation of other financial products valuation</a:t>
            </a:r>
            <a:r>
              <a:rPr lang="en-US">
                <a:solidFill>
                  <a:srgbClr val="000000"/>
                </a:solidFill>
              </a:rPr>
              <a:t>. </a:t>
            </a:r>
          </a:p>
          <a:p>
            <a:endParaRPr lang="en-US" sz="2000"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solidFill>
                  <a:srgbClr val="FFFFFF"/>
                </a:solidFill>
              </a:rPr>
              <a:pPr/>
              <a:t>28</a:t>
            </a:fld>
            <a:endParaRPr lang="es-MX" dirty="0">
              <a:solidFill>
                <a:srgbClr val="FFFFFF"/>
              </a:solidFill>
            </a:endParaRPr>
          </a:p>
        </p:txBody>
      </p:sp>
      <p:sp>
        <p:nvSpPr>
          <p:cNvPr id="6" name="Marcador de pie de página 5"/>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4287939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36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188640"/>
            <a:ext cx="11809312" cy="404664"/>
          </a:xfrm>
        </p:spPr>
        <p:txBody>
          <a:bodyPr/>
          <a:lstStyle/>
          <a:p>
            <a:r>
              <a:rPr lang="en-GB" dirty="0">
                <a:solidFill>
                  <a:schemeClr val="tx2"/>
                </a:solidFill>
              </a:rPr>
              <a:t>Government bond market development in CEMLA countries</a:t>
            </a: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3</a:t>
            </a:fld>
            <a:endParaRPr lang="es-MX" dirty="0"/>
          </a:p>
        </p:txBody>
      </p:sp>
      <p:sp>
        <p:nvSpPr>
          <p:cNvPr id="11" name="7 Marcador de contenido"/>
          <p:cNvSpPr>
            <a:spLocks noGrp="1"/>
          </p:cNvSpPr>
          <p:nvPr>
            <p:ph idx="1"/>
          </p:nvPr>
        </p:nvSpPr>
        <p:spPr>
          <a:xfrm>
            <a:off x="85432" y="704635"/>
            <a:ext cx="11987232" cy="883990"/>
          </a:xfrm>
          <a:noFill/>
        </p:spPr>
        <p:txBody>
          <a:bodyPr>
            <a:normAutofit lnSpcReduction="10000"/>
          </a:bodyPr>
          <a:lstStyle/>
          <a:p>
            <a:pPr algn="just"/>
            <a:r>
              <a:rPr lang="en-US" dirty="0">
                <a:solidFill>
                  <a:srgbClr val="000000"/>
                </a:solidFill>
              </a:rPr>
              <a:t>The amount of debt outstanding differs substantially over economies, being the developed markets the biggest ones. These economies reflect better financial stability conditions, as well as better debt policy management strategies, and sound fiscal policies that generate conditions for debt sustainability.</a:t>
            </a:r>
          </a:p>
        </p:txBody>
      </p:sp>
      <p:sp>
        <p:nvSpPr>
          <p:cNvPr id="5" name="8 CuadroTexto"/>
          <p:cNvSpPr txBox="1"/>
          <p:nvPr/>
        </p:nvSpPr>
        <p:spPr>
          <a:xfrm>
            <a:off x="108055" y="1761783"/>
            <a:ext cx="5733784" cy="553998"/>
          </a:xfrm>
          <a:prstGeom prst="rect">
            <a:avLst/>
          </a:prstGeom>
          <a:noFill/>
        </p:spPr>
        <p:txBody>
          <a:bodyPr wrap="square" rtlCol="0">
            <a:spAutoFit/>
          </a:bodyPr>
          <a:lstStyle/>
          <a:p>
            <a:pPr algn="ctr"/>
            <a:r>
              <a:rPr lang="es-MX" sz="1500" b="1" dirty="0" err="1">
                <a:solidFill>
                  <a:srgbClr val="254061"/>
                </a:solidFill>
              </a:rPr>
              <a:t>World</a:t>
            </a:r>
            <a:r>
              <a:rPr lang="es-MX" sz="1500" b="1" dirty="0">
                <a:solidFill>
                  <a:srgbClr val="254061"/>
                </a:solidFill>
              </a:rPr>
              <a:t> </a:t>
            </a:r>
            <a:r>
              <a:rPr lang="es-MX" sz="1500" b="1" dirty="0" err="1">
                <a:solidFill>
                  <a:srgbClr val="254061"/>
                </a:solidFill>
              </a:rPr>
              <a:t>debt</a:t>
            </a:r>
            <a:r>
              <a:rPr lang="es-MX" sz="1500" b="1" dirty="0">
                <a:solidFill>
                  <a:srgbClr val="254061"/>
                </a:solidFill>
              </a:rPr>
              <a:t> </a:t>
            </a:r>
            <a:r>
              <a:rPr lang="es-MX" sz="1500" b="1" dirty="0" err="1">
                <a:solidFill>
                  <a:srgbClr val="254061"/>
                </a:solidFill>
              </a:rPr>
              <a:t>markets</a:t>
            </a:r>
            <a:r>
              <a:rPr lang="es-MX" sz="1500" b="1" dirty="0">
                <a:solidFill>
                  <a:srgbClr val="254061"/>
                </a:solidFill>
              </a:rPr>
              <a:t> </a:t>
            </a:r>
          </a:p>
          <a:p>
            <a:pPr algn="ctr"/>
            <a:r>
              <a:rPr lang="es-MX" sz="1500" dirty="0" err="1">
                <a:solidFill>
                  <a:srgbClr val="254061"/>
                </a:solidFill>
              </a:rPr>
              <a:t>Millions</a:t>
            </a:r>
            <a:r>
              <a:rPr lang="es-MX" sz="1500" dirty="0">
                <a:solidFill>
                  <a:srgbClr val="254061"/>
                </a:solidFill>
              </a:rPr>
              <a:t> of US </a:t>
            </a:r>
            <a:r>
              <a:rPr lang="es-MX" sz="1500" dirty="0" err="1">
                <a:solidFill>
                  <a:srgbClr val="254061"/>
                </a:solidFill>
              </a:rPr>
              <a:t>dollars</a:t>
            </a:r>
            <a:endParaRPr lang="es-MX" sz="1500" dirty="0">
              <a:solidFill>
                <a:srgbClr val="254061"/>
              </a:solidFill>
            </a:endParaRPr>
          </a:p>
        </p:txBody>
      </p:sp>
      <p:sp>
        <p:nvSpPr>
          <p:cNvPr id="6" name="8 CuadroTexto"/>
          <p:cNvSpPr txBox="1"/>
          <p:nvPr/>
        </p:nvSpPr>
        <p:spPr>
          <a:xfrm>
            <a:off x="5841463" y="1638274"/>
            <a:ext cx="6381856" cy="553998"/>
          </a:xfrm>
          <a:prstGeom prst="rect">
            <a:avLst/>
          </a:prstGeom>
          <a:noFill/>
        </p:spPr>
        <p:txBody>
          <a:bodyPr wrap="square" rtlCol="0">
            <a:spAutoFit/>
          </a:bodyPr>
          <a:lstStyle/>
          <a:p>
            <a:pPr algn="ctr"/>
            <a:r>
              <a:rPr lang="es-MX" sz="1500" b="1" dirty="0" err="1">
                <a:solidFill>
                  <a:srgbClr val="254061"/>
                </a:solidFill>
              </a:rPr>
              <a:t>Latin</a:t>
            </a:r>
            <a:r>
              <a:rPr lang="es-MX" sz="1500" b="1" dirty="0">
                <a:solidFill>
                  <a:srgbClr val="254061"/>
                </a:solidFill>
              </a:rPr>
              <a:t> </a:t>
            </a:r>
            <a:r>
              <a:rPr lang="es-MX" sz="1500" b="1" dirty="0" err="1">
                <a:solidFill>
                  <a:srgbClr val="254061"/>
                </a:solidFill>
              </a:rPr>
              <a:t>America</a:t>
            </a:r>
            <a:r>
              <a:rPr lang="es-MX" sz="1500" b="1" dirty="0">
                <a:solidFill>
                  <a:srgbClr val="254061"/>
                </a:solidFill>
              </a:rPr>
              <a:t> </a:t>
            </a:r>
            <a:r>
              <a:rPr lang="es-MX" sz="1500" b="1" dirty="0" err="1">
                <a:solidFill>
                  <a:srgbClr val="254061"/>
                </a:solidFill>
              </a:rPr>
              <a:t>debt</a:t>
            </a:r>
            <a:r>
              <a:rPr lang="es-MX" sz="1500" b="1" dirty="0">
                <a:solidFill>
                  <a:srgbClr val="254061"/>
                </a:solidFill>
              </a:rPr>
              <a:t> </a:t>
            </a:r>
            <a:r>
              <a:rPr lang="es-MX" sz="1500" b="1" dirty="0" err="1">
                <a:solidFill>
                  <a:srgbClr val="254061"/>
                </a:solidFill>
              </a:rPr>
              <a:t>markets</a:t>
            </a:r>
            <a:endParaRPr lang="es-MX" sz="1500" b="1" dirty="0">
              <a:solidFill>
                <a:srgbClr val="254061"/>
              </a:solidFill>
            </a:endParaRPr>
          </a:p>
          <a:p>
            <a:pPr algn="ctr"/>
            <a:r>
              <a:rPr lang="es-MX" sz="1500" dirty="0" err="1">
                <a:solidFill>
                  <a:srgbClr val="254061"/>
                </a:solidFill>
              </a:rPr>
              <a:t>Millions</a:t>
            </a:r>
            <a:r>
              <a:rPr lang="es-MX" sz="1500" dirty="0">
                <a:solidFill>
                  <a:srgbClr val="254061"/>
                </a:solidFill>
              </a:rPr>
              <a:t> of US </a:t>
            </a:r>
            <a:r>
              <a:rPr lang="es-MX" sz="1500" dirty="0" err="1">
                <a:solidFill>
                  <a:srgbClr val="254061"/>
                </a:solidFill>
              </a:rPr>
              <a:t>dollars</a:t>
            </a:r>
            <a:endParaRPr lang="es-MX" sz="1500" dirty="0">
              <a:solidFill>
                <a:srgbClr val="254061"/>
              </a:solidFill>
            </a:endParaRPr>
          </a:p>
        </p:txBody>
      </p:sp>
      <p:sp>
        <p:nvSpPr>
          <p:cNvPr id="8" name="8 CuadroTexto"/>
          <p:cNvSpPr txBox="1"/>
          <p:nvPr/>
        </p:nvSpPr>
        <p:spPr>
          <a:xfrm>
            <a:off x="74184" y="6150496"/>
            <a:ext cx="4861263" cy="230832"/>
          </a:xfrm>
          <a:prstGeom prst="rect">
            <a:avLst/>
          </a:prstGeom>
          <a:noFill/>
        </p:spPr>
        <p:txBody>
          <a:bodyPr wrap="square" rtlCol="0">
            <a:spAutoFit/>
          </a:bodyPr>
          <a:lstStyle/>
          <a:p>
            <a:r>
              <a:rPr lang="es-MX" sz="900" dirty="0" err="1"/>
              <a:t>Source</a:t>
            </a:r>
            <a:r>
              <a:rPr lang="es-MX" sz="900" dirty="0"/>
              <a:t>: Bloomberg.</a:t>
            </a:r>
          </a:p>
        </p:txBody>
      </p:sp>
      <p:sp>
        <p:nvSpPr>
          <p:cNvPr id="9" name="8 CuadroTexto"/>
          <p:cNvSpPr txBox="1"/>
          <p:nvPr/>
        </p:nvSpPr>
        <p:spPr>
          <a:xfrm>
            <a:off x="6528048" y="6165304"/>
            <a:ext cx="5581343" cy="230832"/>
          </a:xfrm>
          <a:prstGeom prst="rect">
            <a:avLst/>
          </a:prstGeom>
          <a:noFill/>
        </p:spPr>
        <p:txBody>
          <a:bodyPr wrap="square" rtlCol="0">
            <a:spAutoFit/>
          </a:bodyPr>
          <a:lstStyle/>
          <a:p>
            <a:r>
              <a:rPr lang="es-MX" sz="900" dirty="0" err="1"/>
              <a:t>Source</a:t>
            </a:r>
            <a:r>
              <a:rPr lang="es-MX" sz="900"/>
              <a:t>: Bloomberg.</a:t>
            </a:r>
            <a:endParaRPr lang="es-MX" sz="900" dirty="0"/>
          </a:p>
        </p:txBody>
      </p:sp>
      <p:pic>
        <p:nvPicPr>
          <p:cNvPr id="13" name="Imagen 12"/>
          <p:cNvPicPr>
            <a:picLocks noChangeAspect="1"/>
          </p:cNvPicPr>
          <p:nvPr/>
        </p:nvPicPr>
        <p:blipFill rotWithShape="1">
          <a:blip r:embed="rId3"/>
          <a:srcRect l="4295" t="3498"/>
          <a:stretch/>
        </p:blipFill>
        <p:spPr>
          <a:xfrm>
            <a:off x="117918" y="2284422"/>
            <a:ext cx="5646315" cy="4111714"/>
          </a:xfrm>
          <a:prstGeom prst="rect">
            <a:avLst/>
          </a:prstGeom>
        </p:spPr>
      </p:pic>
      <p:pic>
        <p:nvPicPr>
          <p:cNvPr id="14" name="Imagen 13"/>
          <p:cNvPicPr>
            <a:picLocks noChangeAspect="1"/>
          </p:cNvPicPr>
          <p:nvPr/>
        </p:nvPicPr>
        <p:blipFill rotWithShape="1">
          <a:blip r:embed="rId4"/>
          <a:srcRect l="9483" t="2928" b="3830"/>
          <a:stretch/>
        </p:blipFill>
        <p:spPr>
          <a:xfrm>
            <a:off x="6605654" y="2081564"/>
            <a:ext cx="5338204" cy="4260092"/>
          </a:xfrm>
          <a:prstGeom prst="rect">
            <a:avLst/>
          </a:prstGeom>
        </p:spPr>
      </p:pic>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91872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188640"/>
            <a:ext cx="11809312" cy="404664"/>
          </a:xfrm>
        </p:spPr>
        <p:txBody>
          <a:bodyPr/>
          <a:lstStyle/>
          <a:p>
            <a:r>
              <a:rPr lang="en-GB" dirty="0">
                <a:solidFill>
                  <a:schemeClr val="tx2"/>
                </a:solidFill>
              </a:rPr>
              <a:t>Government bond market development in CEMLA countries</a:t>
            </a:r>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4</a:t>
            </a:fld>
            <a:endParaRPr lang="es-MX" dirty="0"/>
          </a:p>
        </p:txBody>
      </p:sp>
      <p:sp>
        <p:nvSpPr>
          <p:cNvPr id="11" name="7 Marcador de contenido"/>
          <p:cNvSpPr>
            <a:spLocks noGrp="1"/>
          </p:cNvSpPr>
          <p:nvPr>
            <p:ph idx="1"/>
          </p:nvPr>
        </p:nvSpPr>
        <p:spPr>
          <a:xfrm>
            <a:off x="74184" y="682845"/>
            <a:ext cx="11926472" cy="883990"/>
          </a:xfrm>
          <a:noFill/>
        </p:spPr>
        <p:txBody>
          <a:bodyPr>
            <a:normAutofit/>
          </a:bodyPr>
          <a:lstStyle/>
          <a:p>
            <a:pPr algn="just"/>
            <a:r>
              <a:rPr lang="en-US" dirty="0">
                <a:solidFill>
                  <a:srgbClr val="000000"/>
                </a:solidFill>
              </a:rPr>
              <a:t>As sovereign debt markets turn deeper and more liquid, governments can extend the duration of their portfolios by issuing debt with longer term maturities.</a:t>
            </a:r>
          </a:p>
        </p:txBody>
      </p:sp>
      <p:sp>
        <p:nvSpPr>
          <p:cNvPr id="5" name="8 CuadroTexto"/>
          <p:cNvSpPr txBox="1"/>
          <p:nvPr/>
        </p:nvSpPr>
        <p:spPr>
          <a:xfrm>
            <a:off x="74184" y="1423810"/>
            <a:ext cx="11998480" cy="584775"/>
          </a:xfrm>
          <a:prstGeom prst="rect">
            <a:avLst/>
          </a:prstGeom>
          <a:noFill/>
        </p:spPr>
        <p:txBody>
          <a:bodyPr wrap="square" rtlCol="0">
            <a:spAutoFit/>
          </a:bodyPr>
          <a:lstStyle/>
          <a:p>
            <a:pPr algn="ctr"/>
            <a:r>
              <a:rPr lang="en-NZ" sz="1600" b="1">
                <a:solidFill>
                  <a:srgbClr val="254061"/>
                </a:solidFill>
              </a:rPr>
              <a:t>Yield curve in Latin American economies</a:t>
            </a:r>
            <a:endParaRPr lang="es-MX" sz="1500" b="1" dirty="0">
              <a:solidFill>
                <a:srgbClr val="254061"/>
              </a:solidFill>
            </a:endParaRPr>
          </a:p>
          <a:p>
            <a:pPr algn="ctr"/>
            <a:r>
              <a:rPr lang="en-NZ" sz="1600">
                <a:solidFill>
                  <a:srgbClr val="254061"/>
                </a:solidFill>
              </a:rPr>
              <a:t>Percentage</a:t>
            </a:r>
            <a:endParaRPr lang="es-MX" sz="1500" dirty="0">
              <a:solidFill>
                <a:srgbClr val="254061"/>
              </a:solidFill>
            </a:endParaRPr>
          </a:p>
        </p:txBody>
      </p:sp>
      <p:sp>
        <p:nvSpPr>
          <p:cNvPr id="8" name="8 CuadroTexto"/>
          <p:cNvSpPr txBox="1"/>
          <p:nvPr/>
        </p:nvSpPr>
        <p:spPr>
          <a:xfrm>
            <a:off x="2495600" y="6079352"/>
            <a:ext cx="7463154" cy="369332"/>
          </a:xfrm>
          <a:prstGeom prst="rect">
            <a:avLst/>
          </a:prstGeom>
          <a:noFill/>
        </p:spPr>
        <p:txBody>
          <a:bodyPr wrap="square" rtlCol="0">
            <a:spAutoFit/>
          </a:bodyPr>
          <a:lstStyle/>
          <a:p>
            <a:r>
              <a:rPr lang="es-MX" sz="900" dirty="0" err="1"/>
              <a:t>Source</a:t>
            </a:r>
            <a:r>
              <a:rPr lang="es-MX" sz="900" dirty="0"/>
              <a:t>: Bloomberg.</a:t>
            </a:r>
          </a:p>
          <a:p>
            <a:r>
              <a:rPr lang="es-MX" sz="900" dirty="0"/>
              <a:t>Data </a:t>
            </a:r>
            <a:r>
              <a:rPr lang="es-MX" sz="900" dirty="0" err="1"/>
              <a:t>for</a:t>
            </a:r>
            <a:r>
              <a:rPr lang="es-MX" sz="900" dirty="0"/>
              <a:t> </a:t>
            </a:r>
            <a:r>
              <a:rPr lang="es-MX" sz="900" dirty="0" err="1"/>
              <a:t>September</a:t>
            </a:r>
            <a:r>
              <a:rPr lang="es-MX" sz="900" dirty="0"/>
              <a:t> 4th, 2019</a:t>
            </a:r>
          </a:p>
        </p:txBody>
      </p:sp>
      <p:pic>
        <p:nvPicPr>
          <p:cNvPr id="3" name="Imagen 2"/>
          <p:cNvPicPr>
            <a:picLocks noChangeAspect="1"/>
          </p:cNvPicPr>
          <p:nvPr/>
        </p:nvPicPr>
        <p:blipFill rotWithShape="1">
          <a:blip r:embed="rId3"/>
          <a:srcRect l="6047" t="2975" r="6696" b="11061"/>
          <a:stretch/>
        </p:blipFill>
        <p:spPr>
          <a:xfrm>
            <a:off x="2063552" y="1812812"/>
            <a:ext cx="7895202" cy="4377538"/>
          </a:xfrm>
          <a:prstGeom prst="rect">
            <a:avLst/>
          </a:prstGeom>
        </p:spPr>
      </p:pic>
      <p:sp>
        <p:nvSpPr>
          <p:cNvPr id="6" name="Marcador de pie de página 5"/>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292591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5</a:t>
            </a:fld>
            <a:endParaRPr lang="es-MX" dirty="0"/>
          </a:p>
        </p:txBody>
      </p:sp>
      <p:sp>
        <p:nvSpPr>
          <p:cNvPr id="8" name="1 Título"/>
          <p:cNvSpPr>
            <a:spLocks noGrp="1"/>
          </p:cNvSpPr>
          <p:nvPr>
            <p:ph type="title"/>
          </p:nvPr>
        </p:nvSpPr>
        <p:spPr>
          <a:xfrm>
            <a:off x="0" y="-74572"/>
            <a:ext cx="12072664" cy="720080"/>
          </a:xfrm>
        </p:spPr>
        <p:txBody>
          <a:bodyPr/>
          <a:lstStyle/>
          <a:p>
            <a:pPr marL="457200" indent="-457200" eaLnBrk="0" hangingPunct="0">
              <a:spcBef>
                <a:spcPts val="0"/>
              </a:spcBef>
              <a:tabLst>
                <a:tab pos="2422525" algn="l"/>
              </a:tabLst>
            </a:pPr>
            <a:r>
              <a:rPr lang="en-GB" sz="2400" dirty="0">
                <a:solidFill>
                  <a:schemeClr val="tx2"/>
                </a:solidFill>
              </a:rPr>
              <a:t>Government</a:t>
            </a:r>
            <a:r>
              <a:rPr lang="en-GB" sz="2400">
                <a:solidFill>
                  <a:schemeClr val="tx2"/>
                </a:solidFill>
              </a:rPr>
              <a:t> bond market development in CEMLA countries</a:t>
            </a:r>
            <a:endParaRPr lang="es-ES" sz="2600" dirty="0">
              <a:latin typeface="Calibri" pitchFamily="34" charset="0"/>
            </a:endParaRPr>
          </a:p>
        </p:txBody>
      </p:sp>
      <p:sp>
        <p:nvSpPr>
          <p:cNvPr id="7" name="2 Marcador de contenido"/>
          <p:cNvSpPr>
            <a:spLocks noGrp="1"/>
          </p:cNvSpPr>
          <p:nvPr>
            <p:ph idx="1"/>
          </p:nvPr>
        </p:nvSpPr>
        <p:spPr>
          <a:xfrm>
            <a:off x="174857" y="532686"/>
            <a:ext cx="11897807" cy="1695830"/>
          </a:xfrm>
        </p:spPr>
        <p:txBody>
          <a:bodyPr>
            <a:noAutofit/>
          </a:bodyPr>
          <a:lstStyle/>
          <a:p>
            <a:pPr algn="just">
              <a:spcBef>
                <a:spcPts val="0"/>
              </a:spcBef>
            </a:pPr>
            <a:r>
              <a:rPr lang="af-ZA">
                <a:solidFill>
                  <a:srgbClr val="1C1C1C"/>
                </a:solidFill>
              </a:rPr>
              <a:t>According to data from the Emerging Markets Traders Association (EMTA), </a:t>
            </a:r>
            <a:r>
              <a:rPr lang="af-ZA" dirty="0">
                <a:solidFill>
                  <a:srgbClr val="1C1C1C"/>
                </a:solidFill>
              </a:rPr>
              <a:t>Latin</a:t>
            </a:r>
            <a:r>
              <a:rPr lang="af-ZA">
                <a:solidFill>
                  <a:srgbClr val="1C1C1C"/>
                </a:solidFill>
              </a:rPr>
              <a:t> America constitutes the emerging region with the most traded volumen for fixed income securities. Within this region, securities from Mexico and Brazil are the most traded.</a:t>
            </a:r>
            <a:endParaRPr lang="es-MX" dirty="0">
              <a:solidFill>
                <a:srgbClr val="1C1C1C"/>
              </a:solidFill>
            </a:endParaRPr>
          </a:p>
        </p:txBody>
      </p:sp>
      <p:sp>
        <p:nvSpPr>
          <p:cNvPr id="17" name="4 CuadroTexto"/>
          <p:cNvSpPr txBox="1"/>
          <p:nvPr/>
        </p:nvSpPr>
        <p:spPr>
          <a:xfrm>
            <a:off x="41577" y="1772816"/>
            <a:ext cx="5820072" cy="584775"/>
          </a:xfrm>
          <a:prstGeom prst="rect">
            <a:avLst/>
          </a:prstGeom>
          <a:noFill/>
        </p:spPr>
        <p:txBody>
          <a:bodyPr wrap="square" rtlCol="0">
            <a:spAutoFit/>
          </a:bodyPr>
          <a:lstStyle/>
          <a:p>
            <a:pPr algn="ctr"/>
            <a:r>
              <a:rPr lang="af-ZA" sz="1600" b="1"/>
              <a:t>Traded volumeoffixedincomesecurities in emerging markets </a:t>
            </a:r>
            <a:endParaRPr lang="es-MX" sz="1600" b="1" dirty="0"/>
          </a:p>
          <a:p>
            <a:pPr algn="ctr"/>
            <a:r>
              <a:rPr lang="af-ZA" sz="1600"/>
              <a:t>Billions of US dollars</a:t>
            </a:r>
            <a:endParaRPr lang="es-MX" sz="1600" dirty="0"/>
          </a:p>
        </p:txBody>
      </p:sp>
      <p:sp>
        <p:nvSpPr>
          <p:cNvPr id="18" name="2 CuadroTexto"/>
          <p:cNvSpPr txBox="1"/>
          <p:nvPr/>
        </p:nvSpPr>
        <p:spPr>
          <a:xfrm>
            <a:off x="174857" y="6186265"/>
            <a:ext cx="4307903" cy="215444"/>
          </a:xfrm>
          <a:prstGeom prst="rect">
            <a:avLst/>
          </a:prstGeom>
          <a:noFill/>
        </p:spPr>
        <p:txBody>
          <a:bodyPr wrap="square" rtlCol="0">
            <a:spAutoFit/>
          </a:bodyPr>
          <a:lstStyle/>
          <a:p>
            <a:r>
              <a:rPr lang="es-MX" sz="800" dirty="0" err="1"/>
              <a:t>Source</a:t>
            </a:r>
            <a:r>
              <a:rPr lang="es-MX" sz="800" dirty="0"/>
              <a:t>: EMTA.</a:t>
            </a:r>
          </a:p>
        </p:txBody>
      </p:sp>
      <p:sp>
        <p:nvSpPr>
          <p:cNvPr id="25" name="4 CuadroTexto"/>
          <p:cNvSpPr txBox="1"/>
          <p:nvPr/>
        </p:nvSpPr>
        <p:spPr>
          <a:xfrm>
            <a:off x="5967867" y="1772816"/>
            <a:ext cx="6104797" cy="584775"/>
          </a:xfrm>
          <a:prstGeom prst="rect">
            <a:avLst/>
          </a:prstGeom>
          <a:noFill/>
        </p:spPr>
        <p:txBody>
          <a:bodyPr wrap="square" rtlCol="0">
            <a:spAutoFit/>
          </a:bodyPr>
          <a:lstStyle/>
          <a:p>
            <a:pPr algn="ctr"/>
            <a:r>
              <a:rPr lang="de-DE" sz="1600" b="1"/>
              <a:t>Traded volumeoffixedincomesecurities in Latam economies</a:t>
            </a:r>
            <a:endParaRPr lang="es-MX" sz="1600" b="1" dirty="0"/>
          </a:p>
          <a:p>
            <a:pPr algn="ctr"/>
            <a:r>
              <a:rPr lang="de-DE" sz="1600"/>
              <a:t>Billionsof US dollars</a:t>
            </a:r>
            <a:endParaRPr lang="es-MX" sz="1600" dirty="0"/>
          </a:p>
        </p:txBody>
      </p:sp>
      <p:sp>
        <p:nvSpPr>
          <p:cNvPr id="16" name="2 CuadroTexto"/>
          <p:cNvSpPr txBox="1"/>
          <p:nvPr/>
        </p:nvSpPr>
        <p:spPr>
          <a:xfrm>
            <a:off x="6441278" y="6186265"/>
            <a:ext cx="5415362" cy="215444"/>
          </a:xfrm>
          <a:prstGeom prst="rect">
            <a:avLst/>
          </a:prstGeom>
          <a:noFill/>
        </p:spPr>
        <p:txBody>
          <a:bodyPr wrap="square" rtlCol="0">
            <a:spAutoFit/>
          </a:bodyPr>
          <a:lstStyle/>
          <a:p>
            <a:r>
              <a:rPr lang="es-MX" sz="800" dirty="0" err="1"/>
              <a:t>Source</a:t>
            </a:r>
            <a:r>
              <a:rPr lang="es-MX" sz="800" dirty="0"/>
              <a:t>: EMTA.</a:t>
            </a:r>
          </a:p>
        </p:txBody>
      </p:sp>
      <p:pic>
        <p:nvPicPr>
          <p:cNvPr id="3" name="Imagen 8"/>
          <p:cNvPicPr>
            <a:picLocks noChangeAspect="1"/>
          </p:cNvPicPr>
          <p:nvPr/>
        </p:nvPicPr>
        <p:blipFill rotWithShape="1">
          <a:blip r:embed="rId3"/>
          <a:srcRect l="4736" t="5302" r="11604" b="2889"/>
          <a:stretch/>
        </p:blipFill>
        <p:spPr>
          <a:xfrm>
            <a:off x="299355" y="2241112"/>
            <a:ext cx="5452693" cy="4115239"/>
          </a:xfrm>
          <a:prstGeom prst="rect">
            <a:avLst/>
          </a:prstGeom>
        </p:spPr>
      </p:pic>
      <p:pic>
        <p:nvPicPr>
          <p:cNvPr id="5" name="Imagen 9"/>
          <p:cNvPicPr>
            <a:picLocks noChangeAspect="1"/>
          </p:cNvPicPr>
          <p:nvPr/>
        </p:nvPicPr>
        <p:blipFill rotWithShape="1">
          <a:blip r:embed="rId4"/>
          <a:srcRect t="5398" r="3582" b="3613"/>
          <a:stretch/>
        </p:blipFill>
        <p:spPr>
          <a:xfrm>
            <a:off x="6271231" y="2291212"/>
            <a:ext cx="5565640" cy="4126251"/>
          </a:xfrm>
          <a:prstGeom prst="rect">
            <a:avLst/>
          </a:prstGeom>
        </p:spPr>
      </p:pic>
      <p:sp>
        <p:nvSpPr>
          <p:cNvPr id="6" name="Marcador de pie de página 5"/>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511560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336" y="188640"/>
            <a:ext cx="11953328" cy="404664"/>
          </a:xfrm>
        </p:spPr>
        <p:txBody>
          <a:bodyPr/>
          <a:lstStyle/>
          <a:p>
            <a:r>
              <a:rPr lang="en-GB" dirty="0">
                <a:solidFill>
                  <a:schemeClr val="tx2"/>
                </a:solidFill>
              </a:rPr>
              <a:t>Government</a:t>
            </a:r>
            <a:r>
              <a:rPr lang="en-GB">
                <a:solidFill>
                  <a:schemeClr val="tx2"/>
                </a:solidFill>
              </a:rPr>
              <a:t> bond market development in CEMLA countries: Mexico</a:t>
            </a:r>
            <a:endParaRPr lang="es-MX"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6</a:t>
            </a:fld>
            <a:endParaRPr lang="es-MX" dirty="0"/>
          </a:p>
        </p:txBody>
      </p:sp>
      <p:sp>
        <p:nvSpPr>
          <p:cNvPr id="11" name="7 Marcador de contenido"/>
          <p:cNvSpPr>
            <a:spLocks noGrp="1"/>
          </p:cNvSpPr>
          <p:nvPr>
            <p:ph idx="1"/>
          </p:nvPr>
        </p:nvSpPr>
        <p:spPr>
          <a:xfrm>
            <a:off x="119336" y="593304"/>
            <a:ext cx="11953328" cy="5945609"/>
          </a:xfrm>
          <a:noFill/>
        </p:spPr>
        <p:txBody>
          <a:bodyPr>
            <a:normAutofit/>
          </a:bodyPr>
          <a:lstStyle/>
          <a:p>
            <a:pPr algn="just"/>
            <a:r>
              <a:rPr lang="en-US" dirty="0">
                <a:solidFill>
                  <a:srgbClr val="000000"/>
                </a:solidFill>
              </a:rPr>
              <a:t>The Mexican fixed income market has showed a significant development over the last two decades. During this time, the market evolved from being closed and with few types of securities, to one of the most liquid and deep debt markets in the emerging economies with several instruments available for trade. </a:t>
            </a:r>
          </a:p>
          <a:p>
            <a:pPr algn="just"/>
            <a:endParaRPr lang="en-US" sz="500" dirty="0">
              <a:solidFill>
                <a:srgbClr val="000000"/>
              </a:solidFill>
            </a:endParaRPr>
          </a:p>
          <a:p>
            <a:pPr algn="just"/>
            <a:r>
              <a:rPr lang="en-US" dirty="0">
                <a:solidFill>
                  <a:srgbClr val="000000"/>
                </a:solidFill>
              </a:rPr>
              <a:t>Moreover, maturities for most securities have extended significantly, from one year to up to thirty years in nominal and </a:t>
            </a:r>
            <a:r>
              <a:rPr lang="en-US">
                <a:solidFill>
                  <a:srgbClr val="000000"/>
                </a:solidFill>
              </a:rPr>
              <a:t>real terms</a:t>
            </a:r>
            <a:r>
              <a:rPr lang="en-US" dirty="0">
                <a:solidFill>
                  <a:srgbClr val="000000"/>
                </a:solidFill>
              </a:rPr>
              <a:t>,</a:t>
            </a:r>
            <a:r>
              <a:rPr lang="en-US">
                <a:solidFill>
                  <a:srgbClr val="000000"/>
                </a:solidFill>
              </a:rPr>
              <a:t> and to 100 years in international markets . </a:t>
            </a:r>
            <a:r>
              <a:rPr lang="en-US" dirty="0">
                <a:solidFill>
                  <a:srgbClr val="000000"/>
                </a:solidFill>
              </a:rPr>
              <a:t>Investor base has also expanded dramatically, evolving from only money market funds and banks to institutional and foreign investors. In addition, issuers base has expanded. Currently the market is not only tapped by the </a:t>
            </a:r>
            <a:r>
              <a:rPr lang="en-US">
                <a:solidFill>
                  <a:srgbClr val="000000"/>
                </a:solidFill>
              </a:rPr>
              <a:t>Federal Government</a:t>
            </a:r>
            <a:r>
              <a:rPr lang="en-US" dirty="0">
                <a:solidFill>
                  <a:srgbClr val="000000"/>
                </a:solidFill>
              </a:rPr>
              <a:t>;</a:t>
            </a:r>
            <a:r>
              <a:rPr lang="en-US">
                <a:solidFill>
                  <a:srgbClr val="000000"/>
                </a:solidFill>
              </a:rPr>
              <a:t> corporate bond </a:t>
            </a:r>
            <a:r>
              <a:rPr lang="en-US" dirty="0">
                <a:solidFill>
                  <a:srgbClr val="000000"/>
                </a:solidFill>
              </a:rPr>
              <a:t>placement, including international issuers has grown in an important way.</a:t>
            </a:r>
          </a:p>
          <a:p>
            <a:pPr algn="just"/>
            <a:endParaRPr lang="en-US" sz="500" dirty="0">
              <a:solidFill>
                <a:srgbClr val="000000"/>
              </a:solidFill>
            </a:endParaRPr>
          </a:p>
          <a:p>
            <a:pPr algn="just"/>
            <a:r>
              <a:rPr lang="en-US" dirty="0">
                <a:solidFill>
                  <a:srgbClr val="000000"/>
                </a:solidFill>
              </a:rPr>
              <a:t>The ability to achieve these changes in such a short time is the result of a joint effort between the Federal Government and the Central Bank, who have focused in strengthening Mexico’s macroeconomic fundamentals and providing stable financial markets with a robust legal, tax and regulatory framework in order to make investments in local assets less risky and more attractive. </a:t>
            </a:r>
          </a:p>
          <a:p>
            <a:pPr algn="just"/>
            <a:endParaRPr lang="en-US" sz="500" dirty="0">
              <a:solidFill>
                <a:srgbClr val="000000"/>
              </a:solidFill>
            </a:endParaRPr>
          </a:p>
          <a:p>
            <a:pPr algn="just"/>
            <a:r>
              <a:rPr lang="en-US" dirty="0">
                <a:solidFill>
                  <a:srgbClr val="000000"/>
                </a:solidFill>
              </a:rPr>
              <a:t>The</a:t>
            </a:r>
            <a:r>
              <a:rPr lang="en-US">
                <a:solidFill>
                  <a:srgbClr val="000000"/>
                </a:solidFill>
              </a:rPr>
              <a:t> first condition was to consolidate the process of macroeconomic stabilization, which was supported by the fiscal and monetary policies adopted since the 1980s. It was essential to improve public finances and achieve their sustainability. The public sector deficit was reduced from 7% of GDP to a level between 1 and 2%. The consolidation of fiscal discipline has been a fundamental pillar for the development of the public debt market. Domestic and foreign investors are reluctant to purchase government debt instruments, particularly those at mid and long terms, if there is a considerable credit risk, a restrictive regulatory framework, a complex and barely transparent fiscal regime, high inflation expectations or considerable volatility in exchange rates.</a:t>
            </a:r>
            <a:endParaRPr lang="en-US" dirty="0">
              <a:solidFill>
                <a:srgbClr val="000000"/>
              </a:solidFill>
            </a:endParaRPr>
          </a:p>
          <a:p>
            <a:pPr marL="0" indent="0" algn="just">
              <a:buNone/>
            </a:pPr>
            <a:endParaRPr lang="en-US" dirty="0">
              <a:solidFill>
                <a:srgbClr val="000000"/>
              </a:solidFill>
            </a:endParaRPr>
          </a:p>
          <a:p>
            <a:pPr algn="just"/>
            <a:endParaRPr lang="en-US" sz="500" dirty="0">
              <a:solidFill>
                <a:srgbClr val="000000"/>
              </a:solidFill>
            </a:endParaRPr>
          </a:p>
        </p:txBody>
      </p:sp>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347930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3352" y="188640"/>
            <a:ext cx="11809312" cy="404664"/>
          </a:xfrm>
        </p:spPr>
        <p:txBody>
          <a:bodyPr/>
          <a:lstStyle/>
          <a:p>
            <a:r>
              <a:rPr lang="en-GB" dirty="0">
                <a:solidFill>
                  <a:schemeClr val="tx2"/>
                </a:solidFill>
              </a:rPr>
              <a:t>Government</a:t>
            </a:r>
            <a:r>
              <a:rPr lang="en-GB">
                <a:solidFill>
                  <a:schemeClr val="tx2"/>
                </a:solidFill>
              </a:rPr>
              <a:t> bond market development in CEMLA countries: Mexico</a:t>
            </a:r>
            <a:endParaRPr lang="es-MX"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7</a:t>
            </a:fld>
            <a:endParaRPr lang="es-MX" dirty="0"/>
          </a:p>
        </p:txBody>
      </p:sp>
      <p:sp>
        <p:nvSpPr>
          <p:cNvPr id="11" name="7 Marcador de contenido"/>
          <p:cNvSpPr>
            <a:spLocks noGrp="1"/>
          </p:cNvSpPr>
          <p:nvPr>
            <p:ph idx="1"/>
          </p:nvPr>
        </p:nvSpPr>
        <p:spPr>
          <a:xfrm>
            <a:off x="263352" y="634256"/>
            <a:ext cx="11809312" cy="5819080"/>
          </a:xfrm>
          <a:noFill/>
        </p:spPr>
        <p:txBody>
          <a:bodyPr>
            <a:normAutofit/>
          </a:bodyPr>
          <a:lstStyle/>
          <a:p>
            <a:pPr algn="just"/>
            <a:r>
              <a:rPr lang="en-US">
                <a:solidFill>
                  <a:srgbClr val="000000"/>
                </a:solidFill>
              </a:rPr>
              <a:t>In terms </a:t>
            </a:r>
            <a:r>
              <a:rPr lang="en-US" dirty="0">
                <a:solidFill>
                  <a:srgbClr val="000000"/>
                </a:solidFill>
              </a:rPr>
              <a:t>of monetary policy, macroeconomic stabilization involved the adoption of an autonomous central bank (1994), and an inflation targeting framework in 2002. This strategy allowed the Central Bank of Mexico to reduce inflation significantly, until the achievement of inflation to levels within the central banks objective which is 3%.  The development of domestic debt markets is particularly relevant for the Central Bank, as it enables the use of short term interest rates to convey monetary policy signals across the whole maturity spectrum, making the debt market an integral part of the monetary policy transmission channels. </a:t>
            </a:r>
          </a:p>
          <a:p>
            <a:pPr marL="0" indent="0" algn="just">
              <a:buNone/>
            </a:pPr>
            <a:endParaRPr lang="en-US" sz="1400" dirty="0">
              <a:solidFill>
                <a:srgbClr val="000000"/>
              </a:solidFill>
            </a:endParaRPr>
          </a:p>
          <a:p>
            <a:pPr algn="just"/>
            <a:r>
              <a:rPr lang="en-US" dirty="0">
                <a:solidFill>
                  <a:srgbClr val="000000"/>
                </a:solidFill>
              </a:rPr>
              <a:t>In</a:t>
            </a:r>
            <a:r>
              <a:rPr lang="en-US">
                <a:solidFill>
                  <a:srgbClr val="000000"/>
                </a:solidFill>
              </a:rPr>
              <a:t> addition, several national reforms had to be implemented, such as: </a:t>
            </a:r>
            <a:endParaRPr lang="en-US" dirty="0">
              <a:solidFill>
                <a:srgbClr val="000000"/>
              </a:solidFill>
            </a:endParaRPr>
          </a:p>
          <a:p>
            <a:pPr lvl="1" algn="just"/>
            <a:r>
              <a:rPr lang="en-US" sz="1800">
                <a:solidFill>
                  <a:srgbClr val="000000"/>
                </a:solidFill>
              </a:rPr>
              <a:t>A robust development </a:t>
            </a:r>
            <a:r>
              <a:rPr lang="en-US">
                <a:solidFill>
                  <a:srgbClr val="000000"/>
                </a:solidFill>
              </a:rPr>
              <a:t>of the </a:t>
            </a:r>
            <a:r>
              <a:rPr lang="en-US" sz="1800">
                <a:solidFill>
                  <a:srgbClr val="000000"/>
                </a:solidFill>
              </a:rPr>
              <a:t>FX </a:t>
            </a:r>
            <a:r>
              <a:rPr lang="en-US">
                <a:solidFill>
                  <a:srgbClr val="000000"/>
                </a:solidFill>
              </a:rPr>
              <a:t>market</a:t>
            </a:r>
            <a:endParaRPr lang="en-US" sz="1800" dirty="0">
              <a:solidFill>
                <a:srgbClr val="000000"/>
              </a:solidFill>
            </a:endParaRPr>
          </a:p>
          <a:p>
            <a:pPr lvl="1" algn="just"/>
            <a:r>
              <a:rPr lang="en-US" sz="1800" dirty="0">
                <a:solidFill>
                  <a:srgbClr val="000000"/>
                </a:solidFill>
              </a:rPr>
              <a:t>Open</a:t>
            </a:r>
            <a:r>
              <a:rPr lang="en-US" sz="1800">
                <a:solidFill>
                  <a:srgbClr val="000000"/>
                </a:solidFill>
              </a:rPr>
              <a:t> capital account</a:t>
            </a:r>
            <a:endParaRPr lang="en-US" sz="1800" dirty="0">
              <a:solidFill>
                <a:srgbClr val="000000"/>
              </a:solidFill>
            </a:endParaRPr>
          </a:p>
          <a:p>
            <a:pPr lvl="1" algn="just"/>
            <a:r>
              <a:rPr lang="en-US" sz="1800">
                <a:solidFill>
                  <a:srgbClr val="000000"/>
                </a:solidFill>
              </a:rPr>
              <a:t>Reforms to the pension system law</a:t>
            </a:r>
            <a:endParaRPr lang="en-US" sz="1800" dirty="0">
              <a:solidFill>
                <a:srgbClr val="000000"/>
              </a:solidFill>
            </a:endParaRPr>
          </a:p>
          <a:p>
            <a:pPr lvl="1"/>
            <a:r>
              <a:rPr lang="en-US" sz="1800">
                <a:solidFill>
                  <a:srgbClr val="000000"/>
                </a:solidFill>
              </a:rPr>
              <a:t>Improvements </a:t>
            </a:r>
            <a:r>
              <a:rPr lang="en-US" sz="1800" dirty="0">
                <a:solidFill>
                  <a:srgbClr val="000000"/>
                </a:solidFill>
              </a:rPr>
              <a:t>in local payment systems, including the implementation of Delivery vs Payments system</a:t>
            </a:r>
          </a:p>
          <a:p>
            <a:pPr marL="457200" lvl="1" indent="0">
              <a:buNone/>
            </a:pPr>
            <a:endParaRPr lang="en-US" sz="600" dirty="0">
              <a:solidFill>
                <a:srgbClr val="000000"/>
              </a:solidFill>
            </a:endParaRPr>
          </a:p>
          <a:p>
            <a:endParaRPr lang="en-US" dirty="0">
              <a:solidFill>
                <a:srgbClr val="000000"/>
              </a:solidFill>
            </a:endParaRPr>
          </a:p>
          <a:p>
            <a:pPr lvl="1"/>
            <a:endParaRPr lang="en-US" sz="2400" dirty="0">
              <a:solidFill>
                <a:srgbClr val="000000"/>
              </a:solidFill>
            </a:endParaRPr>
          </a:p>
          <a:p>
            <a:pPr lvl="1"/>
            <a:endParaRPr lang="en-US" sz="2400" dirty="0">
              <a:solidFill>
                <a:srgbClr val="000000"/>
              </a:solidFill>
            </a:endParaRPr>
          </a:p>
          <a:p>
            <a:endParaRPr lang="en-US" sz="2800">
              <a:solidFill>
                <a:srgbClr val="000000"/>
              </a:solidFill>
            </a:endParaRPr>
          </a:p>
          <a:p>
            <a:pPr algn="just"/>
            <a:endParaRPr lang="en-US" sz="2800" dirty="0">
              <a:solidFill>
                <a:srgbClr val="000000"/>
              </a:solidFill>
            </a:endParaRPr>
          </a:p>
          <a:p>
            <a:pPr algn="just"/>
            <a:endParaRPr lang="en-US" sz="2800" dirty="0">
              <a:solidFill>
                <a:srgbClr val="000000"/>
              </a:solidFill>
            </a:endParaRPr>
          </a:p>
          <a:p>
            <a:pPr algn="just"/>
            <a:endParaRPr lang="en-US" sz="2000" dirty="0">
              <a:solidFill>
                <a:srgbClr val="000000"/>
              </a:solidFill>
            </a:endParaRPr>
          </a:p>
          <a:p>
            <a:pPr algn="just"/>
            <a:endParaRPr lang="en-US" sz="2000" dirty="0">
              <a:solidFill>
                <a:srgbClr val="000000"/>
              </a:solidFill>
            </a:endParaRPr>
          </a:p>
        </p:txBody>
      </p:sp>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2320565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75520" y="188640"/>
            <a:ext cx="8229600" cy="404664"/>
          </a:xfrm>
        </p:spPr>
        <p:txBody>
          <a:bodyPr/>
          <a:lstStyle/>
          <a:p>
            <a:r>
              <a:rPr lang="es-MX" err="1"/>
              <a:t>Foreign</a:t>
            </a:r>
            <a:r>
              <a:rPr lang="es-MX"/>
              <a:t> Exchange Market</a:t>
            </a:r>
            <a:endParaRPr lang="es-MX" dirty="0"/>
          </a:p>
        </p:txBody>
      </p:sp>
      <p:sp>
        <p:nvSpPr>
          <p:cNvPr id="4" name="3 Marcador de número de diapositiva"/>
          <p:cNvSpPr>
            <a:spLocks noGrp="1"/>
          </p:cNvSpPr>
          <p:nvPr>
            <p:ph type="sldNum" sz="quarter" idx="12"/>
          </p:nvPr>
        </p:nvSpPr>
        <p:spPr/>
        <p:txBody>
          <a:bodyPr/>
          <a:lstStyle/>
          <a:p>
            <a:fld id="{8E002BF4-BBF3-4639-B0BE-64A04A870BC8}" type="slidenum">
              <a:rPr lang="es-MX" smtClean="0"/>
              <a:pPr/>
              <a:t>8</a:t>
            </a:fld>
            <a:endParaRPr lang="es-MX" dirty="0"/>
          </a:p>
        </p:txBody>
      </p:sp>
      <p:sp>
        <p:nvSpPr>
          <p:cNvPr id="11" name="7 Marcador de contenido"/>
          <p:cNvSpPr>
            <a:spLocks noGrp="1"/>
          </p:cNvSpPr>
          <p:nvPr>
            <p:ph idx="1"/>
          </p:nvPr>
        </p:nvSpPr>
        <p:spPr>
          <a:xfrm>
            <a:off x="263352" y="643654"/>
            <a:ext cx="11928648" cy="5722095"/>
          </a:xfrm>
          <a:noFill/>
        </p:spPr>
        <p:txBody>
          <a:bodyPr>
            <a:noAutofit/>
          </a:bodyPr>
          <a:lstStyle/>
          <a:p>
            <a:pPr algn="just"/>
            <a:r>
              <a:rPr lang="en-US" sz="1700" dirty="0">
                <a:solidFill>
                  <a:srgbClr val="000000"/>
                </a:solidFill>
              </a:rPr>
              <a:t>In December 1994, the floating Exchange rate system was adopted and since then a lot of efforts were carried out from financial authorities in order to assure a deep and liquid market. Today the currency is fully deliverable and trades 24/7, a characteristic that not many EM currencies share.  </a:t>
            </a:r>
            <a:endParaRPr lang="en-US" sz="1600" dirty="0">
              <a:solidFill>
                <a:srgbClr val="000000"/>
              </a:solidFill>
            </a:endParaRPr>
          </a:p>
          <a:p>
            <a:pPr algn="just"/>
            <a:endParaRPr lang="en-US" sz="1600" dirty="0">
              <a:solidFill>
                <a:srgbClr val="000000"/>
              </a:solidFill>
            </a:endParaRPr>
          </a:p>
          <a:p>
            <a:pPr algn="just"/>
            <a:r>
              <a:rPr lang="en-US" sz="1700" dirty="0">
                <a:solidFill>
                  <a:srgbClr val="000000"/>
                </a:solidFill>
              </a:rPr>
              <a:t>Since the introduction of the free-floating regime in the Foreign Exchange market, the Foreign Exchange Commission has allowed the Exchange rate to act as the main buffer against external shocks.</a:t>
            </a:r>
            <a:endParaRPr lang="en-US" sz="1600" dirty="0">
              <a:solidFill>
                <a:srgbClr val="000000"/>
              </a:solidFill>
            </a:endParaRPr>
          </a:p>
          <a:p>
            <a:pPr lvl="1" algn="just"/>
            <a:r>
              <a:rPr lang="en-US" sz="1700" dirty="0">
                <a:solidFill>
                  <a:srgbClr val="000000"/>
                </a:solidFill>
              </a:rPr>
              <a:t>The interventions made by Mexican authorities have sought to preserve the correct behavior of the Mexican Foreign Exchange market.</a:t>
            </a:r>
            <a:endParaRPr lang="en-US" sz="1600" dirty="0">
              <a:solidFill>
                <a:srgbClr val="000000"/>
              </a:solidFill>
            </a:endParaRPr>
          </a:p>
          <a:p>
            <a:pPr marL="342900" lvl="1" indent="-342900" algn="just">
              <a:buClr>
                <a:schemeClr val="accent4"/>
              </a:buClr>
              <a:buSzPct val="120000"/>
              <a:buFont typeface="Calibri" pitchFamily="34" charset="0"/>
              <a:buChar char="•"/>
            </a:pPr>
            <a:r>
              <a:rPr lang="en-US" sz="1700" dirty="0">
                <a:solidFill>
                  <a:srgbClr val="000000"/>
                </a:solidFill>
              </a:rPr>
              <a:t>Mexican authorities´ intention has been that the interventions are carried out through previously announced mechanisms and rules and never looking to preserve a particular level for the </a:t>
            </a:r>
            <a:r>
              <a:rPr lang="en-US" sz="1700">
                <a:solidFill>
                  <a:srgbClr val="000000"/>
                </a:solidFill>
              </a:rPr>
              <a:t>exchange rate</a:t>
            </a:r>
            <a:r>
              <a:rPr lang="en-US" sz="1700" dirty="0">
                <a:solidFill>
                  <a:srgbClr val="000000"/>
                </a:solidFill>
              </a:rPr>
              <a:t>.</a:t>
            </a:r>
            <a:endParaRPr lang="en-US" sz="1600" dirty="0">
              <a:solidFill>
                <a:srgbClr val="000000"/>
              </a:solidFill>
            </a:endParaRPr>
          </a:p>
          <a:p>
            <a:pPr marL="342900" lvl="1" indent="-342900" algn="just">
              <a:buClr>
                <a:schemeClr val="accent4"/>
              </a:buClr>
              <a:buSzPct val="120000"/>
              <a:buFont typeface="Calibri" pitchFamily="34" charset="0"/>
              <a:buChar char="•"/>
            </a:pPr>
            <a:endParaRPr lang="en-US" sz="1600" dirty="0">
              <a:solidFill>
                <a:srgbClr val="000000"/>
              </a:solidFill>
            </a:endParaRPr>
          </a:p>
          <a:p>
            <a:pPr algn="just"/>
            <a:r>
              <a:rPr lang="en-US" sz="1700" dirty="0">
                <a:solidFill>
                  <a:srgbClr val="000000"/>
                </a:solidFill>
              </a:rPr>
              <a:t>The mechanisms and instruments used in the last 10 years, are:</a:t>
            </a:r>
            <a:endParaRPr lang="en-US" sz="1600" dirty="0">
              <a:solidFill>
                <a:srgbClr val="000000"/>
              </a:solidFill>
            </a:endParaRPr>
          </a:p>
          <a:p>
            <a:pPr marL="742950" lvl="2" indent="-342900" algn="just">
              <a:buSzPct val="120000"/>
              <a:buFont typeface="Wingdings" panose="05000000000000000000" pitchFamily="2" charset="2"/>
              <a:buChar char="ü"/>
            </a:pPr>
            <a:r>
              <a:rPr lang="en-US" sz="1700" dirty="0">
                <a:solidFill>
                  <a:srgbClr val="000000"/>
                </a:solidFill>
              </a:rPr>
              <a:t>US dollar sale auctions (2008-2009 and 2014-2016)</a:t>
            </a:r>
            <a:endParaRPr lang="en-US" sz="1600" dirty="0">
              <a:solidFill>
                <a:srgbClr val="000000"/>
              </a:solidFill>
            </a:endParaRPr>
          </a:p>
          <a:p>
            <a:pPr marL="800100" lvl="3" indent="-342900" algn="just">
              <a:buSzPct val="120000"/>
              <a:buFont typeface="Wingdings" panose="05000000000000000000" pitchFamily="2" charset="2"/>
              <a:buChar char="ü"/>
            </a:pPr>
            <a:r>
              <a:rPr lang="en-US" sz="1700" dirty="0">
                <a:solidFill>
                  <a:srgbClr val="000000"/>
                </a:solidFill>
              </a:rPr>
              <a:t>With and without minimum price</a:t>
            </a:r>
            <a:endParaRPr lang="en-US" sz="1600" dirty="0">
              <a:solidFill>
                <a:srgbClr val="000000"/>
              </a:solidFill>
            </a:endParaRPr>
          </a:p>
          <a:p>
            <a:pPr marL="800100" lvl="3" indent="-342900" algn="just">
              <a:buSzPct val="120000"/>
              <a:buFont typeface="Wingdings" panose="05000000000000000000" pitchFamily="2" charset="2"/>
              <a:buChar char="ü"/>
            </a:pPr>
            <a:r>
              <a:rPr lang="en-US" sz="1700" dirty="0">
                <a:solidFill>
                  <a:srgbClr val="000000"/>
                </a:solidFill>
              </a:rPr>
              <a:t>Scheduled and non-scheduled</a:t>
            </a:r>
            <a:endParaRPr lang="en-US" sz="1600" dirty="0">
              <a:solidFill>
                <a:srgbClr val="000000"/>
              </a:solidFill>
            </a:endParaRPr>
          </a:p>
          <a:p>
            <a:pPr marL="742950" lvl="2" indent="-342900" algn="just">
              <a:buSzPct val="120000"/>
              <a:buFont typeface="Wingdings" panose="05000000000000000000" pitchFamily="2" charset="2"/>
              <a:buChar char="ü"/>
            </a:pPr>
            <a:r>
              <a:rPr lang="en-US" sz="1700" dirty="0">
                <a:solidFill>
                  <a:srgbClr val="000000"/>
                </a:solidFill>
              </a:rPr>
              <a:t>Put option auctions to sell US dollars to Central Bank of Mexico (2010-2011)</a:t>
            </a:r>
            <a:endParaRPr lang="en-US" sz="1600" dirty="0">
              <a:solidFill>
                <a:srgbClr val="000000"/>
              </a:solidFill>
            </a:endParaRPr>
          </a:p>
          <a:p>
            <a:pPr marL="742950" lvl="2" indent="-342900" algn="just">
              <a:buSzPct val="120000"/>
              <a:buFont typeface="Wingdings" panose="05000000000000000000" pitchFamily="2" charset="2"/>
              <a:buChar char="ü"/>
            </a:pPr>
            <a:r>
              <a:rPr lang="en-US" sz="1700" dirty="0">
                <a:solidFill>
                  <a:srgbClr val="000000"/>
                </a:solidFill>
              </a:rPr>
              <a:t>US dollar credit auctions (2009)</a:t>
            </a:r>
            <a:endParaRPr lang="en-US" sz="1600" dirty="0">
              <a:solidFill>
                <a:srgbClr val="000000"/>
              </a:solidFill>
            </a:endParaRPr>
          </a:p>
          <a:p>
            <a:pPr marL="742950" lvl="2" indent="-342900" algn="just">
              <a:buSzPct val="120000"/>
              <a:buFont typeface="Wingdings" panose="05000000000000000000" pitchFamily="2" charset="2"/>
              <a:buChar char="ü"/>
            </a:pPr>
            <a:r>
              <a:rPr lang="en-US" sz="1700" dirty="0">
                <a:solidFill>
                  <a:srgbClr val="000000"/>
                </a:solidFill>
              </a:rPr>
              <a:t>US dollar Non Deliverable Forwards (NDF) auctions (2017-2018)</a:t>
            </a:r>
            <a:endParaRPr lang="en-US" sz="1600" dirty="0">
              <a:solidFill>
                <a:srgbClr val="000000"/>
              </a:solidFill>
            </a:endParaRPr>
          </a:p>
          <a:p>
            <a:pPr marL="742950" lvl="2" indent="-342900" algn="just">
              <a:buSzPct val="120000"/>
              <a:buFont typeface="Wingdings" panose="05000000000000000000" pitchFamily="2" charset="2"/>
              <a:buChar char="ü"/>
            </a:pPr>
            <a:r>
              <a:rPr lang="en-US" sz="1700" dirty="0">
                <a:solidFill>
                  <a:srgbClr val="000000"/>
                </a:solidFill>
              </a:rPr>
              <a:t>Discretionary interventions in the Foreign Exchange Market (February 2009, February 2016 and January 2017)</a:t>
            </a:r>
            <a:endParaRPr lang="en-US" sz="1600" dirty="0">
              <a:solidFill>
                <a:srgbClr val="000000"/>
              </a:solidFill>
            </a:endParaRPr>
          </a:p>
          <a:p>
            <a:pPr algn="just"/>
            <a:endParaRPr lang="en-US" sz="1600" dirty="0">
              <a:solidFill>
                <a:srgbClr val="000000"/>
              </a:solidFill>
            </a:endParaRPr>
          </a:p>
        </p:txBody>
      </p:sp>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2599981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8E002BF4-BBF3-4639-B0BE-64A04A870BC8}" type="slidenum">
              <a:rPr lang="es-MX" smtClean="0"/>
              <a:pPr/>
              <a:t>9</a:t>
            </a:fld>
            <a:endParaRPr lang="es-MX" dirty="0"/>
          </a:p>
        </p:txBody>
      </p:sp>
      <p:sp>
        <p:nvSpPr>
          <p:cNvPr id="22" name="1 Título"/>
          <p:cNvSpPr txBox="1">
            <a:spLocks/>
          </p:cNvSpPr>
          <p:nvPr/>
        </p:nvSpPr>
        <p:spPr>
          <a:xfrm>
            <a:off x="163928" y="1065649"/>
            <a:ext cx="3802017" cy="784830"/>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500" dirty="0">
                <a:solidFill>
                  <a:schemeClr val="tx1"/>
                </a:solidFill>
                <a:latin typeface="+mj-lt"/>
                <a:ea typeface="+mj-ea"/>
                <a:cs typeface="+mj-cs"/>
              </a:rPr>
              <a:t>Daily</a:t>
            </a:r>
            <a:r>
              <a:rPr lang="en-US" sz="1500">
                <a:solidFill>
                  <a:schemeClr val="tx1"/>
                </a:solidFill>
                <a:latin typeface="+mj-lt"/>
                <a:ea typeface="+mj-ea"/>
                <a:cs typeface="+mj-cs"/>
              </a:rPr>
              <a:t> trade volume by currency in spot </a:t>
            </a:r>
            <a:r>
              <a:rPr lang="en-US" sz="1500" dirty="0">
                <a:solidFill>
                  <a:schemeClr val="tx1"/>
                </a:solidFill>
                <a:latin typeface="+mj-lt"/>
                <a:ea typeface="+mj-ea"/>
                <a:cs typeface="+mj-cs"/>
              </a:rPr>
              <a:t>market</a:t>
            </a:r>
            <a:r>
              <a:rPr lang="en-US" sz="1500">
                <a:solidFill>
                  <a:schemeClr val="tx1"/>
                </a:solidFill>
                <a:latin typeface="+mj-lt"/>
                <a:ea typeface="+mj-ea"/>
                <a:cs typeface="+mj-cs"/>
              </a:rPr>
              <a:t> during April 2013 </a:t>
            </a:r>
            <a:r>
              <a:rPr lang="en-US" sz="1500" dirty="0">
                <a:solidFill>
                  <a:schemeClr val="tx1"/>
                </a:solidFill>
                <a:latin typeface="+mj-lt"/>
                <a:ea typeface="+mj-ea"/>
                <a:cs typeface="+mj-cs"/>
              </a:rPr>
              <a:t>and</a:t>
            </a:r>
            <a:r>
              <a:rPr lang="en-US" sz="1500">
                <a:solidFill>
                  <a:schemeClr val="tx1"/>
                </a:solidFill>
                <a:latin typeface="+mj-lt"/>
                <a:ea typeface="+mj-ea"/>
                <a:cs typeface="+mj-cs"/>
              </a:rPr>
              <a:t> April 2016</a:t>
            </a:r>
            <a:endParaRPr lang="en-US" sz="1500" dirty="0">
              <a:solidFill>
                <a:schemeClr val="tx1"/>
              </a:solidFill>
              <a:latin typeface="+mj-lt"/>
              <a:ea typeface="+mj-ea"/>
              <a:cs typeface="+mj-cs"/>
            </a:endParaRPr>
          </a:p>
          <a:p>
            <a:pPr>
              <a:buClr>
                <a:schemeClr val="accent4"/>
              </a:buClr>
            </a:pPr>
            <a:r>
              <a:rPr lang="en-US" sz="1500" b="0">
                <a:solidFill>
                  <a:schemeClr val="tx1"/>
                </a:solidFill>
              </a:rPr>
              <a:t>Daily average, </a:t>
            </a:r>
            <a:r>
              <a:rPr lang="en-US" sz="1500" b="0" dirty="0">
                <a:solidFill>
                  <a:schemeClr val="tx1"/>
                </a:solidFill>
              </a:rPr>
              <a:t>billions</a:t>
            </a:r>
            <a:r>
              <a:rPr lang="en-US" sz="1500" b="0">
                <a:solidFill>
                  <a:schemeClr val="tx1"/>
                </a:solidFill>
              </a:rPr>
              <a:t> of US dollars</a:t>
            </a:r>
            <a:endParaRPr lang="en-US" sz="1500" b="0" dirty="0">
              <a:solidFill>
                <a:schemeClr val="tx1"/>
              </a:solidFill>
              <a:latin typeface="+mj-lt"/>
              <a:ea typeface="+mj-ea"/>
              <a:cs typeface="+mj-cs"/>
            </a:endParaRPr>
          </a:p>
        </p:txBody>
      </p:sp>
      <p:sp>
        <p:nvSpPr>
          <p:cNvPr id="23" name="CuadroTexto 22"/>
          <p:cNvSpPr txBox="1"/>
          <p:nvPr/>
        </p:nvSpPr>
        <p:spPr>
          <a:xfrm>
            <a:off x="295570" y="6086472"/>
            <a:ext cx="3406665" cy="220380"/>
          </a:xfrm>
          <a:prstGeom prst="rect">
            <a:avLst/>
          </a:prstGeom>
          <a:noFill/>
        </p:spPr>
        <p:txBody>
          <a:bodyPr wrap="square" rtlCol="0">
            <a:spAutoFit/>
          </a:bodyPr>
          <a:lstStyle>
            <a:defPPr>
              <a:defRPr lang="es-MX"/>
            </a:defPPr>
            <a:lvl1pPr>
              <a:defRPr sz="1000"/>
            </a:lvl1pPr>
          </a:lstStyle>
          <a:p>
            <a:pPr algn="just"/>
            <a:r>
              <a:rPr lang="en-US" sz="800"/>
              <a:t>Source: BIS Triennial Central Bank Survey . </a:t>
            </a:r>
            <a:endParaRPr lang="en-US" sz="800" dirty="0"/>
          </a:p>
        </p:txBody>
      </p:sp>
      <p:sp>
        <p:nvSpPr>
          <p:cNvPr id="12" name="1 Título"/>
          <p:cNvSpPr txBox="1">
            <a:spLocks/>
          </p:cNvSpPr>
          <p:nvPr/>
        </p:nvSpPr>
        <p:spPr>
          <a:xfrm>
            <a:off x="4223792" y="1052736"/>
            <a:ext cx="4007757" cy="784830"/>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500" dirty="0">
                <a:solidFill>
                  <a:schemeClr val="tx1"/>
                </a:solidFill>
                <a:latin typeface="+mj-lt"/>
                <a:ea typeface="+mj-ea"/>
                <a:cs typeface="+mj-cs"/>
              </a:rPr>
              <a:t>Mexican</a:t>
            </a:r>
            <a:r>
              <a:rPr lang="en-US" sz="1500">
                <a:solidFill>
                  <a:schemeClr val="tx1"/>
                </a:solidFill>
                <a:latin typeface="+mj-lt"/>
                <a:ea typeface="+mj-ea"/>
                <a:cs typeface="+mj-cs"/>
              </a:rPr>
              <a:t> Peso total </a:t>
            </a:r>
            <a:r>
              <a:rPr lang="en-US" sz="1500" dirty="0">
                <a:solidFill>
                  <a:schemeClr val="tx1"/>
                </a:solidFill>
                <a:latin typeface="+mj-lt"/>
                <a:ea typeface="+mj-ea"/>
                <a:cs typeface="+mj-cs"/>
              </a:rPr>
              <a:t>turnover</a:t>
            </a:r>
            <a:r>
              <a:rPr lang="en-US" sz="1500">
                <a:solidFill>
                  <a:schemeClr val="tx1"/>
                </a:solidFill>
                <a:latin typeface="+mj-lt"/>
                <a:ea typeface="+mj-ea"/>
                <a:cs typeface="+mj-cs"/>
              </a:rPr>
              <a:t> in the foreign exchange market</a:t>
            </a:r>
            <a:endParaRPr lang="en-US" sz="1500" dirty="0">
              <a:solidFill>
                <a:schemeClr val="tx1"/>
              </a:solidFill>
              <a:latin typeface="+mj-lt"/>
              <a:ea typeface="+mj-ea"/>
              <a:cs typeface="+mj-cs"/>
            </a:endParaRPr>
          </a:p>
          <a:p>
            <a:pPr>
              <a:buClr>
                <a:schemeClr val="accent4"/>
              </a:buClr>
            </a:pPr>
            <a:r>
              <a:rPr lang="en-US" sz="1500" b="0">
                <a:solidFill>
                  <a:schemeClr val="tx1"/>
                </a:solidFill>
              </a:rPr>
              <a:t>Daily average, </a:t>
            </a:r>
            <a:r>
              <a:rPr lang="en-US" sz="1500" b="0" dirty="0">
                <a:solidFill>
                  <a:schemeClr val="tx1"/>
                </a:solidFill>
              </a:rPr>
              <a:t>billions</a:t>
            </a:r>
            <a:r>
              <a:rPr lang="en-US" sz="1500" b="0">
                <a:solidFill>
                  <a:schemeClr val="tx1"/>
                </a:solidFill>
              </a:rPr>
              <a:t> of US dollars</a:t>
            </a:r>
            <a:endParaRPr lang="en-US" sz="1500" b="0" dirty="0">
              <a:solidFill>
                <a:schemeClr val="tx1"/>
              </a:solidFill>
              <a:latin typeface="+mj-lt"/>
              <a:ea typeface="+mj-ea"/>
              <a:cs typeface="+mj-cs"/>
            </a:endParaRPr>
          </a:p>
        </p:txBody>
      </p:sp>
      <p:sp>
        <p:nvSpPr>
          <p:cNvPr id="13" name="1 Título"/>
          <p:cNvSpPr txBox="1">
            <a:spLocks/>
          </p:cNvSpPr>
          <p:nvPr/>
        </p:nvSpPr>
        <p:spPr>
          <a:xfrm>
            <a:off x="8258991" y="1052736"/>
            <a:ext cx="3802017" cy="553998"/>
          </a:xfrm>
          <a:prstGeom prst="rect">
            <a:avLst/>
          </a:prstGeom>
          <a:noFill/>
        </p:spPr>
        <p:txBody>
          <a:bodyPr wrap="square" rtlCol="0">
            <a:spAutoFit/>
          </a:bodyPr>
          <a:lstStyle>
            <a:defPPr>
              <a:defRPr lang="es-MX"/>
            </a:defPPr>
            <a:lvl1pPr algn="ctr">
              <a:defRPr sz="1600" b="1">
                <a:solidFill>
                  <a:srgbClr val="254061"/>
                </a:solidFill>
              </a:defRPr>
            </a:lvl1pPr>
          </a:lstStyle>
          <a:p>
            <a:pPr>
              <a:buClr>
                <a:schemeClr val="accent4"/>
              </a:buClr>
            </a:pPr>
            <a:r>
              <a:rPr lang="en-US" sz="1500">
                <a:solidFill>
                  <a:schemeClr val="tx1"/>
                </a:solidFill>
                <a:latin typeface="+mj-lt"/>
                <a:ea typeface="+mj-ea"/>
                <a:cs typeface="+mj-cs"/>
              </a:rPr>
              <a:t>Mexican peso trading turnover</a:t>
            </a:r>
            <a:endParaRPr lang="en-US" sz="1500" dirty="0">
              <a:solidFill>
                <a:schemeClr val="tx1"/>
              </a:solidFill>
              <a:latin typeface="+mj-lt"/>
              <a:ea typeface="+mj-ea"/>
              <a:cs typeface="+mj-cs"/>
            </a:endParaRPr>
          </a:p>
          <a:p>
            <a:pPr>
              <a:buClr>
                <a:schemeClr val="accent4"/>
              </a:buClr>
            </a:pPr>
            <a:r>
              <a:rPr lang="en-US" sz="1500" b="0">
                <a:solidFill>
                  <a:schemeClr val="tx1"/>
                </a:solidFill>
                <a:latin typeface="+mj-lt"/>
                <a:ea typeface="+mj-ea"/>
                <a:cs typeface="+mj-cs"/>
              </a:rPr>
              <a:t>Daily average, </a:t>
            </a:r>
            <a:r>
              <a:rPr lang="en-US" sz="1500" b="0" dirty="0">
                <a:solidFill>
                  <a:schemeClr val="tx1"/>
                </a:solidFill>
                <a:latin typeface="+mj-lt"/>
                <a:ea typeface="+mj-ea"/>
                <a:cs typeface="+mj-cs"/>
              </a:rPr>
              <a:t>billions</a:t>
            </a:r>
            <a:r>
              <a:rPr lang="en-US" sz="1500" b="0">
                <a:solidFill>
                  <a:schemeClr val="tx1"/>
                </a:solidFill>
                <a:latin typeface="+mj-lt"/>
                <a:ea typeface="+mj-ea"/>
                <a:cs typeface="+mj-cs"/>
              </a:rPr>
              <a:t> of US dollars</a:t>
            </a:r>
            <a:endParaRPr lang="en-US" sz="1500" b="0" dirty="0">
              <a:solidFill>
                <a:schemeClr val="tx1"/>
              </a:solidFill>
              <a:latin typeface="+mj-lt"/>
              <a:ea typeface="+mj-ea"/>
              <a:cs typeface="+mj-cs"/>
            </a:endParaRPr>
          </a:p>
        </p:txBody>
      </p:sp>
      <p:sp>
        <p:nvSpPr>
          <p:cNvPr id="20" name="CuadroTexto 19"/>
          <p:cNvSpPr txBox="1"/>
          <p:nvPr/>
        </p:nvSpPr>
        <p:spPr>
          <a:xfrm>
            <a:off x="4340087" y="5984557"/>
            <a:ext cx="3494485" cy="307777"/>
          </a:xfrm>
          <a:prstGeom prst="rect">
            <a:avLst/>
          </a:prstGeom>
          <a:noFill/>
        </p:spPr>
        <p:txBody>
          <a:bodyPr wrap="square" rtlCol="0">
            <a:spAutoFit/>
          </a:bodyPr>
          <a:lstStyle>
            <a:defPPr>
              <a:defRPr lang="es-MX"/>
            </a:defPPr>
            <a:lvl1pPr>
              <a:defRPr sz="1000"/>
            </a:lvl1pPr>
          </a:lstStyle>
          <a:p>
            <a:pPr algn="just"/>
            <a:r>
              <a:rPr lang="en-US" sz="700"/>
              <a:t>Source: BIS </a:t>
            </a:r>
            <a:r>
              <a:rPr lang="en-US" sz="700" dirty="0"/>
              <a:t>Triennial</a:t>
            </a:r>
            <a:r>
              <a:rPr lang="en-US" sz="700"/>
              <a:t> Central Bank Survey, Federal Reserve FXC Survey</a:t>
            </a:r>
            <a:r>
              <a:rPr lang="en-US" sz="700" dirty="0"/>
              <a:t>,</a:t>
            </a:r>
            <a:r>
              <a:rPr lang="en-US" sz="700"/>
              <a:t> Bank of England FXJSCSurvey and Central Bank of Mexico. </a:t>
            </a:r>
            <a:endParaRPr lang="en-US" sz="700" dirty="0"/>
          </a:p>
        </p:txBody>
      </p:sp>
      <p:sp>
        <p:nvSpPr>
          <p:cNvPr id="21" name="CuadroTexto 20"/>
          <p:cNvSpPr txBox="1"/>
          <p:nvPr/>
        </p:nvSpPr>
        <p:spPr>
          <a:xfrm>
            <a:off x="8249514" y="5873497"/>
            <a:ext cx="3541605" cy="553998"/>
          </a:xfrm>
          <a:prstGeom prst="rect">
            <a:avLst/>
          </a:prstGeom>
          <a:noFill/>
        </p:spPr>
        <p:txBody>
          <a:bodyPr wrap="square" rtlCol="0">
            <a:spAutoFit/>
          </a:bodyPr>
          <a:lstStyle>
            <a:defPPr>
              <a:defRPr lang="es-MX"/>
            </a:defPPr>
            <a:lvl1pPr>
              <a:defRPr sz="1000"/>
            </a:lvl1pPr>
          </a:lstStyle>
          <a:p>
            <a:pPr algn="just"/>
            <a:r>
              <a:rPr lang="en-US" sz="600"/>
              <a:t>Note: </a:t>
            </a:r>
            <a:r>
              <a:rPr lang="en-US" sz="600" dirty="0"/>
              <a:t>For</a:t>
            </a:r>
            <a:r>
              <a:rPr lang="en-US" sz="600"/>
              <a:t> April 2010, April 2013 </a:t>
            </a:r>
            <a:r>
              <a:rPr lang="en-US" sz="600" dirty="0"/>
              <a:t>and</a:t>
            </a:r>
            <a:r>
              <a:rPr lang="en-US" sz="600"/>
              <a:t> April 2016 the data is from the triennial BIS survey, other volumes are estimated using the data provided by the Central Bank of Mexico , </a:t>
            </a:r>
            <a:r>
              <a:rPr lang="en-US" sz="600" dirty="0"/>
              <a:t>FXC</a:t>
            </a:r>
            <a:r>
              <a:rPr lang="en-US" sz="600"/>
              <a:t> and FXJSC surveys without the intersection between these markets in order to avoid double counting.</a:t>
            </a:r>
            <a:endParaRPr lang="en-US" sz="600" dirty="0"/>
          </a:p>
          <a:p>
            <a:pPr algn="just"/>
            <a:r>
              <a:rPr lang="en-US" sz="600"/>
              <a:t>Source: BIS Triennial Central Bank Survey, Federal Reserve FXC Survey</a:t>
            </a:r>
            <a:r>
              <a:rPr lang="en-US" sz="600" dirty="0"/>
              <a:t>,</a:t>
            </a:r>
            <a:r>
              <a:rPr lang="en-US" sz="600"/>
              <a:t> Bank of England FXJSCSurvey and Central Bank of Mexico . </a:t>
            </a:r>
            <a:endParaRPr lang="en-US" sz="600" dirty="0"/>
          </a:p>
        </p:txBody>
      </p:sp>
      <p:sp>
        <p:nvSpPr>
          <p:cNvPr id="14" name="1 Título"/>
          <p:cNvSpPr>
            <a:spLocks noGrp="1"/>
          </p:cNvSpPr>
          <p:nvPr>
            <p:ph type="title"/>
          </p:nvPr>
        </p:nvSpPr>
        <p:spPr>
          <a:xfrm>
            <a:off x="263352" y="188640"/>
            <a:ext cx="11754696" cy="404664"/>
          </a:xfrm>
        </p:spPr>
        <p:txBody>
          <a:bodyPr/>
          <a:lstStyle/>
          <a:p>
            <a:r>
              <a:rPr lang="en-029" sz="2400" dirty="0"/>
              <a:t>Foreign</a:t>
            </a:r>
            <a:r>
              <a:rPr lang="en-029" sz="2400"/>
              <a:t> Exchange Market</a:t>
            </a:r>
            <a:endParaRPr lang="es-MX" sz="2600" dirty="0"/>
          </a:p>
        </p:txBody>
      </p:sp>
      <p:sp>
        <p:nvSpPr>
          <p:cNvPr id="16" name="7 Marcador de contenido"/>
          <p:cNvSpPr>
            <a:spLocks noGrp="1"/>
          </p:cNvSpPr>
          <p:nvPr>
            <p:ph idx="1"/>
          </p:nvPr>
        </p:nvSpPr>
        <p:spPr>
          <a:xfrm>
            <a:off x="263352" y="587226"/>
            <a:ext cx="11665296" cy="600816"/>
          </a:xfrm>
          <a:noFill/>
        </p:spPr>
        <p:txBody>
          <a:bodyPr>
            <a:normAutofit/>
          </a:bodyPr>
          <a:lstStyle/>
          <a:p>
            <a:pPr algn="just"/>
            <a:r>
              <a:rPr lang="en-029" dirty="0">
                <a:solidFill>
                  <a:srgbClr val="000000"/>
                </a:solidFill>
              </a:rPr>
              <a:t>Mexican</a:t>
            </a:r>
            <a:r>
              <a:rPr lang="en-029">
                <a:solidFill>
                  <a:srgbClr val="000000"/>
                </a:solidFill>
              </a:rPr>
              <a:t> FX market is one of the most liquid from the emerging market. </a:t>
            </a:r>
            <a:endParaRPr lang="es-MX" sz="1600" dirty="0">
              <a:solidFill>
                <a:srgbClr val="000000"/>
              </a:solidFill>
            </a:endParaRPr>
          </a:p>
        </p:txBody>
      </p:sp>
      <p:pic>
        <p:nvPicPr>
          <p:cNvPr id="24" name="Imagen 23"/>
          <p:cNvPicPr>
            <a:picLocks noChangeAspect="1"/>
          </p:cNvPicPr>
          <p:nvPr/>
        </p:nvPicPr>
        <p:blipFill rotWithShape="1">
          <a:blip r:embed="rId3"/>
          <a:srcRect t="1271" r="3361" b="1082"/>
          <a:stretch/>
        </p:blipFill>
        <p:spPr>
          <a:xfrm>
            <a:off x="446283" y="1837566"/>
            <a:ext cx="3237305" cy="4242817"/>
          </a:xfrm>
          <a:prstGeom prst="rect">
            <a:avLst/>
          </a:prstGeom>
        </p:spPr>
      </p:pic>
      <p:pic>
        <p:nvPicPr>
          <p:cNvPr id="2" name="Imagen 5"/>
          <p:cNvPicPr>
            <a:picLocks noChangeAspect="1"/>
          </p:cNvPicPr>
          <p:nvPr/>
        </p:nvPicPr>
        <p:blipFill>
          <a:blip r:embed="rId4"/>
          <a:stretch>
            <a:fillRect/>
          </a:stretch>
        </p:blipFill>
        <p:spPr>
          <a:xfrm>
            <a:off x="4422475" y="1723516"/>
            <a:ext cx="3412097" cy="4129048"/>
          </a:xfrm>
          <a:prstGeom prst="rect">
            <a:avLst/>
          </a:prstGeom>
        </p:spPr>
      </p:pic>
      <p:pic>
        <p:nvPicPr>
          <p:cNvPr id="5" name="Imagen 6"/>
          <p:cNvPicPr>
            <a:picLocks noChangeAspect="1"/>
          </p:cNvPicPr>
          <p:nvPr/>
        </p:nvPicPr>
        <p:blipFill rotWithShape="1">
          <a:blip r:embed="rId5"/>
          <a:srcRect l="2645" t="1461" r="14868" b="2233"/>
          <a:stretch/>
        </p:blipFill>
        <p:spPr>
          <a:xfrm>
            <a:off x="8348146" y="1723516"/>
            <a:ext cx="3442973" cy="4231989"/>
          </a:xfrm>
          <a:prstGeom prst="rect">
            <a:avLst/>
          </a:prstGeom>
        </p:spPr>
      </p:pic>
      <p:sp>
        <p:nvSpPr>
          <p:cNvPr id="3" name="Marcador de pie de página 2"/>
          <p:cNvSpPr>
            <a:spLocks noGrp="1"/>
          </p:cNvSpPr>
          <p:nvPr>
            <p:ph type="ftr" sz="quarter" idx="11"/>
          </p:nvPr>
        </p:nvSpPr>
        <p:spPr/>
        <p:txBody>
          <a:bodyPr/>
          <a:lstStyle/>
          <a:p>
            <a:endParaRPr lang="es-MX" dirty="0"/>
          </a:p>
        </p:txBody>
      </p:sp>
    </p:spTree>
    <p:extLst>
      <p:ext uri="{BB962C8B-B14F-4D97-AF65-F5344CB8AC3E}">
        <p14:creationId xmlns:p14="http://schemas.microsoft.com/office/powerpoint/2010/main" val="1723201288"/>
      </p:ext>
    </p:extLst>
  </p:cSld>
  <p:clrMapOvr>
    <a:masterClrMapping/>
  </p:clrMapOvr>
</p:sld>
</file>

<file path=ppt/theme/theme1.xml><?xml version="1.0" encoding="utf-8"?>
<a:theme xmlns:a="http://schemas.openxmlformats.org/drawingml/2006/main" name="1_VERDE">
  <a:themeElements>
    <a:clrScheme name="Gama Final Banco">
      <a:dk1>
        <a:srgbClr val="182B47"/>
      </a:dk1>
      <a:lt1>
        <a:srgbClr val="FFFFFF"/>
      </a:lt1>
      <a:dk2>
        <a:srgbClr val="00727C"/>
      </a:dk2>
      <a:lt2>
        <a:srgbClr val="8C734A"/>
      </a:lt2>
      <a:accent1>
        <a:srgbClr val="31B133"/>
      </a:accent1>
      <a:accent2>
        <a:srgbClr val="6D3A77"/>
      </a:accent2>
      <a:accent3>
        <a:srgbClr val="3D7DDA"/>
      </a:accent3>
      <a:accent4>
        <a:srgbClr val="FF7800"/>
      </a:accent4>
      <a:accent5>
        <a:srgbClr val="FFCB00"/>
      </a:accent5>
      <a:accent6>
        <a:srgbClr val="BF0A33"/>
      </a:accent6>
      <a:hlink>
        <a:srgbClr val="8C734A"/>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626F6A2268DCE941B4C03A61FA625234" ma:contentTypeVersion="0" ma:contentTypeDescription="Crear nuevo documento." ma:contentTypeScope="" ma:versionID="de90feee1b40203aabd3645dcf1fc8b1">
  <xsd:schema xmlns:xsd="http://www.w3.org/2001/XMLSchema" xmlns:xs="http://www.w3.org/2001/XMLSchema" xmlns:p="http://schemas.microsoft.com/office/2006/metadata/properties" targetNamespace="http://schemas.microsoft.com/office/2006/metadata/properties" ma:root="true" ma:fieldsID="ebba8a198e9bb40c3eeca6d0bd41257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82662-B2E3-4305-A7D1-3D4A00B37D2B}">
  <ds:schemaRefs>
    <ds:schemaRef ds:uri="http://schemas.microsoft.com/sharepoint/v3/contenttype/forms"/>
  </ds:schemaRefs>
</ds:datastoreItem>
</file>

<file path=customXml/itemProps2.xml><?xml version="1.0" encoding="utf-8"?>
<ds:datastoreItem xmlns:ds="http://schemas.openxmlformats.org/officeDocument/2006/customXml" ds:itemID="{D03B064F-D746-4DC0-BA9B-CF06172C4C4B}">
  <ds:schemaRefs>
    <ds:schemaRef ds:uri="http://purl.org/dc/elements/1.1/"/>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130F9FE2-5EDC-4CF0-A3FF-0307F87B0E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VERDE</Template>
  <TotalTime>61167</TotalTime>
  <Words>3730</Words>
  <Application>Microsoft Office PowerPoint</Application>
  <PresentationFormat>Panorámica</PresentationFormat>
  <Paragraphs>332</Paragraphs>
  <Slides>29</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29</vt:i4>
      </vt:variant>
    </vt:vector>
  </HeadingPairs>
  <TitlesOfParts>
    <vt:vector size="33" baseType="lpstr">
      <vt:lpstr>Arial</vt:lpstr>
      <vt:lpstr>Calibri</vt:lpstr>
      <vt:lpstr>Wingdings</vt:lpstr>
      <vt:lpstr>1_VERDE</vt:lpstr>
      <vt:lpstr>Presentación de PowerPoint</vt:lpstr>
      <vt:lpstr>Government bond market development in CEMLA countries</vt:lpstr>
      <vt:lpstr>Government bond market development in CEMLA countries</vt:lpstr>
      <vt:lpstr>Government bond market development in CEMLA countries</vt:lpstr>
      <vt:lpstr>Government bond market development in CEMLA countries</vt:lpstr>
      <vt:lpstr>Government bond market development in CEMLA countries: Mexico</vt:lpstr>
      <vt:lpstr>Government bond market development in CEMLA countries: Mexico</vt:lpstr>
      <vt:lpstr>Foreign Exchange Market</vt:lpstr>
      <vt:lpstr>Foreign Exchange Market</vt:lpstr>
      <vt:lpstr>Government bond market development in CEMLA countries: Mexico</vt:lpstr>
      <vt:lpstr>Government bond market development: Money Markets</vt:lpstr>
      <vt:lpstr>Government bond market development</vt:lpstr>
      <vt:lpstr>Local Market Microstructure: Market Makers Program</vt:lpstr>
      <vt:lpstr>Local Market Microstructure: Secondarymarket</vt:lpstr>
      <vt:lpstr>Presentación de PowerPoint</vt:lpstr>
      <vt:lpstr>Presentación de PowerPoint</vt:lpstr>
      <vt:lpstr>Local Market Microstructure: Secondary market</vt:lpstr>
      <vt:lpstr>Presentación de PowerPoint</vt:lpstr>
      <vt:lpstr>Local Market Microstructure: Participants heterogeneity</vt:lpstr>
      <vt:lpstr>Investor Base: Pension Funds (Siefores)</vt:lpstr>
      <vt:lpstr>Investor Base: Pension Funds (Siefores)</vt:lpstr>
      <vt:lpstr>Investor Base: Local Mutual Funds</vt:lpstr>
      <vt:lpstr>Investor Base: Local Mutual Funds</vt:lpstr>
      <vt:lpstr>Investor Base: Foreign Investors</vt:lpstr>
      <vt:lpstr>Derivatives Markets</vt:lpstr>
      <vt:lpstr>Other Fixed Income Markets</vt:lpstr>
      <vt:lpstr>Challenges: Corporate Fixed Income Market</vt:lpstr>
      <vt:lpstr>Conclusions</vt:lpstr>
      <vt:lpstr>Presentación de PowerPoint</vt:lpstr>
    </vt:vector>
  </TitlesOfParts>
  <Company>Banco de México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Banxico</dc:creator>
  <cp:keywords/>
  <cp:lastModifiedBy>B15017@banxico.org.mx</cp:lastModifiedBy>
  <cp:revision>2153</cp:revision>
  <cp:lastPrinted>2017-05-03T15:06:49Z</cp:lastPrinted>
  <dcterms:created xsi:type="dcterms:W3CDTF">2012-08-22T23:26:02Z</dcterms:created>
  <dcterms:modified xsi:type="dcterms:W3CDTF">2019-09-06T19:58:21Z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b4101169-7ce1-4eb3-a0c6-a24a0d620bf9</vt:lpwstr>
  </property>
  <property fmtid="{D5CDD505-2E9C-101B-9397-08002B2CF9AE}" pid="3" name="ContentTypeId">
    <vt:lpwstr>0x010100626F6A2268DCE941B4C03A61FA625234</vt:lpwstr>
  </property>
  <property fmtid="{D5CDD505-2E9C-101B-9397-08002B2CF9AE}" pid="4" name="Evento">
    <vt:lpwstr/>
  </property>
  <property fmtid="{D5CDD505-2E9C-101B-9397-08002B2CF9AE}" pid="5" name="URL">
    <vt:lpwstr/>
  </property>
  <property fmtid="{D5CDD505-2E9C-101B-9397-08002B2CF9AE}" pid="6" name="Sujetos obligados">
    <vt:lpwstr/>
  </property>
  <property fmtid="{D5CDD505-2E9C-101B-9397-08002B2CF9AE}" pid="7" name="Partes que suscriben">
    <vt:lpwstr/>
  </property>
  <property fmtid="{D5CDD505-2E9C-101B-9397-08002B2CF9AE}" pid="8" name="De">
    <vt:lpwstr/>
  </property>
  <property fmtid="{D5CDD505-2E9C-101B-9397-08002B2CF9AE}" pid="9" name="Para">
    <vt:lpwstr/>
  </property>
  <property fmtid="{D5CDD505-2E9C-101B-9397-08002B2CF9AE}" pid="10" name="Organo que sesiona">
    <vt:lpwstr/>
  </property>
  <property fmtid="{D5CDD505-2E9C-101B-9397-08002B2CF9AE}" pid="11" name="Order">
    <vt:r8>3663400</vt:r8>
  </property>
</Properties>
</file>