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702" r:id="rId6"/>
  </p:sldMasterIdLst>
  <p:notesMasterIdLst>
    <p:notesMasterId r:id="rId40"/>
  </p:notesMasterIdLst>
  <p:handoutMasterIdLst>
    <p:handoutMasterId r:id="rId41"/>
  </p:handoutMasterIdLst>
  <p:sldIdLst>
    <p:sldId id="362" r:id="rId7"/>
    <p:sldId id="403" r:id="rId8"/>
    <p:sldId id="431" r:id="rId9"/>
    <p:sldId id="432" r:id="rId10"/>
    <p:sldId id="421" r:id="rId11"/>
    <p:sldId id="433" r:id="rId12"/>
    <p:sldId id="434" r:id="rId13"/>
    <p:sldId id="443" r:id="rId14"/>
    <p:sldId id="422" r:id="rId15"/>
    <p:sldId id="419" r:id="rId16"/>
    <p:sldId id="435" r:id="rId17"/>
    <p:sldId id="442" r:id="rId18"/>
    <p:sldId id="448" r:id="rId19"/>
    <p:sldId id="452" r:id="rId20"/>
    <p:sldId id="450" r:id="rId21"/>
    <p:sldId id="455" r:id="rId22"/>
    <p:sldId id="453" r:id="rId23"/>
    <p:sldId id="449" r:id="rId24"/>
    <p:sldId id="451" r:id="rId25"/>
    <p:sldId id="454" r:id="rId26"/>
    <p:sldId id="427" r:id="rId27"/>
    <p:sldId id="440" r:id="rId28"/>
    <p:sldId id="441" r:id="rId29"/>
    <p:sldId id="438" r:id="rId30"/>
    <p:sldId id="426" r:id="rId31"/>
    <p:sldId id="436" r:id="rId32"/>
    <p:sldId id="439" r:id="rId33"/>
    <p:sldId id="437" r:id="rId34"/>
    <p:sldId id="447" r:id="rId35"/>
    <p:sldId id="444" r:id="rId36"/>
    <p:sldId id="445" r:id="rId37"/>
    <p:sldId id="446" r:id="rId38"/>
    <p:sldId id="345" r:id="rId39"/>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5DB"/>
    <a:srgbClr val="D3E5E9"/>
    <a:srgbClr val="91C0C9"/>
    <a:srgbClr val="00727C"/>
    <a:srgbClr val="79B2BD"/>
    <a:srgbClr val="00C0C9"/>
    <a:srgbClr val="000000"/>
    <a:srgbClr val="7B819D"/>
    <a:srgbClr val="182B47"/>
    <a:srgbClr val="6D3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9" autoAdjust="0"/>
    <p:restoredTop sz="96433" autoAdjust="0"/>
  </p:normalViewPr>
  <p:slideViewPr>
    <p:cSldViewPr snapToGrid="0">
      <p:cViewPr varScale="1">
        <p:scale>
          <a:sx n="116" d="100"/>
          <a:sy n="116"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39778-F4FE-4EC4-A6AC-86C5C1E097D6}" type="doc">
      <dgm:prSet loTypeId="urn:microsoft.com/office/officeart/2005/8/layout/orgChart1" loCatId="hierarchy" qsTypeId="urn:microsoft.com/office/officeart/2005/8/quickstyle/simple4" qsCatId="simple" csTypeId="urn:microsoft.com/office/officeart/2005/8/colors/accent2_2" csCatId="accent2" phldr="1"/>
      <dgm:spPr/>
      <dgm:t>
        <a:bodyPr/>
        <a:lstStyle/>
        <a:p>
          <a:endParaRPr lang="es-MX"/>
        </a:p>
      </dgm:t>
    </dgm:pt>
    <dgm:pt modelId="{D9541484-D665-4B7C-B763-61BB6007DC42}">
      <dgm:prSet phldrT="[Texto]"/>
      <dgm:spPr/>
      <dgm:t>
        <a:bodyPr/>
        <a:lstStyle/>
        <a:p>
          <a:r>
            <a:rPr lang="en-US" noProof="0" dirty="0" smtClean="0"/>
            <a:t>Market Maker Index (MMI)</a:t>
          </a:r>
          <a:endParaRPr lang="en-US" noProof="0" dirty="0"/>
        </a:p>
      </dgm:t>
    </dgm:pt>
    <dgm:pt modelId="{6A645EA6-D9FA-48E6-A987-39A1F23E9EFE}" type="parTrans" cxnId="{391B151D-DEC9-45CD-9B28-E7A2E2DC5058}">
      <dgm:prSet/>
      <dgm:spPr/>
      <dgm:t>
        <a:bodyPr/>
        <a:lstStyle/>
        <a:p>
          <a:endParaRPr lang="en-US" noProof="0" dirty="0"/>
        </a:p>
      </dgm:t>
    </dgm:pt>
    <dgm:pt modelId="{697F10A7-3D56-4061-A66A-6641BA3A2888}" type="sibTrans" cxnId="{391B151D-DEC9-45CD-9B28-E7A2E2DC5058}">
      <dgm:prSet/>
      <dgm:spPr/>
      <dgm:t>
        <a:bodyPr/>
        <a:lstStyle/>
        <a:p>
          <a:endParaRPr lang="en-US" noProof="0" dirty="0"/>
        </a:p>
      </dgm:t>
    </dgm:pt>
    <dgm:pt modelId="{67C8A80B-B43C-4287-A2A4-4E62164922AA}" type="asst">
      <dgm:prSet phldrT="[Texto]"/>
      <dgm:spPr>
        <a:gradFill rotWithShape="0">
          <a:gsLst>
            <a:gs pos="0">
              <a:schemeClr val="tx1"/>
            </a:gs>
            <a:gs pos="80000">
              <a:schemeClr val="tx1"/>
            </a:gs>
            <a:gs pos="100000">
              <a:schemeClr val="tx1"/>
            </a:gs>
          </a:gsLst>
        </a:gradFill>
      </dgm:spPr>
      <dgm:t>
        <a:bodyPr/>
        <a:lstStyle/>
        <a:p>
          <a:r>
            <a:rPr lang="en-US" noProof="0" dirty="0" smtClean="0"/>
            <a:t>Activity Index</a:t>
          </a:r>
        </a:p>
        <a:p>
          <a:r>
            <a:rPr lang="en-US" noProof="0" dirty="0" smtClean="0"/>
            <a:t>(AI)</a:t>
          </a:r>
          <a:endParaRPr lang="en-US" noProof="0" dirty="0"/>
        </a:p>
      </dgm:t>
    </dgm:pt>
    <dgm:pt modelId="{32068C99-959F-490E-B30A-043AC71B5A04}" type="parTrans" cxnId="{D2A5A051-FAAA-4C44-A1DD-650719DA5B66}">
      <dgm:prSet/>
      <dgm:spPr/>
      <dgm:t>
        <a:bodyPr/>
        <a:lstStyle/>
        <a:p>
          <a:endParaRPr lang="en-US" noProof="0" dirty="0">
            <a:ln>
              <a:noFill/>
            </a:ln>
            <a:solidFill>
              <a:schemeClr val="bg1"/>
            </a:solidFill>
          </a:endParaRPr>
        </a:p>
      </dgm:t>
    </dgm:pt>
    <dgm:pt modelId="{7225A583-6E00-4088-8F6E-ED7B46DB85C8}" type="sibTrans" cxnId="{D2A5A051-FAAA-4C44-A1DD-650719DA5B66}">
      <dgm:prSet/>
      <dgm:spPr/>
      <dgm:t>
        <a:bodyPr/>
        <a:lstStyle/>
        <a:p>
          <a:endParaRPr lang="en-US" noProof="0" dirty="0"/>
        </a:p>
      </dgm:t>
    </dgm:pt>
    <dgm:pt modelId="{70DBCEA8-E5B0-400E-B89F-414F5AABC0B6}" type="asst">
      <dgm:prSet/>
      <dgm:spPr>
        <a:solidFill>
          <a:schemeClr val="accent5">
            <a:lumMod val="75000"/>
          </a:schemeClr>
        </a:solidFill>
      </dgm:spPr>
      <dgm:t>
        <a:bodyPr/>
        <a:lstStyle/>
        <a:p>
          <a:r>
            <a:rPr lang="en-US" noProof="0" dirty="0" smtClean="0"/>
            <a:t>Incentives and Penalizations</a:t>
          </a:r>
          <a:endParaRPr lang="en-US" noProof="0" dirty="0"/>
        </a:p>
      </dgm:t>
    </dgm:pt>
    <dgm:pt modelId="{DF898502-1188-46D0-84E6-C634E72DF680}" type="parTrans" cxnId="{F7CA32E5-75BB-43A5-B83B-C0E6E2516C09}">
      <dgm:prSet/>
      <dgm:spPr/>
      <dgm:t>
        <a:bodyPr/>
        <a:lstStyle/>
        <a:p>
          <a:endParaRPr lang="en-US" noProof="0" dirty="0"/>
        </a:p>
      </dgm:t>
    </dgm:pt>
    <dgm:pt modelId="{2B6033E4-1821-4CE2-930A-FB62C4680C01}" type="sibTrans" cxnId="{F7CA32E5-75BB-43A5-B83B-C0E6E2516C09}">
      <dgm:prSet/>
      <dgm:spPr/>
      <dgm:t>
        <a:bodyPr/>
        <a:lstStyle/>
        <a:p>
          <a:endParaRPr lang="en-US" noProof="0" dirty="0"/>
        </a:p>
      </dgm:t>
    </dgm:pt>
    <dgm:pt modelId="{9F51FD66-F364-4898-A0F2-68287243D647}" type="asst">
      <dgm:prSet/>
      <dgm:spPr>
        <a:gradFill rotWithShape="0">
          <a:gsLst>
            <a:gs pos="0">
              <a:schemeClr val="tx1">
                <a:lumMod val="90000"/>
                <a:lumOff val="10000"/>
              </a:schemeClr>
            </a:gs>
            <a:gs pos="80000">
              <a:schemeClr val="tx1">
                <a:lumMod val="90000"/>
                <a:lumOff val="10000"/>
              </a:schemeClr>
            </a:gs>
            <a:gs pos="100000">
              <a:schemeClr val="tx1">
                <a:lumMod val="90000"/>
                <a:lumOff val="10000"/>
              </a:schemeClr>
            </a:gs>
          </a:gsLst>
        </a:gradFill>
      </dgm:spPr>
      <dgm:t>
        <a:bodyPr/>
        <a:lstStyle/>
        <a:p>
          <a:r>
            <a:rPr lang="en-US" noProof="0" dirty="0" smtClean="0"/>
            <a:t>Zero Coupon bonds</a:t>
          </a:r>
          <a:br>
            <a:rPr lang="en-US" noProof="0" dirty="0" smtClean="0"/>
          </a:br>
          <a:r>
            <a:rPr lang="en-US" noProof="0" dirty="0" smtClean="0"/>
            <a:t>3%</a:t>
          </a:r>
          <a:endParaRPr lang="en-US" noProof="0" dirty="0"/>
        </a:p>
      </dgm:t>
    </dgm:pt>
    <dgm:pt modelId="{81F423F3-50BE-451E-98A8-8C4A5F10E2CC}" type="parTrans" cxnId="{0CCAD1FB-CBEA-4C24-9032-F6DA80106450}">
      <dgm:prSet/>
      <dgm:spPr/>
      <dgm:t>
        <a:bodyPr/>
        <a:lstStyle/>
        <a:p>
          <a:endParaRPr lang="en-US" noProof="0" dirty="0"/>
        </a:p>
      </dgm:t>
    </dgm:pt>
    <dgm:pt modelId="{66D290AE-B79F-43C4-A86F-EA4C93F88001}" type="sibTrans" cxnId="{0CCAD1FB-CBEA-4C24-9032-F6DA80106450}">
      <dgm:prSet/>
      <dgm:spPr/>
      <dgm:t>
        <a:bodyPr/>
        <a:lstStyle/>
        <a:p>
          <a:endParaRPr lang="en-US" noProof="0" dirty="0"/>
        </a:p>
      </dgm:t>
    </dgm:pt>
    <dgm:pt modelId="{FF5EB954-21B2-4C17-B337-8A11C9F95216}" type="asst">
      <dgm:prSet/>
      <dgm:spPr>
        <a:gradFill rotWithShape="0">
          <a:gsLst>
            <a:gs pos="0">
              <a:schemeClr val="tx2"/>
            </a:gs>
            <a:gs pos="80000">
              <a:schemeClr val="tx2"/>
            </a:gs>
            <a:gs pos="100000">
              <a:schemeClr val="tx2"/>
            </a:gs>
          </a:gsLst>
        </a:gradFill>
      </dgm:spPr>
      <dgm:t>
        <a:bodyPr/>
        <a:lstStyle/>
        <a:p>
          <a:r>
            <a:rPr lang="en-US" noProof="0" dirty="0" err="1" smtClean="0"/>
            <a:t>MBonos</a:t>
          </a:r>
          <a:endParaRPr lang="en-US" noProof="0" dirty="0" smtClean="0"/>
        </a:p>
        <a:p>
          <a:r>
            <a:rPr lang="en-US" noProof="0" dirty="0" smtClean="0"/>
            <a:t>97%</a:t>
          </a:r>
          <a:endParaRPr lang="en-US" noProof="0" dirty="0"/>
        </a:p>
      </dgm:t>
    </dgm:pt>
    <dgm:pt modelId="{CBB752F0-B878-49A4-B425-002D4EA49CF7}" type="parTrans" cxnId="{94EA593C-1700-4987-BD8B-23D0210D83A1}">
      <dgm:prSet/>
      <dgm:spPr/>
      <dgm:t>
        <a:bodyPr/>
        <a:lstStyle/>
        <a:p>
          <a:endParaRPr lang="en-US" noProof="0" dirty="0"/>
        </a:p>
      </dgm:t>
    </dgm:pt>
    <dgm:pt modelId="{2531AF5D-F521-410A-93CF-F6B2B9C37D4D}" type="sibTrans" cxnId="{94EA593C-1700-4987-BD8B-23D0210D83A1}">
      <dgm:prSet/>
      <dgm:spPr/>
      <dgm:t>
        <a:bodyPr/>
        <a:lstStyle/>
        <a:p>
          <a:endParaRPr lang="en-US" noProof="0" dirty="0"/>
        </a:p>
      </dgm:t>
    </dgm:pt>
    <dgm:pt modelId="{7C10BFBA-7571-43F2-B73A-652DC82366C4}" type="asst">
      <dgm:prSet/>
      <dgm:spPr>
        <a:gradFill rotWithShape="0">
          <a:gsLst>
            <a:gs pos="0">
              <a:schemeClr val="tx1">
                <a:lumMod val="90000"/>
                <a:lumOff val="10000"/>
              </a:schemeClr>
            </a:gs>
            <a:gs pos="80000">
              <a:schemeClr val="tx1">
                <a:lumMod val="90000"/>
                <a:lumOff val="10000"/>
              </a:schemeClr>
            </a:gs>
            <a:gs pos="100000">
              <a:schemeClr val="tx1">
                <a:lumMod val="90000"/>
                <a:lumOff val="10000"/>
              </a:schemeClr>
            </a:gs>
          </a:gsLst>
        </a:gradFill>
      </dgm:spPr>
      <dgm:t>
        <a:bodyPr/>
        <a:lstStyle/>
        <a:p>
          <a:r>
            <a:rPr lang="en-US" noProof="0" dirty="0" smtClean="0"/>
            <a:t>Primary Market</a:t>
          </a:r>
        </a:p>
        <a:p>
          <a:r>
            <a:rPr lang="en-US" noProof="0" dirty="0" smtClean="0"/>
            <a:t>100%</a:t>
          </a:r>
          <a:endParaRPr lang="en-US" noProof="0" dirty="0"/>
        </a:p>
      </dgm:t>
    </dgm:pt>
    <dgm:pt modelId="{D3BB4D5E-DE4D-4E43-A280-89D1FD426E48}" type="parTrans" cxnId="{009C301F-E207-4DB5-875B-34EDEE8CF785}">
      <dgm:prSet/>
      <dgm:spPr/>
      <dgm:t>
        <a:bodyPr/>
        <a:lstStyle/>
        <a:p>
          <a:endParaRPr lang="en-US" noProof="0" dirty="0"/>
        </a:p>
      </dgm:t>
    </dgm:pt>
    <dgm:pt modelId="{22901137-EAA6-4CD3-9B11-E2DECAF6EAAB}" type="sibTrans" cxnId="{009C301F-E207-4DB5-875B-34EDEE8CF785}">
      <dgm:prSet/>
      <dgm:spPr/>
      <dgm:t>
        <a:bodyPr/>
        <a:lstStyle/>
        <a:p>
          <a:endParaRPr lang="en-US" noProof="0" dirty="0"/>
        </a:p>
      </dgm:t>
    </dgm:pt>
    <dgm:pt modelId="{75AF8A74-28BB-42AF-93B9-2C113485C3DF}" type="asst">
      <dgm:prSet/>
      <dgm:spPr>
        <a:gradFill rotWithShape="0">
          <a:gsLst>
            <a:gs pos="0">
              <a:schemeClr val="tx2"/>
            </a:gs>
            <a:gs pos="80000">
              <a:schemeClr val="tx2"/>
            </a:gs>
            <a:gs pos="100000">
              <a:schemeClr val="tx2"/>
            </a:gs>
          </a:gsLst>
        </a:gradFill>
      </dgm:spPr>
      <dgm:t>
        <a:bodyPr/>
        <a:lstStyle/>
        <a:p>
          <a:r>
            <a:rPr lang="en-US" noProof="0" dirty="0" smtClean="0"/>
            <a:t>Primary Market</a:t>
          </a:r>
        </a:p>
        <a:p>
          <a:r>
            <a:rPr lang="en-US" b="1" noProof="0" dirty="0" smtClean="0"/>
            <a:t>25%</a:t>
          </a:r>
          <a:endParaRPr lang="en-US" b="1" noProof="0" dirty="0"/>
        </a:p>
      </dgm:t>
    </dgm:pt>
    <dgm:pt modelId="{C263DAD9-B4D5-4E9C-816F-907711EFEDDE}" type="parTrans" cxnId="{4B2C6ED8-1DA4-4683-B5F5-82B53E71305D}">
      <dgm:prSet/>
      <dgm:spPr/>
      <dgm:t>
        <a:bodyPr/>
        <a:lstStyle/>
        <a:p>
          <a:endParaRPr lang="en-US" noProof="0" dirty="0"/>
        </a:p>
      </dgm:t>
    </dgm:pt>
    <dgm:pt modelId="{D3B7E581-0006-4D00-B07A-D3F13555CD1B}" type="sibTrans" cxnId="{4B2C6ED8-1DA4-4683-B5F5-82B53E71305D}">
      <dgm:prSet/>
      <dgm:spPr/>
      <dgm:t>
        <a:bodyPr/>
        <a:lstStyle/>
        <a:p>
          <a:endParaRPr lang="en-US" noProof="0" dirty="0"/>
        </a:p>
      </dgm:t>
    </dgm:pt>
    <dgm:pt modelId="{29442EA5-D746-47B3-A132-B32FD7DD75D6}" type="asst">
      <dgm:prSet/>
      <dgm:spPr>
        <a:gradFill rotWithShape="0">
          <a:gsLst>
            <a:gs pos="0">
              <a:schemeClr val="tx2"/>
            </a:gs>
            <a:gs pos="80000">
              <a:schemeClr val="tx2"/>
            </a:gs>
            <a:gs pos="100000">
              <a:schemeClr val="tx2"/>
            </a:gs>
          </a:gsLst>
        </a:gradFill>
      </dgm:spPr>
      <dgm:t>
        <a:bodyPr/>
        <a:lstStyle/>
        <a:p>
          <a:r>
            <a:rPr lang="en-US" noProof="0" dirty="0" smtClean="0"/>
            <a:t>Secondary Market with Institutional Clients</a:t>
          </a:r>
        </a:p>
        <a:p>
          <a:r>
            <a:rPr lang="en-US" b="1" noProof="0" dirty="0" smtClean="0"/>
            <a:t>40%</a:t>
          </a:r>
          <a:endParaRPr lang="en-US" b="1" noProof="0" dirty="0"/>
        </a:p>
      </dgm:t>
    </dgm:pt>
    <dgm:pt modelId="{5D7FA410-EC24-465A-92A5-1FB54F5B722A}" type="parTrans" cxnId="{E9C37F15-4B6B-4B82-8E2C-9714D86CEB65}">
      <dgm:prSet/>
      <dgm:spPr/>
      <dgm:t>
        <a:bodyPr/>
        <a:lstStyle/>
        <a:p>
          <a:endParaRPr lang="en-US" noProof="0" dirty="0"/>
        </a:p>
      </dgm:t>
    </dgm:pt>
    <dgm:pt modelId="{127C84AD-BF5C-4FDD-BD69-C01CAFC51E06}" type="sibTrans" cxnId="{E9C37F15-4B6B-4B82-8E2C-9714D86CEB65}">
      <dgm:prSet/>
      <dgm:spPr/>
      <dgm:t>
        <a:bodyPr/>
        <a:lstStyle/>
        <a:p>
          <a:endParaRPr lang="en-US" noProof="0" dirty="0"/>
        </a:p>
      </dgm:t>
    </dgm:pt>
    <dgm:pt modelId="{2B9E8892-FEC4-4058-8721-21E8892826A9}" type="asst">
      <dgm:prSet/>
      <dgm:spPr>
        <a:gradFill rotWithShape="0">
          <a:gsLst>
            <a:gs pos="0">
              <a:schemeClr val="tx2"/>
            </a:gs>
            <a:gs pos="80000">
              <a:schemeClr val="tx2"/>
            </a:gs>
            <a:gs pos="100000">
              <a:schemeClr val="tx2"/>
            </a:gs>
          </a:gsLst>
        </a:gradFill>
      </dgm:spPr>
      <dgm:t>
        <a:bodyPr/>
        <a:lstStyle/>
        <a:p>
          <a:r>
            <a:rPr lang="en-US" noProof="0" dirty="0" smtClean="0"/>
            <a:t>Interbank Secondary Market </a:t>
          </a:r>
          <a:r>
            <a:rPr lang="en-US" b="1" noProof="0" dirty="0" smtClean="0"/>
            <a:t>35%</a:t>
          </a:r>
          <a:endParaRPr lang="en-US" b="1" noProof="0" dirty="0"/>
        </a:p>
      </dgm:t>
    </dgm:pt>
    <dgm:pt modelId="{4564E071-62FA-4954-A33F-0997370C4FDF}" type="parTrans" cxnId="{D7DB89A9-3CA8-4D98-B459-C94790B84924}">
      <dgm:prSet/>
      <dgm:spPr/>
      <dgm:t>
        <a:bodyPr/>
        <a:lstStyle/>
        <a:p>
          <a:endParaRPr lang="en-US" noProof="0" dirty="0"/>
        </a:p>
      </dgm:t>
    </dgm:pt>
    <dgm:pt modelId="{E629024A-DEC7-40C9-8ACB-7403E56C2A24}" type="sibTrans" cxnId="{D7DB89A9-3CA8-4D98-B459-C94790B84924}">
      <dgm:prSet/>
      <dgm:spPr/>
      <dgm:t>
        <a:bodyPr/>
        <a:lstStyle/>
        <a:p>
          <a:endParaRPr lang="en-US" noProof="0" dirty="0"/>
        </a:p>
      </dgm:t>
    </dgm:pt>
    <dgm:pt modelId="{1D9B5245-EB9C-4294-915D-0FE6A8DCE975}" type="asst">
      <dgm:prSet/>
      <dgm:spPr>
        <a:gradFill rotWithShape="0">
          <a:gsLst>
            <a:gs pos="0">
              <a:schemeClr val="accent4">
                <a:lumMod val="75000"/>
              </a:schemeClr>
            </a:gs>
            <a:gs pos="80000">
              <a:schemeClr val="accent4"/>
            </a:gs>
            <a:gs pos="100000">
              <a:schemeClr val="accent4"/>
            </a:gs>
          </a:gsLst>
        </a:gradFill>
      </dgm:spPr>
      <dgm:t>
        <a:bodyPr/>
        <a:lstStyle/>
        <a:p>
          <a:r>
            <a:rPr lang="en-US" noProof="0" dirty="0" smtClean="0"/>
            <a:t>Diversification Index</a:t>
          </a:r>
          <a:endParaRPr lang="en-US" noProof="0" dirty="0"/>
        </a:p>
      </dgm:t>
    </dgm:pt>
    <dgm:pt modelId="{467FFE45-249A-4270-BE56-CD2A8BC7FEB1}" type="parTrans" cxnId="{5C7B057E-D956-49F4-803F-CC3A329E173D}">
      <dgm:prSet/>
      <dgm:spPr/>
      <dgm:t>
        <a:bodyPr/>
        <a:lstStyle/>
        <a:p>
          <a:endParaRPr lang="en-US" noProof="0" dirty="0"/>
        </a:p>
      </dgm:t>
    </dgm:pt>
    <dgm:pt modelId="{21C8AF94-E7AC-4616-A9C8-A13A98D79B8E}" type="sibTrans" cxnId="{5C7B057E-D956-49F4-803F-CC3A329E173D}">
      <dgm:prSet/>
      <dgm:spPr/>
      <dgm:t>
        <a:bodyPr/>
        <a:lstStyle/>
        <a:p>
          <a:endParaRPr lang="en-US" noProof="0" dirty="0"/>
        </a:p>
      </dgm:t>
    </dgm:pt>
    <dgm:pt modelId="{63E10617-F54C-46A9-8D62-7026C7AE9E84}" type="asst">
      <dgm:prSet/>
      <dgm:spPr>
        <a:gradFill rotWithShape="0">
          <a:gsLst>
            <a:gs pos="0">
              <a:schemeClr val="accent4">
                <a:lumMod val="75000"/>
              </a:schemeClr>
            </a:gs>
            <a:gs pos="80000">
              <a:schemeClr val="accent4"/>
            </a:gs>
            <a:gs pos="100000">
              <a:schemeClr val="accent4"/>
            </a:gs>
          </a:gsLst>
        </a:gradFill>
      </dgm:spPr>
      <dgm:t>
        <a:bodyPr/>
        <a:lstStyle/>
        <a:p>
          <a:r>
            <a:rPr lang="en-US" noProof="0" dirty="0" smtClean="0"/>
            <a:t>Operations in Mexican Derivatives Market</a:t>
          </a:r>
          <a:endParaRPr lang="en-US" noProof="0" dirty="0"/>
        </a:p>
      </dgm:t>
    </dgm:pt>
    <dgm:pt modelId="{19515ED3-A7FE-44C9-B564-63DCF94A6894}" type="parTrans" cxnId="{ECD765A4-A4AE-47D2-ABAF-64D4E97E4D86}">
      <dgm:prSet/>
      <dgm:spPr/>
      <dgm:t>
        <a:bodyPr/>
        <a:lstStyle/>
        <a:p>
          <a:endParaRPr lang="en-US" noProof="0" dirty="0"/>
        </a:p>
      </dgm:t>
    </dgm:pt>
    <dgm:pt modelId="{BECD9974-4566-4984-9DDA-EA2A4919F155}" type="sibTrans" cxnId="{ECD765A4-A4AE-47D2-ABAF-64D4E97E4D86}">
      <dgm:prSet/>
      <dgm:spPr/>
      <dgm:t>
        <a:bodyPr/>
        <a:lstStyle/>
        <a:p>
          <a:endParaRPr lang="en-US" noProof="0" dirty="0"/>
        </a:p>
      </dgm:t>
    </dgm:pt>
    <dgm:pt modelId="{E5B0A721-5409-4F19-B91F-9795AA78B308}" type="asst">
      <dgm:prSet/>
      <dgm:spPr>
        <a:gradFill rotWithShape="0">
          <a:gsLst>
            <a:gs pos="0">
              <a:schemeClr val="accent4">
                <a:lumMod val="75000"/>
              </a:schemeClr>
            </a:gs>
            <a:gs pos="80000">
              <a:schemeClr val="accent4"/>
            </a:gs>
            <a:gs pos="100000">
              <a:schemeClr val="accent4"/>
            </a:gs>
          </a:gsLst>
        </a:gradFill>
      </dgm:spPr>
      <dgm:t>
        <a:bodyPr/>
        <a:lstStyle/>
        <a:p>
          <a:r>
            <a:rPr lang="en-US" noProof="0" dirty="0" smtClean="0"/>
            <a:t>Two-way quotes in secondary market</a:t>
          </a:r>
          <a:endParaRPr lang="en-US" noProof="0" dirty="0"/>
        </a:p>
      </dgm:t>
    </dgm:pt>
    <dgm:pt modelId="{7D52CD94-D9BF-4931-9365-47ECACA65121}" type="parTrans" cxnId="{0BF58F84-DBB8-4F00-8069-519936C84C37}">
      <dgm:prSet/>
      <dgm:spPr/>
      <dgm:t>
        <a:bodyPr/>
        <a:lstStyle/>
        <a:p>
          <a:endParaRPr lang="en-US" noProof="0" dirty="0"/>
        </a:p>
      </dgm:t>
    </dgm:pt>
    <dgm:pt modelId="{33020A81-66F4-4CD4-ADCC-C22F264DBF42}" type="sibTrans" cxnId="{0BF58F84-DBB8-4F00-8069-519936C84C37}">
      <dgm:prSet/>
      <dgm:spPr/>
      <dgm:t>
        <a:bodyPr/>
        <a:lstStyle/>
        <a:p>
          <a:endParaRPr lang="en-US" noProof="0" dirty="0"/>
        </a:p>
      </dgm:t>
    </dgm:pt>
    <dgm:pt modelId="{63925130-137E-4670-8F5A-F78D65837562}">
      <dgm:prSet/>
      <dgm:spPr>
        <a:gradFill rotWithShape="0">
          <a:gsLst>
            <a:gs pos="0">
              <a:schemeClr val="accent4">
                <a:lumMod val="75000"/>
              </a:schemeClr>
            </a:gs>
            <a:gs pos="80000">
              <a:schemeClr val="accent4"/>
            </a:gs>
            <a:gs pos="100000">
              <a:schemeClr val="accent4"/>
            </a:gs>
          </a:gsLst>
        </a:gradFill>
      </dgm:spPr>
      <dgm:t>
        <a:bodyPr/>
        <a:lstStyle/>
        <a:p>
          <a:r>
            <a:rPr lang="en-US" noProof="0" dirty="0" smtClean="0"/>
            <a:t>Quotes</a:t>
          </a:r>
          <a:endParaRPr lang="en-US" noProof="0" dirty="0"/>
        </a:p>
      </dgm:t>
    </dgm:pt>
    <dgm:pt modelId="{1E91E84F-AA35-47E8-A721-C69EB0FD0AEE}" type="parTrans" cxnId="{4BDABFE8-5553-49F9-A9D6-EF9BDFF71F19}">
      <dgm:prSet/>
      <dgm:spPr/>
      <dgm:t>
        <a:bodyPr/>
        <a:lstStyle/>
        <a:p>
          <a:endParaRPr lang="en-US" noProof="0" dirty="0"/>
        </a:p>
      </dgm:t>
    </dgm:pt>
    <dgm:pt modelId="{3F75A984-3FB5-4328-94FA-712C34CA513B}" type="sibTrans" cxnId="{4BDABFE8-5553-49F9-A9D6-EF9BDFF71F19}">
      <dgm:prSet/>
      <dgm:spPr/>
      <dgm:t>
        <a:bodyPr/>
        <a:lstStyle/>
        <a:p>
          <a:endParaRPr lang="en-US" noProof="0" dirty="0"/>
        </a:p>
      </dgm:t>
    </dgm:pt>
    <dgm:pt modelId="{5AD3BF4D-BCF9-4F93-9C1B-E6931357D15A}">
      <dgm:prSet/>
      <dgm:spPr>
        <a:gradFill rotWithShape="0">
          <a:gsLst>
            <a:gs pos="0">
              <a:schemeClr val="accent4">
                <a:lumMod val="75000"/>
              </a:schemeClr>
            </a:gs>
            <a:gs pos="80000">
              <a:schemeClr val="accent4"/>
            </a:gs>
            <a:gs pos="100000">
              <a:schemeClr val="accent4"/>
            </a:gs>
          </a:gsLst>
        </a:gradFill>
      </dgm:spPr>
      <dgm:t>
        <a:bodyPr/>
        <a:lstStyle/>
        <a:p>
          <a:r>
            <a:rPr lang="en-US" noProof="0" dirty="0" smtClean="0"/>
            <a:t>Operation Volumes</a:t>
          </a:r>
          <a:endParaRPr lang="en-US" noProof="0" dirty="0"/>
        </a:p>
      </dgm:t>
    </dgm:pt>
    <dgm:pt modelId="{36E261FD-CDAB-48E1-BADF-1CB0881F1C25}" type="parTrans" cxnId="{0EC82196-A762-442D-811C-1321029B6727}">
      <dgm:prSet/>
      <dgm:spPr/>
      <dgm:t>
        <a:bodyPr/>
        <a:lstStyle/>
        <a:p>
          <a:endParaRPr lang="en-US" noProof="0" dirty="0"/>
        </a:p>
      </dgm:t>
    </dgm:pt>
    <dgm:pt modelId="{38BB8536-918F-4613-BDF5-CD7D6D80AC53}" type="sibTrans" cxnId="{0EC82196-A762-442D-811C-1321029B6727}">
      <dgm:prSet/>
      <dgm:spPr/>
      <dgm:t>
        <a:bodyPr/>
        <a:lstStyle/>
        <a:p>
          <a:endParaRPr lang="en-US" noProof="0" dirty="0"/>
        </a:p>
      </dgm:t>
    </dgm:pt>
    <dgm:pt modelId="{966EF43D-C367-4047-B6A9-A94BA5E11BA8}" type="pres">
      <dgm:prSet presAssocID="{8A839778-F4FE-4EC4-A6AC-86C5C1E097D6}" presName="hierChild1" presStyleCnt="0">
        <dgm:presLayoutVars>
          <dgm:orgChart val="1"/>
          <dgm:chPref val="1"/>
          <dgm:dir/>
          <dgm:animOne val="branch"/>
          <dgm:animLvl val="lvl"/>
          <dgm:resizeHandles/>
        </dgm:presLayoutVars>
      </dgm:prSet>
      <dgm:spPr/>
      <dgm:t>
        <a:bodyPr/>
        <a:lstStyle/>
        <a:p>
          <a:endParaRPr lang="es-MX"/>
        </a:p>
      </dgm:t>
    </dgm:pt>
    <dgm:pt modelId="{DA451E77-1486-4FFC-8D05-8C3D4DD2C59F}" type="pres">
      <dgm:prSet presAssocID="{D9541484-D665-4B7C-B763-61BB6007DC42}" presName="hierRoot1" presStyleCnt="0">
        <dgm:presLayoutVars>
          <dgm:hierBranch val="init"/>
        </dgm:presLayoutVars>
      </dgm:prSet>
      <dgm:spPr/>
    </dgm:pt>
    <dgm:pt modelId="{8C790F7C-B89F-4A8D-96D2-41D43CA7848D}" type="pres">
      <dgm:prSet presAssocID="{D9541484-D665-4B7C-B763-61BB6007DC42}" presName="rootComposite1" presStyleCnt="0"/>
      <dgm:spPr/>
    </dgm:pt>
    <dgm:pt modelId="{6627CB23-9F73-4C92-BECC-0D4D6B9CE5C9}" type="pres">
      <dgm:prSet presAssocID="{D9541484-D665-4B7C-B763-61BB6007DC42}" presName="rootText1" presStyleLbl="node0" presStyleIdx="0" presStyleCnt="1" custScaleX="111476">
        <dgm:presLayoutVars>
          <dgm:chPref val="3"/>
        </dgm:presLayoutVars>
      </dgm:prSet>
      <dgm:spPr/>
      <dgm:t>
        <a:bodyPr/>
        <a:lstStyle/>
        <a:p>
          <a:endParaRPr lang="es-MX"/>
        </a:p>
      </dgm:t>
    </dgm:pt>
    <dgm:pt modelId="{2012E6AF-1F02-4851-B4E9-20CC49FA98EB}" type="pres">
      <dgm:prSet presAssocID="{D9541484-D665-4B7C-B763-61BB6007DC42}" presName="rootConnector1" presStyleLbl="node1" presStyleIdx="0" presStyleCnt="0"/>
      <dgm:spPr/>
      <dgm:t>
        <a:bodyPr/>
        <a:lstStyle/>
        <a:p>
          <a:endParaRPr lang="es-MX"/>
        </a:p>
      </dgm:t>
    </dgm:pt>
    <dgm:pt modelId="{CA130F94-8EB0-4B00-B137-6ABC8F7E1C56}" type="pres">
      <dgm:prSet presAssocID="{D9541484-D665-4B7C-B763-61BB6007DC42}" presName="hierChild2" presStyleCnt="0"/>
      <dgm:spPr/>
    </dgm:pt>
    <dgm:pt modelId="{F800AC16-4086-4D4A-8B97-3D965D0E4C81}" type="pres">
      <dgm:prSet presAssocID="{D9541484-D665-4B7C-B763-61BB6007DC42}" presName="hierChild3" presStyleCnt="0"/>
      <dgm:spPr/>
    </dgm:pt>
    <dgm:pt modelId="{8A59AAB4-F925-4842-88AC-06C14E62D0C0}" type="pres">
      <dgm:prSet presAssocID="{32068C99-959F-490E-B30A-043AC71B5A04}" presName="Name111" presStyleLbl="parChTrans1D2" presStyleIdx="0" presStyleCnt="2"/>
      <dgm:spPr/>
      <dgm:t>
        <a:bodyPr/>
        <a:lstStyle/>
        <a:p>
          <a:endParaRPr lang="es-MX"/>
        </a:p>
      </dgm:t>
    </dgm:pt>
    <dgm:pt modelId="{3F5287A1-83FD-4E59-97EC-B1B72DEA1FED}" type="pres">
      <dgm:prSet presAssocID="{67C8A80B-B43C-4287-A2A4-4E62164922AA}" presName="hierRoot3" presStyleCnt="0">
        <dgm:presLayoutVars>
          <dgm:hierBranch val="init"/>
        </dgm:presLayoutVars>
      </dgm:prSet>
      <dgm:spPr/>
    </dgm:pt>
    <dgm:pt modelId="{B9B9378F-3F61-4DB9-BE9A-A8492884A48F}" type="pres">
      <dgm:prSet presAssocID="{67C8A80B-B43C-4287-A2A4-4E62164922AA}" presName="rootComposite3" presStyleCnt="0"/>
      <dgm:spPr/>
    </dgm:pt>
    <dgm:pt modelId="{A8868E1C-E884-456D-8081-85F3BF1898B0}" type="pres">
      <dgm:prSet presAssocID="{67C8A80B-B43C-4287-A2A4-4E62164922AA}" presName="rootText3" presStyleLbl="asst1" presStyleIdx="0" presStyleCnt="11" custLinFactNeighborX="29525" custLinFactNeighborY="-52882">
        <dgm:presLayoutVars>
          <dgm:chPref val="3"/>
        </dgm:presLayoutVars>
      </dgm:prSet>
      <dgm:spPr/>
      <dgm:t>
        <a:bodyPr/>
        <a:lstStyle/>
        <a:p>
          <a:endParaRPr lang="es-MX"/>
        </a:p>
      </dgm:t>
    </dgm:pt>
    <dgm:pt modelId="{B56A54D3-93AF-4DB7-925E-A532E4EF34D2}" type="pres">
      <dgm:prSet presAssocID="{67C8A80B-B43C-4287-A2A4-4E62164922AA}" presName="rootConnector3" presStyleLbl="asst1" presStyleIdx="0" presStyleCnt="11"/>
      <dgm:spPr/>
      <dgm:t>
        <a:bodyPr/>
        <a:lstStyle/>
        <a:p>
          <a:endParaRPr lang="es-MX"/>
        </a:p>
      </dgm:t>
    </dgm:pt>
    <dgm:pt modelId="{648A449D-F854-457D-BABC-A3A671DC12A9}" type="pres">
      <dgm:prSet presAssocID="{67C8A80B-B43C-4287-A2A4-4E62164922AA}" presName="hierChild6" presStyleCnt="0"/>
      <dgm:spPr/>
    </dgm:pt>
    <dgm:pt modelId="{9FB5DA7C-FFBE-45B0-AECD-8D8BB0EE0391}" type="pres">
      <dgm:prSet presAssocID="{67C8A80B-B43C-4287-A2A4-4E62164922AA}" presName="hierChild7" presStyleCnt="0"/>
      <dgm:spPr/>
    </dgm:pt>
    <dgm:pt modelId="{F3DEAD2D-7FF3-4D02-90BA-018FEC47C992}" type="pres">
      <dgm:prSet presAssocID="{81F423F3-50BE-451E-98A8-8C4A5F10E2CC}" presName="Name111" presStyleLbl="parChTrans1D3" presStyleIdx="0" presStyleCnt="5"/>
      <dgm:spPr/>
      <dgm:t>
        <a:bodyPr/>
        <a:lstStyle/>
        <a:p>
          <a:endParaRPr lang="es-MX"/>
        </a:p>
      </dgm:t>
    </dgm:pt>
    <dgm:pt modelId="{6187BCEC-8F36-4DC9-8A63-743A4F0FDD3F}" type="pres">
      <dgm:prSet presAssocID="{9F51FD66-F364-4898-A0F2-68287243D647}" presName="hierRoot3" presStyleCnt="0">
        <dgm:presLayoutVars>
          <dgm:hierBranch val="init"/>
        </dgm:presLayoutVars>
      </dgm:prSet>
      <dgm:spPr/>
    </dgm:pt>
    <dgm:pt modelId="{3C572351-2BFB-47DB-8469-D988D1BED993}" type="pres">
      <dgm:prSet presAssocID="{9F51FD66-F364-4898-A0F2-68287243D647}" presName="rootComposite3" presStyleCnt="0"/>
      <dgm:spPr/>
    </dgm:pt>
    <dgm:pt modelId="{6F18F690-2942-4A6A-A616-2E54EC554D18}" type="pres">
      <dgm:prSet presAssocID="{9F51FD66-F364-4898-A0F2-68287243D647}" presName="rootText3" presStyleLbl="asst1" presStyleIdx="1" presStyleCnt="11" custLinFactNeighborY="-54885">
        <dgm:presLayoutVars>
          <dgm:chPref val="3"/>
        </dgm:presLayoutVars>
      </dgm:prSet>
      <dgm:spPr/>
      <dgm:t>
        <a:bodyPr/>
        <a:lstStyle/>
        <a:p>
          <a:endParaRPr lang="es-MX"/>
        </a:p>
      </dgm:t>
    </dgm:pt>
    <dgm:pt modelId="{942BE1E5-C0DF-4D6E-8490-94C03348F1BF}" type="pres">
      <dgm:prSet presAssocID="{9F51FD66-F364-4898-A0F2-68287243D647}" presName="rootConnector3" presStyleLbl="asst1" presStyleIdx="1" presStyleCnt="11"/>
      <dgm:spPr/>
      <dgm:t>
        <a:bodyPr/>
        <a:lstStyle/>
        <a:p>
          <a:endParaRPr lang="es-MX"/>
        </a:p>
      </dgm:t>
    </dgm:pt>
    <dgm:pt modelId="{566A2C90-C71D-4481-9E56-B280AF855991}" type="pres">
      <dgm:prSet presAssocID="{9F51FD66-F364-4898-A0F2-68287243D647}" presName="hierChild6" presStyleCnt="0"/>
      <dgm:spPr/>
    </dgm:pt>
    <dgm:pt modelId="{0A8404FA-34A7-4731-ACD7-58783E8854E8}" type="pres">
      <dgm:prSet presAssocID="{9F51FD66-F364-4898-A0F2-68287243D647}" presName="hierChild7" presStyleCnt="0"/>
      <dgm:spPr/>
    </dgm:pt>
    <dgm:pt modelId="{3753BF95-E4B5-4A70-9F2B-175710E0F917}" type="pres">
      <dgm:prSet presAssocID="{D3BB4D5E-DE4D-4E43-A280-89D1FD426E48}" presName="Name111" presStyleLbl="parChTrans1D4" presStyleIdx="0" presStyleCnt="6"/>
      <dgm:spPr/>
      <dgm:t>
        <a:bodyPr/>
        <a:lstStyle/>
        <a:p>
          <a:endParaRPr lang="es-MX"/>
        </a:p>
      </dgm:t>
    </dgm:pt>
    <dgm:pt modelId="{BF719419-56EC-4A22-AB27-BE2E2417973B}" type="pres">
      <dgm:prSet presAssocID="{7C10BFBA-7571-43F2-B73A-652DC82366C4}" presName="hierRoot3" presStyleCnt="0">
        <dgm:presLayoutVars>
          <dgm:hierBranch val="init"/>
        </dgm:presLayoutVars>
      </dgm:prSet>
      <dgm:spPr/>
    </dgm:pt>
    <dgm:pt modelId="{D4666CFC-507D-434E-8E1C-1CCA51870956}" type="pres">
      <dgm:prSet presAssocID="{7C10BFBA-7571-43F2-B73A-652DC82366C4}" presName="rootComposite3" presStyleCnt="0"/>
      <dgm:spPr/>
    </dgm:pt>
    <dgm:pt modelId="{76727483-48E7-4ECB-A2CF-0C9EDD7C58D3}" type="pres">
      <dgm:prSet presAssocID="{7C10BFBA-7571-43F2-B73A-652DC82366C4}" presName="rootText3" presStyleLbl="asst1" presStyleIdx="2" presStyleCnt="11" custLinFactNeighborX="-53700" custLinFactNeighborY="-60578">
        <dgm:presLayoutVars>
          <dgm:chPref val="3"/>
        </dgm:presLayoutVars>
      </dgm:prSet>
      <dgm:spPr/>
      <dgm:t>
        <a:bodyPr/>
        <a:lstStyle/>
        <a:p>
          <a:endParaRPr lang="es-MX"/>
        </a:p>
      </dgm:t>
    </dgm:pt>
    <dgm:pt modelId="{10C9F9D5-FC89-49AC-80DE-A3DD55FDCDB7}" type="pres">
      <dgm:prSet presAssocID="{7C10BFBA-7571-43F2-B73A-652DC82366C4}" presName="rootConnector3" presStyleLbl="asst1" presStyleIdx="2" presStyleCnt="11"/>
      <dgm:spPr/>
      <dgm:t>
        <a:bodyPr/>
        <a:lstStyle/>
        <a:p>
          <a:endParaRPr lang="es-MX"/>
        </a:p>
      </dgm:t>
    </dgm:pt>
    <dgm:pt modelId="{B0F737E2-4151-4BEB-934D-7665A92BA771}" type="pres">
      <dgm:prSet presAssocID="{7C10BFBA-7571-43F2-B73A-652DC82366C4}" presName="hierChild6" presStyleCnt="0"/>
      <dgm:spPr/>
    </dgm:pt>
    <dgm:pt modelId="{7DDDA1A8-30C3-434B-A99F-732CA918C080}" type="pres">
      <dgm:prSet presAssocID="{7C10BFBA-7571-43F2-B73A-652DC82366C4}" presName="hierChild7" presStyleCnt="0"/>
      <dgm:spPr/>
    </dgm:pt>
    <dgm:pt modelId="{F3472664-5BDA-4F97-A8D9-345ABAF1DC01}" type="pres">
      <dgm:prSet presAssocID="{CBB752F0-B878-49A4-B425-002D4EA49CF7}" presName="Name111" presStyleLbl="parChTrans1D3" presStyleIdx="1" presStyleCnt="5"/>
      <dgm:spPr/>
      <dgm:t>
        <a:bodyPr/>
        <a:lstStyle/>
        <a:p>
          <a:endParaRPr lang="es-MX"/>
        </a:p>
      </dgm:t>
    </dgm:pt>
    <dgm:pt modelId="{0B245BC8-C79E-4F8E-AF8C-A6232078002C}" type="pres">
      <dgm:prSet presAssocID="{FF5EB954-21B2-4C17-B337-8A11C9F95216}" presName="hierRoot3" presStyleCnt="0">
        <dgm:presLayoutVars>
          <dgm:hierBranch val="init"/>
        </dgm:presLayoutVars>
      </dgm:prSet>
      <dgm:spPr/>
    </dgm:pt>
    <dgm:pt modelId="{FEF7A8AA-EFE9-4AE1-AA01-4AB1DF22FE81}" type="pres">
      <dgm:prSet presAssocID="{FF5EB954-21B2-4C17-B337-8A11C9F95216}" presName="rootComposite3" presStyleCnt="0"/>
      <dgm:spPr/>
    </dgm:pt>
    <dgm:pt modelId="{A689E545-DA75-49BA-8BE7-87B66C0715C2}" type="pres">
      <dgm:prSet presAssocID="{FF5EB954-21B2-4C17-B337-8A11C9F95216}" presName="rootText3" presStyleLbl="asst1" presStyleIdx="3" presStyleCnt="11" custLinFactNeighborY="-54885">
        <dgm:presLayoutVars>
          <dgm:chPref val="3"/>
        </dgm:presLayoutVars>
      </dgm:prSet>
      <dgm:spPr/>
      <dgm:t>
        <a:bodyPr/>
        <a:lstStyle/>
        <a:p>
          <a:endParaRPr lang="es-MX"/>
        </a:p>
      </dgm:t>
    </dgm:pt>
    <dgm:pt modelId="{FF40779C-8A5F-4123-89E0-6D0FC11C9E27}" type="pres">
      <dgm:prSet presAssocID="{FF5EB954-21B2-4C17-B337-8A11C9F95216}" presName="rootConnector3" presStyleLbl="asst1" presStyleIdx="3" presStyleCnt="11"/>
      <dgm:spPr/>
      <dgm:t>
        <a:bodyPr/>
        <a:lstStyle/>
        <a:p>
          <a:endParaRPr lang="es-MX"/>
        </a:p>
      </dgm:t>
    </dgm:pt>
    <dgm:pt modelId="{D5E73813-9010-4F4D-A3EE-79FA739BE6D9}" type="pres">
      <dgm:prSet presAssocID="{FF5EB954-21B2-4C17-B337-8A11C9F95216}" presName="hierChild6" presStyleCnt="0"/>
      <dgm:spPr/>
    </dgm:pt>
    <dgm:pt modelId="{6325B8B1-4A78-49FE-B475-5C589FA4F007}" type="pres">
      <dgm:prSet presAssocID="{FF5EB954-21B2-4C17-B337-8A11C9F95216}" presName="hierChild7" presStyleCnt="0"/>
      <dgm:spPr/>
    </dgm:pt>
    <dgm:pt modelId="{982EC6C5-9320-406E-8CEC-2E1A71A0B6E9}" type="pres">
      <dgm:prSet presAssocID="{C263DAD9-B4D5-4E9C-816F-907711EFEDDE}" presName="Name111" presStyleLbl="parChTrans1D4" presStyleIdx="1" presStyleCnt="6"/>
      <dgm:spPr/>
      <dgm:t>
        <a:bodyPr/>
        <a:lstStyle/>
        <a:p>
          <a:endParaRPr lang="es-MX"/>
        </a:p>
      </dgm:t>
    </dgm:pt>
    <dgm:pt modelId="{72780870-C364-448C-BF18-4FA0B9675137}" type="pres">
      <dgm:prSet presAssocID="{75AF8A74-28BB-42AF-93B9-2C113485C3DF}" presName="hierRoot3" presStyleCnt="0">
        <dgm:presLayoutVars>
          <dgm:hierBranch val="init"/>
        </dgm:presLayoutVars>
      </dgm:prSet>
      <dgm:spPr/>
    </dgm:pt>
    <dgm:pt modelId="{CF30D5E9-C53C-4A22-AF36-F7F6BB5EB23D}" type="pres">
      <dgm:prSet presAssocID="{75AF8A74-28BB-42AF-93B9-2C113485C3DF}" presName="rootComposite3" presStyleCnt="0"/>
      <dgm:spPr/>
    </dgm:pt>
    <dgm:pt modelId="{D6912807-FD1B-46AC-B07C-0C4A759EA6B5}" type="pres">
      <dgm:prSet presAssocID="{75AF8A74-28BB-42AF-93B9-2C113485C3DF}" presName="rootText3" presStyleLbl="asst1" presStyleIdx="4" presStyleCnt="11" custLinFactNeighborX="-55002" custLinFactNeighborY="-48565">
        <dgm:presLayoutVars>
          <dgm:chPref val="3"/>
        </dgm:presLayoutVars>
      </dgm:prSet>
      <dgm:spPr/>
      <dgm:t>
        <a:bodyPr/>
        <a:lstStyle/>
        <a:p>
          <a:endParaRPr lang="es-MX"/>
        </a:p>
      </dgm:t>
    </dgm:pt>
    <dgm:pt modelId="{375A1B44-BB61-4C71-BD33-CB9AA224AC80}" type="pres">
      <dgm:prSet presAssocID="{75AF8A74-28BB-42AF-93B9-2C113485C3DF}" presName="rootConnector3" presStyleLbl="asst1" presStyleIdx="4" presStyleCnt="11"/>
      <dgm:spPr/>
      <dgm:t>
        <a:bodyPr/>
        <a:lstStyle/>
        <a:p>
          <a:endParaRPr lang="es-MX"/>
        </a:p>
      </dgm:t>
    </dgm:pt>
    <dgm:pt modelId="{244676A6-7800-4461-976C-9B5CEF13E302}" type="pres">
      <dgm:prSet presAssocID="{75AF8A74-28BB-42AF-93B9-2C113485C3DF}" presName="hierChild6" presStyleCnt="0"/>
      <dgm:spPr/>
    </dgm:pt>
    <dgm:pt modelId="{20A3AFF0-2D87-47A1-820F-B08A821D14CC}" type="pres">
      <dgm:prSet presAssocID="{75AF8A74-28BB-42AF-93B9-2C113485C3DF}" presName="hierChild7" presStyleCnt="0"/>
      <dgm:spPr/>
    </dgm:pt>
    <dgm:pt modelId="{D565B2CE-208C-4DAE-B4CB-2B623BDFE6EF}" type="pres">
      <dgm:prSet presAssocID="{5D7FA410-EC24-465A-92A5-1FB54F5B722A}" presName="Name111" presStyleLbl="parChTrans1D4" presStyleIdx="2" presStyleCnt="6"/>
      <dgm:spPr/>
      <dgm:t>
        <a:bodyPr/>
        <a:lstStyle/>
        <a:p>
          <a:endParaRPr lang="es-MX"/>
        </a:p>
      </dgm:t>
    </dgm:pt>
    <dgm:pt modelId="{38A19259-97D5-4524-83FF-CC9576655BF6}" type="pres">
      <dgm:prSet presAssocID="{29442EA5-D746-47B3-A132-B32FD7DD75D6}" presName="hierRoot3" presStyleCnt="0">
        <dgm:presLayoutVars>
          <dgm:hierBranch val="init"/>
        </dgm:presLayoutVars>
      </dgm:prSet>
      <dgm:spPr/>
    </dgm:pt>
    <dgm:pt modelId="{BE43D2A1-029B-4C53-A5BA-A4E4C3125994}" type="pres">
      <dgm:prSet presAssocID="{29442EA5-D746-47B3-A132-B32FD7DD75D6}" presName="rootComposite3" presStyleCnt="0"/>
      <dgm:spPr/>
    </dgm:pt>
    <dgm:pt modelId="{337DED8F-C6AB-424A-BB5B-FCD175060693}" type="pres">
      <dgm:prSet presAssocID="{29442EA5-D746-47B3-A132-B32FD7DD75D6}" presName="rootText3" presStyleLbl="asst1" presStyleIdx="5" presStyleCnt="11" custScaleX="138995" custLinFactNeighborX="-65758" custLinFactNeighborY="-46587">
        <dgm:presLayoutVars>
          <dgm:chPref val="3"/>
        </dgm:presLayoutVars>
      </dgm:prSet>
      <dgm:spPr/>
      <dgm:t>
        <a:bodyPr/>
        <a:lstStyle/>
        <a:p>
          <a:endParaRPr lang="es-MX"/>
        </a:p>
      </dgm:t>
    </dgm:pt>
    <dgm:pt modelId="{24D978A4-0D76-474B-882B-6BBB4FF343A3}" type="pres">
      <dgm:prSet presAssocID="{29442EA5-D746-47B3-A132-B32FD7DD75D6}" presName="rootConnector3" presStyleLbl="asst1" presStyleIdx="5" presStyleCnt="11"/>
      <dgm:spPr/>
      <dgm:t>
        <a:bodyPr/>
        <a:lstStyle/>
        <a:p>
          <a:endParaRPr lang="es-MX"/>
        </a:p>
      </dgm:t>
    </dgm:pt>
    <dgm:pt modelId="{3C09E07A-F39F-4BA8-A42D-B03FCDA7963C}" type="pres">
      <dgm:prSet presAssocID="{29442EA5-D746-47B3-A132-B32FD7DD75D6}" presName="hierChild6" presStyleCnt="0"/>
      <dgm:spPr/>
    </dgm:pt>
    <dgm:pt modelId="{91A4DA6D-FE2E-42BE-BABB-0B10C4723E22}" type="pres">
      <dgm:prSet presAssocID="{29442EA5-D746-47B3-A132-B32FD7DD75D6}" presName="hierChild7" presStyleCnt="0"/>
      <dgm:spPr/>
    </dgm:pt>
    <dgm:pt modelId="{DF69D997-F3EE-4560-A082-A0F00400C018}" type="pres">
      <dgm:prSet presAssocID="{4564E071-62FA-4954-A33F-0997370C4FDF}" presName="Name111" presStyleLbl="parChTrans1D4" presStyleIdx="3" presStyleCnt="6"/>
      <dgm:spPr/>
      <dgm:t>
        <a:bodyPr/>
        <a:lstStyle/>
        <a:p>
          <a:endParaRPr lang="es-MX"/>
        </a:p>
      </dgm:t>
    </dgm:pt>
    <dgm:pt modelId="{3CE391E7-9BDE-4994-87AA-853A9AF6C195}" type="pres">
      <dgm:prSet presAssocID="{2B9E8892-FEC4-4058-8721-21E8892826A9}" presName="hierRoot3" presStyleCnt="0">
        <dgm:presLayoutVars>
          <dgm:hierBranch val="init"/>
        </dgm:presLayoutVars>
      </dgm:prSet>
      <dgm:spPr/>
    </dgm:pt>
    <dgm:pt modelId="{12452E5A-67BC-4931-B401-E8BED3EBD33D}" type="pres">
      <dgm:prSet presAssocID="{2B9E8892-FEC4-4058-8721-21E8892826A9}" presName="rootComposite3" presStyleCnt="0"/>
      <dgm:spPr/>
    </dgm:pt>
    <dgm:pt modelId="{3795725B-E7D2-4D11-A414-2805CD74658B}" type="pres">
      <dgm:prSet presAssocID="{2B9E8892-FEC4-4058-8721-21E8892826A9}" presName="rootText3" presStyleLbl="asst1" presStyleIdx="6" presStyleCnt="11" custLinFactX="100000" custLinFactY="-90381" custLinFactNeighborX="103627" custLinFactNeighborY="-100000">
        <dgm:presLayoutVars>
          <dgm:chPref val="3"/>
        </dgm:presLayoutVars>
      </dgm:prSet>
      <dgm:spPr/>
      <dgm:t>
        <a:bodyPr/>
        <a:lstStyle/>
        <a:p>
          <a:endParaRPr lang="es-MX"/>
        </a:p>
      </dgm:t>
    </dgm:pt>
    <dgm:pt modelId="{5B6444C5-9447-4A74-B54E-4DE9553767C6}" type="pres">
      <dgm:prSet presAssocID="{2B9E8892-FEC4-4058-8721-21E8892826A9}" presName="rootConnector3" presStyleLbl="asst1" presStyleIdx="6" presStyleCnt="11"/>
      <dgm:spPr/>
      <dgm:t>
        <a:bodyPr/>
        <a:lstStyle/>
        <a:p>
          <a:endParaRPr lang="es-MX"/>
        </a:p>
      </dgm:t>
    </dgm:pt>
    <dgm:pt modelId="{3E736084-437F-4482-81C2-9191E986F1FA}" type="pres">
      <dgm:prSet presAssocID="{2B9E8892-FEC4-4058-8721-21E8892826A9}" presName="hierChild6" presStyleCnt="0"/>
      <dgm:spPr/>
    </dgm:pt>
    <dgm:pt modelId="{C1A308B1-A238-4B22-AFB1-6F0C8C748508}" type="pres">
      <dgm:prSet presAssocID="{2B9E8892-FEC4-4058-8721-21E8892826A9}" presName="hierChild7" presStyleCnt="0"/>
      <dgm:spPr/>
    </dgm:pt>
    <dgm:pt modelId="{7FC5DB64-255E-4985-94AE-89CA163E0670}" type="pres">
      <dgm:prSet presAssocID="{DF898502-1188-46D0-84E6-C634E72DF680}" presName="Name111" presStyleLbl="parChTrans1D2" presStyleIdx="1" presStyleCnt="2"/>
      <dgm:spPr/>
      <dgm:t>
        <a:bodyPr/>
        <a:lstStyle/>
        <a:p>
          <a:endParaRPr lang="es-MX"/>
        </a:p>
      </dgm:t>
    </dgm:pt>
    <dgm:pt modelId="{0262782F-AC43-4252-9BFA-CBB06F0ED585}" type="pres">
      <dgm:prSet presAssocID="{70DBCEA8-E5B0-400E-B89F-414F5AABC0B6}" presName="hierRoot3" presStyleCnt="0">
        <dgm:presLayoutVars>
          <dgm:hierBranch val="init"/>
        </dgm:presLayoutVars>
      </dgm:prSet>
      <dgm:spPr/>
    </dgm:pt>
    <dgm:pt modelId="{A063C00A-F0E6-45EC-AA3C-8E252268047D}" type="pres">
      <dgm:prSet presAssocID="{70DBCEA8-E5B0-400E-B89F-414F5AABC0B6}" presName="rootComposite3" presStyleCnt="0"/>
      <dgm:spPr/>
    </dgm:pt>
    <dgm:pt modelId="{7786F5CB-2041-40CE-91BA-4806EB51F20A}" type="pres">
      <dgm:prSet presAssocID="{70DBCEA8-E5B0-400E-B89F-414F5AABC0B6}" presName="rootText3" presStyleLbl="asst1" presStyleIdx="7" presStyleCnt="11" custLinFactX="7121" custLinFactNeighborX="100000" custLinFactNeighborY="-53854">
        <dgm:presLayoutVars>
          <dgm:chPref val="3"/>
        </dgm:presLayoutVars>
      </dgm:prSet>
      <dgm:spPr/>
      <dgm:t>
        <a:bodyPr/>
        <a:lstStyle/>
        <a:p>
          <a:endParaRPr lang="es-MX"/>
        </a:p>
      </dgm:t>
    </dgm:pt>
    <dgm:pt modelId="{EFF90808-9D97-43B0-9F46-57F00CD9FD49}" type="pres">
      <dgm:prSet presAssocID="{70DBCEA8-E5B0-400E-B89F-414F5AABC0B6}" presName="rootConnector3" presStyleLbl="asst1" presStyleIdx="7" presStyleCnt="11"/>
      <dgm:spPr/>
      <dgm:t>
        <a:bodyPr/>
        <a:lstStyle/>
        <a:p>
          <a:endParaRPr lang="es-MX"/>
        </a:p>
      </dgm:t>
    </dgm:pt>
    <dgm:pt modelId="{0BDFAA65-8772-4188-BDDA-9EAAB39DCC53}" type="pres">
      <dgm:prSet presAssocID="{70DBCEA8-E5B0-400E-B89F-414F5AABC0B6}" presName="hierChild6" presStyleCnt="0"/>
      <dgm:spPr/>
    </dgm:pt>
    <dgm:pt modelId="{383F4550-289E-4168-873F-F1BD7CB91623}" type="pres">
      <dgm:prSet presAssocID="{70DBCEA8-E5B0-400E-B89F-414F5AABC0B6}" presName="hierChild7" presStyleCnt="0"/>
      <dgm:spPr/>
    </dgm:pt>
    <dgm:pt modelId="{7EF5F0C5-9CAD-46F7-A543-FFD210BE93DE}" type="pres">
      <dgm:prSet presAssocID="{467FFE45-249A-4270-BE56-CD2A8BC7FEB1}" presName="Name111" presStyleLbl="parChTrans1D3" presStyleIdx="2" presStyleCnt="5"/>
      <dgm:spPr/>
      <dgm:t>
        <a:bodyPr/>
        <a:lstStyle/>
        <a:p>
          <a:endParaRPr lang="es-MX"/>
        </a:p>
      </dgm:t>
    </dgm:pt>
    <dgm:pt modelId="{86A1861D-515C-4684-A94C-568EDCCE079E}" type="pres">
      <dgm:prSet presAssocID="{1D9B5245-EB9C-4294-915D-0FE6A8DCE975}" presName="hierRoot3" presStyleCnt="0">
        <dgm:presLayoutVars>
          <dgm:hierBranch val="init"/>
        </dgm:presLayoutVars>
      </dgm:prSet>
      <dgm:spPr/>
    </dgm:pt>
    <dgm:pt modelId="{12A96E06-85BF-4C5D-9F3C-CB5DB715130A}" type="pres">
      <dgm:prSet presAssocID="{1D9B5245-EB9C-4294-915D-0FE6A8DCE975}" presName="rootComposite3" presStyleCnt="0"/>
      <dgm:spPr/>
    </dgm:pt>
    <dgm:pt modelId="{58258625-5D83-4782-AB50-192F2B0C0ACE}" type="pres">
      <dgm:prSet presAssocID="{1D9B5245-EB9C-4294-915D-0FE6A8DCE975}" presName="rootText3" presStyleLbl="asst1" presStyleIdx="8" presStyleCnt="11" custLinFactNeighborX="58847" custLinFactNeighborY="-61074">
        <dgm:presLayoutVars>
          <dgm:chPref val="3"/>
        </dgm:presLayoutVars>
      </dgm:prSet>
      <dgm:spPr/>
      <dgm:t>
        <a:bodyPr/>
        <a:lstStyle/>
        <a:p>
          <a:endParaRPr lang="es-MX"/>
        </a:p>
      </dgm:t>
    </dgm:pt>
    <dgm:pt modelId="{C8ABB092-410A-4C75-9647-EEE01BB90755}" type="pres">
      <dgm:prSet presAssocID="{1D9B5245-EB9C-4294-915D-0FE6A8DCE975}" presName="rootConnector3" presStyleLbl="asst1" presStyleIdx="8" presStyleCnt="11"/>
      <dgm:spPr/>
      <dgm:t>
        <a:bodyPr/>
        <a:lstStyle/>
        <a:p>
          <a:endParaRPr lang="es-MX"/>
        </a:p>
      </dgm:t>
    </dgm:pt>
    <dgm:pt modelId="{71B66A20-1A18-40D1-93C2-FB99C006C8C4}" type="pres">
      <dgm:prSet presAssocID="{1D9B5245-EB9C-4294-915D-0FE6A8DCE975}" presName="hierChild6" presStyleCnt="0"/>
      <dgm:spPr/>
    </dgm:pt>
    <dgm:pt modelId="{7479F19A-7EC1-4BF4-B154-105A7FEB7CA6}" type="pres">
      <dgm:prSet presAssocID="{1D9B5245-EB9C-4294-915D-0FE6A8DCE975}" presName="hierChild7" presStyleCnt="0"/>
      <dgm:spPr/>
    </dgm:pt>
    <dgm:pt modelId="{7BD38592-6F92-453B-BAEE-90D39CB8823F}" type="pres">
      <dgm:prSet presAssocID="{19515ED3-A7FE-44C9-B564-63DCF94A6894}" presName="Name111" presStyleLbl="parChTrans1D3" presStyleIdx="3" presStyleCnt="5"/>
      <dgm:spPr/>
      <dgm:t>
        <a:bodyPr/>
        <a:lstStyle/>
        <a:p>
          <a:endParaRPr lang="es-MX"/>
        </a:p>
      </dgm:t>
    </dgm:pt>
    <dgm:pt modelId="{11B66FE1-3970-4420-8D8E-D419D9EBC312}" type="pres">
      <dgm:prSet presAssocID="{63E10617-F54C-46A9-8D62-7026C7AE9E84}" presName="hierRoot3" presStyleCnt="0">
        <dgm:presLayoutVars>
          <dgm:hierBranch val="init"/>
        </dgm:presLayoutVars>
      </dgm:prSet>
      <dgm:spPr/>
    </dgm:pt>
    <dgm:pt modelId="{A78D5B9F-08A0-46BD-A48B-F52E154C2D55}" type="pres">
      <dgm:prSet presAssocID="{63E10617-F54C-46A9-8D62-7026C7AE9E84}" presName="rootComposite3" presStyleCnt="0"/>
      <dgm:spPr/>
    </dgm:pt>
    <dgm:pt modelId="{FAAB7B83-4B5B-4032-9C99-071765170686}" type="pres">
      <dgm:prSet presAssocID="{63E10617-F54C-46A9-8D62-7026C7AE9E84}" presName="rootText3" presStyleLbl="asst1" presStyleIdx="9" presStyleCnt="11" custLinFactNeighborX="48617" custLinFactNeighborY="-61074">
        <dgm:presLayoutVars>
          <dgm:chPref val="3"/>
        </dgm:presLayoutVars>
      </dgm:prSet>
      <dgm:spPr/>
      <dgm:t>
        <a:bodyPr/>
        <a:lstStyle/>
        <a:p>
          <a:endParaRPr lang="es-MX"/>
        </a:p>
      </dgm:t>
    </dgm:pt>
    <dgm:pt modelId="{E3D25996-4EDF-469B-A7E1-35E6DE12037A}" type="pres">
      <dgm:prSet presAssocID="{63E10617-F54C-46A9-8D62-7026C7AE9E84}" presName="rootConnector3" presStyleLbl="asst1" presStyleIdx="9" presStyleCnt="11"/>
      <dgm:spPr/>
      <dgm:t>
        <a:bodyPr/>
        <a:lstStyle/>
        <a:p>
          <a:endParaRPr lang="es-MX"/>
        </a:p>
      </dgm:t>
    </dgm:pt>
    <dgm:pt modelId="{811F83C9-8139-441D-B8E7-F4EB7D1E2AED}" type="pres">
      <dgm:prSet presAssocID="{63E10617-F54C-46A9-8D62-7026C7AE9E84}" presName="hierChild6" presStyleCnt="0"/>
      <dgm:spPr/>
    </dgm:pt>
    <dgm:pt modelId="{524BC846-62E9-47C5-9EA3-A660C0F49233}" type="pres">
      <dgm:prSet presAssocID="{1E91E84F-AA35-47E8-A721-C69EB0FD0AEE}" presName="Name37" presStyleLbl="parChTrans1D4" presStyleIdx="4" presStyleCnt="6"/>
      <dgm:spPr/>
      <dgm:t>
        <a:bodyPr/>
        <a:lstStyle/>
        <a:p>
          <a:endParaRPr lang="es-MX"/>
        </a:p>
      </dgm:t>
    </dgm:pt>
    <dgm:pt modelId="{1DE1E068-2009-4A35-AEA5-E337E5BE80CD}" type="pres">
      <dgm:prSet presAssocID="{63925130-137E-4670-8F5A-F78D65837562}" presName="hierRoot2" presStyleCnt="0">
        <dgm:presLayoutVars>
          <dgm:hierBranch val="init"/>
        </dgm:presLayoutVars>
      </dgm:prSet>
      <dgm:spPr/>
    </dgm:pt>
    <dgm:pt modelId="{CEF168FE-2CAD-41B7-BD54-B47D2FD503AD}" type="pres">
      <dgm:prSet presAssocID="{63925130-137E-4670-8F5A-F78D65837562}" presName="rootComposite" presStyleCnt="0"/>
      <dgm:spPr/>
    </dgm:pt>
    <dgm:pt modelId="{049E02C6-D947-4E55-BE89-F3601A8173A5}" type="pres">
      <dgm:prSet presAssocID="{63925130-137E-4670-8F5A-F78D65837562}" presName="rootText" presStyleLbl="node4" presStyleIdx="0" presStyleCnt="2" custLinFactNeighborX="44782" custLinFactNeighborY="-48349">
        <dgm:presLayoutVars>
          <dgm:chPref val="3"/>
        </dgm:presLayoutVars>
      </dgm:prSet>
      <dgm:spPr/>
      <dgm:t>
        <a:bodyPr/>
        <a:lstStyle/>
        <a:p>
          <a:endParaRPr lang="es-MX"/>
        </a:p>
      </dgm:t>
    </dgm:pt>
    <dgm:pt modelId="{3FA2FFD0-2904-4583-A4E6-32DA900F53EB}" type="pres">
      <dgm:prSet presAssocID="{63925130-137E-4670-8F5A-F78D65837562}" presName="rootConnector" presStyleLbl="node4" presStyleIdx="0" presStyleCnt="2"/>
      <dgm:spPr/>
      <dgm:t>
        <a:bodyPr/>
        <a:lstStyle/>
        <a:p>
          <a:endParaRPr lang="es-MX"/>
        </a:p>
      </dgm:t>
    </dgm:pt>
    <dgm:pt modelId="{9B33027F-8297-498E-81F7-7F4B042C3BA1}" type="pres">
      <dgm:prSet presAssocID="{63925130-137E-4670-8F5A-F78D65837562}" presName="hierChild4" presStyleCnt="0"/>
      <dgm:spPr/>
    </dgm:pt>
    <dgm:pt modelId="{C8AAD820-8BAE-47EF-A9A9-12D8DC42863E}" type="pres">
      <dgm:prSet presAssocID="{63925130-137E-4670-8F5A-F78D65837562}" presName="hierChild5" presStyleCnt="0"/>
      <dgm:spPr/>
    </dgm:pt>
    <dgm:pt modelId="{DB89FAB6-1BA4-4F8C-8DC7-3C9BC2E224E3}" type="pres">
      <dgm:prSet presAssocID="{36E261FD-CDAB-48E1-BADF-1CB0881F1C25}" presName="Name37" presStyleLbl="parChTrans1D4" presStyleIdx="5" presStyleCnt="6"/>
      <dgm:spPr/>
      <dgm:t>
        <a:bodyPr/>
        <a:lstStyle/>
        <a:p>
          <a:endParaRPr lang="es-MX"/>
        </a:p>
      </dgm:t>
    </dgm:pt>
    <dgm:pt modelId="{B6E20815-41C6-4261-A7B3-C1F790BDC278}" type="pres">
      <dgm:prSet presAssocID="{5AD3BF4D-BCF9-4F93-9C1B-E6931357D15A}" presName="hierRoot2" presStyleCnt="0">
        <dgm:presLayoutVars>
          <dgm:hierBranch val="init"/>
        </dgm:presLayoutVars>
      </dgm:prSet>
      <dgm:spPr/>
    </dgm:pt>
    <dgm:pt modelId="{148301F8-E418-48A8-8562-AC65A156075C}" type="pres">
      <dgm:prSet presAssocID="{5AD3BF4D-BCF9-4F93-9C1B-E6931357D15A}" presName="rootComposite" presStyleCnt="0"/>
      <dgm:spPr/>
    </dgm:pt>
    <dgm:pt modelId="{A52A7A2F-FAE4-4428-A543-31A821D99803}" type="pres">
      <dgm:prSet presAssocID="{5AD3BF4D-BCF9-4F93-9C1B-E6931357D15A}" presName="rootText" presStyleLbl="node4" presStyleIdx="1" presStyleCnt="2" custLinFactY="-90850" custLinFactNeighborX="-74335" custLinFactNeighborY="-100000">
        <dgm:presLayoutVars>
          <dgm:chPref val="3"/>
        </dgm:presLayoutVars>
      </dgm:prSet>
      <dgm:spPr/>
      <dgm:t>
        <a:bodyPr/>
        <a:lstStyle/>
        <a:p>
          <a:endParaRPr lang="es-MX"/>
        </a:p>
      </dgm:t>
    </dgm:pt>
    <dgm:pt modelId="{58AAFC1B-0434-4822-9BBB-F9643DCE5CD5}" type="pres">
      <dgm:prSet presAssocID="{5AD3BF4D-BCF9-4F93-9C1B-E6931357D15A}" presName="rootConnector" presStyleLbl="node4" presStyleIdx="1" presStyleCnt="2"/>
      <dgm:spPr/>
      <dgm:t>
        <a:bodyPr/>
        <a:lstStyle/>
        <a:p>
          <a:endParaRPr lang="es-MX"/>
        </a:p>
      </dgm:t>
    </dgm:pt>
    <dgm:pt modelId="{DFBD1A14-1127-4320-8427-7DC451EED891}" type="pres">
      <dgm:prSet presAssocID="{5AD3BF4D-BCF9-4F93-9C1B-E6931357D15A}" presName="hierChild4" presStyleCnt="0"/>
      <dgm:spPr/>
    </dgm:pt>
    <dgm:pt modelId="{441B73A6-ECE4-4F91-92CD-7532D6026C34}" type="pres">
      <dgm:prSet presAssocID="{5AD3BF4D-BCF9-4F93-9C1B-E6931357D15A}" presName="hierChild5" presStyleCnt="0"/>
      <dgm:spPr/>
    </dgm:pt>
    <dgm:pt modelId="{B4CE9B2D-C750-4399-A96E-FD849F16B0A7}" type="pres">
      <dgm:prSet presAssocID="{63E10617-F54C-46A9-8D62-7026C7AE9E84}" presName="hierChild7" presStyleCnt="0"/>
      <dgm:spPr/>
    </dgm:pt>
    <dgm:pt modelId="{E1865873-2BE1-401F-B08C-EB42825FBEC7}" type="pres">
      <dgm:prSet presAssocID="{7D52CD94-D9BF-4931-9365-47ECACA65121}" presName="Name111" presStyleLbl="parChTrans1D3" presStyleIdx="4" presStyleCnt="5"/>
      <dgm:spPr/>
      <dgm:t>
        <a:bodyPr/>
        <a:lstStyle/>
        <a:p>
          <a:endParaRPr lang="es-MX"/>
        </a:p>
      </dgm:t>
    </dgm:pt>
    <dgm:pt modelId="{2D834C71-B307-4A56-A0D2-C868834A0918}" type="pres">
      <dgm:prSet presAssocID="{E5B0A721-5409-4F19-B91F-9795AA78B308}" presName="hierRoot3" presStyleCnt="0">
        <dgm:presLayoutVars>
          <dgm:hierBranch val="init"/>
        </dgm:presLayoutVars>
      </dgm:prSet>
      <dgm:spPr/>
    </dgm:pt>
    <dgm:pt modelId="{3DAF7395-9780-4F76-A295-E7CB42267B93}" type="pres">
      <dgm:prSet presAssocID="{E5B0A721-5409-4F19-B91F-9795AA78B308}" presName="rootComposite3" presStyleCnt="0"/>
      <dgm:spPr/>
    </dgm:pt>
    <dgm:pt modelId="{D9ACF5E3-B426-4E6D-BDE9-DCD63A280163}" type="pres">
      <dgm:prSet presAssocID="{E5B0A721-5409-4F19-B91F-9795AA78B308}" presName="rootText3" presStyleLbl="asst1" presStyleIdx="10" presStyleCnt="11" custLinFactX="100000" custLinFactY="-200000" custLinFactNeighborX="182135" custLinFactNeighborY="-287610">
        <dgm:presLayoutVars>
          <dgm:chPref val="3"/>
        </dgm:presLayoutVars>
      </dgm:prSet>
      <dgm:spPr/>
      <dgm:t>
        <a:bodyPr/>
        <a:lstStyle/>
        <a:p>
          <a:endParaRPr lang="es-MX"/>
        </a:p>
      </dgm:t>
    </dgm:pt>
    <dgm:pt modelId="{3F500456-3246-41A7-BFEE-3A38480B056F}" type="pres">
      <dgm:prSet presAssocID="{E5B0A721-5409-4F19-B91F-9795AA78B308}" presName="rootConnector3" presStyleLbl="asst1" presStyleIdx="10" presStyleCnt="11"/>
      <dgm:spPr/>
      <dgm:t>
        <a:bodyPr/>
        <a:lstStyle/>
        <a:p>
          <a:endParaRPr lang="es-MX"/>
        </a:p>
      </dgm:t>
    </dgm:pt>
    <dgm:pt modelId="{35B3BE05-D5E9-4EC3-B77F-C09614A20FAF}" type="pres">
      <dgm:prSet presAssocID="{E5B0A721-5409-4F19-B91F-9795AA78B308}" presName="hierChild6" presStyleCnt="0"/>
      <dgm:spPr/>
    </dgm:pt>
    <dgm:pt modelId="{5B6C3C74-298D-49A5-9582-C97302F54A9B}" type="pres">
      <dgm:prSet presAssocID="{E5B0A721-5409-4F19-B91F-9795AA78B308}" presName="hierChild7" presStyleCnt="0"/>
      <dgm:spPr/>
    </dgm:pt>
  </dgm:ptLst>
  <dgm:cxnLst>
    <dgm:cxn modelId="{CE9682BC-2694-42F2-996F-DEC765A5BA9E}" type="presOf" srcId="{70DBCEA8-E5B0-400E-B89F-414F5AABC0B6}" destId="{EFF90808-9D97-43B0-9F46-57F00CD9FD49}" srcOrd="1" destOrd="0" presId="urn:microsoft.com/office/officeart/2005/8/layout/orgChart1"/>
    <dgm:cxn modelId="{0221E217-8F9C-472A-80EC-BFBC3C1837A3}" type="presOf" srcId="{FF5EB954-21B2-4C17-B337-8A11C9F95216}" destId="{FF40779C-8A5F-4123-89E0-6D0FC11C9E27}" srcOrd="1" destOrd="0" presId="urn:microsoft.com/office/officeart/2005/8/layout/orgChart1"/>
    <dgm:cxn modelId="{F23733DD-B827-4F83-9674-0985108659E8}" type="presOf" srcId="{2B9E8892-FEC4-4058-8721-21E8892826A9}" destId="{3795725B-E7D2-4D11-A414-2805CD74658B}" srcOrd="0" destOrd="0" presId="urn:microsoft.com/office/officeart/2005/8/layout/orgChart1"/>
    <dgm:cxn modelId="{009C301F-E207-4DB5-875B-34EDEE8CF785}" srcId="{9F51FD66-F364-4898-A0F2-68287243D647}" destId="{7C10BFBA-7571-43F2-B73A-652DC82366C4}" srcOrd="0" destOrd="0" parTransId="{D3BB4D5E-DE4D-4E43-A280-89D1FD426E48}" sibTransId="{22901137-EAA6-4CD3-9B11-E2DECAF6EAAB}"/>
    <dgm:cxn modelId="{0BFEA9E3-CC07-4013-9355-3C3C4A734923}" type="presOf" srcId="{70DBCEA8-E5B0-400E-B89F-414F5AABC0B6}" destId="{7786F5CB-2041-40CE-91BA-4806EB51F20A}" srcOrd="0" destOrd="0" presId="urn:microsoft.com/office/officeart/2005/8/layout/orgChart1"/>
    <dgm:cxn modelId="{E3CC5BB3-6EAA-4FFD-9294-8917CAEC5C56}" type="presOf" srcId="{4564E071-62FA-4954-A33F-0997370C4FDF}" destId="{DF69D997-F3EE-4560-A082-A0F00400C018}" srcOrd="0" destOrd="0" presId="urn:microsoft.com/office/officeart/2005/8/layout/orgChart1"/>
    <dgm:cxn modelId="{AA2922D7-63A3-4953-A297-810E171D1C4A}" type="presOf" srcId="{63E10617-F54C-46A9-8D62-7026C7AE9E84}" destId="{E3D25996-4EDF-469B-A7E1-35E6DE12037A}" srcOrd="1" destOrd="0" presId="urn:microsoft.com/office/officeart/2005/8/layout/orgChart1"/>
    <dgm:cxn modelId="{62BBF4CD-9ABB-44B0-A555-F5B9D1A489BE}" type="presOf" srcId="{63925130-137E-4670-8F5A-F78D65837562}" destId="{049E02C6-D947-4E55-BE89-F3601A8173A5}" srcOrd="0" destOrd="0" presId="urn:microsoft.com/office/officeart/2005/8/layout/orgChart1"/>
    <dgm:cxn modelId="{F340BD8A-E3EE-47E9-9967-9B663CDE41A7}" type="presOf" srcId="{1D9B5245-EB9C-4294-915D-0FE6A8DCE975}" destId="{58258625-5D83-4782-AB50-192F2B0C0ACE}" srcOrd="0" destOrd="0" presId="urn:microsoft.com/office/officeart/2005/8/layout/orgChart1"/>
    <dgm:cxn modelId="{FB3F929D-39F8-4FF8-BF77-661BBF59C0C3}" type="presOf" srcId="{D9541484-D665-4B7C-B763-61BB6007DC42}" destId="{6627CB23-9F73-4C92-BECC-0D4D6B9CE5C9}" srcOrd="0" destOrd="0" presId="urn:microsoft.com/office/officeart/2005/8/layout/orgChart1"/>
    <dgm:cxn modelId="{2A8894B5-CB5B-4FB5-B6A6-CB6C4BCDD97C}" type="presOf" srcId="{D3BB4D5E-DE4D-4E43-A280-89D1FD426E48}" destId="{3753BF95-E4B5-4A70-9F2B-175710E0F917}" srcOrd="0" destOrd="0" presId="urn:microsoft.com/office/officeart/2005/8/layout/orgChart1"/>
    <dgm:cxn modelId="{255B778B-566B-49D3-9367-0A325592AB54}" type="presOf" srcId="{2B9E8892-FEC4-4058-8721-21E8892826A9}" destId="{5B6444C5-9447-4A74-B54E-4DE9553767C6}" srcOrd="1" destOrd="0" presId="urn:microsoft.com/office/officeart/2005/8/layout/orgChart1"/>
    <dgm:cxn modelId="{7E90E17B-AAF5-4FA9-B67F-884C27FF5A7D}" type="presOf" srcId="{8A839778-F4FE-4EC4-A6AC-86C5C1E097D6}" destId="{966EF43D-C367-4047-B6A9-A94BA5E11BA8}" srcOrd="0" destOrd="0" presId="urn:microsoft.com/office/officeart/2005/8/layout/orgChart1"/>
    <dgm:cxn modelId="{D7DB89A9-3CA8-4D98-B459-C94790B84924}" srcId="{FF5EB954-21B2-4C17-B337-8A11C9F95216}" destId="{2B9E8892-FEC4-4058-8721-21E8892826A9}" srcOrd="2" destOrd="0" parTransId="{4564E071-62FA-4954-A33F-0997370C4FDF}" sibTransId="{E629024A-DEC7-40C9-8ACB-7403E56C2A24}"/>
    <dgm:cxn modelId="{CAAF4F31-B33B-425F-8B54-A57BE51018E6}" type="presOf" srcId="{467FFE45-249A-4270-BE56-CD2A8BC7FEB1}" destId="{7EF5F0C5-9CAD-46F7-A543-FFD210BE93DE}" srcOrd="0" destOrd="0" presId="urn:microsoft.com/office/officeart/2005/8/layout/orgChart1"/>
    <dgm:cxn modelId="{4BDABFE8-5553-49F9-A9D6-EF9BDFF71F19}" srcId="{63E10617-F54C-46A9-8D62-7026C7AE9E84}" destId="{63925130-137E-4670-8F5A-F78D65837562}" srcOrd="0" destOrd="0" parTransId="{1E91E84F-AA35-47E8-A721-C69EB0FD0AEE}" sibTransId="{3F75A984-3FB5-4328-94FA-712C34CA513B}"/>
    <dgm:cxn modelId="{0CCAD1FB-CBEA-4C24-9032-F6DA80106450}" srcId="{67C8A80B-B43C-4287-A2A4-4E62164922AA}" destId="{9F51FD66-F364-4898-A0F2-68287243D647}" srcOrd="0" destOrd="0" parTransId="{81F423F3-50BE-451E-98A8-8C4A5F10E2CC}" sibTransId="{66D290AE-B79F-43C4-A86F-EA4C93F88001}"/>
    <dgm:cxn modelId="{125D7284-C732-4C1D-874C-7A90DF83374B}" type="presOf" srcId="{67C8A80B-B43C-4287-A2A4-4E62164922AA}" destId="{B56A54D3-93AF-4DB7-925E-A532E4EF34D2}" srcOrd="1" destOrd="0" presId="urn:microsoft.com/office/officeart/2005/8/layout/orgChart1"/>
    <dgm:cxn modelId="{0EC82196-A762-442D-811C-1321029B6727}" srcId="{63E10617-F54C-46A9-8D62-7026C7AE9E84}" destId="{5AD3BF4D-BCF9-4F93-9C1B-E6931357D15A}" srcOrd="1" destOrd="0" parTransId="{36E261FD-CDAB-48E1-BADF-1CB0881F1C25}" sibTransId="{38BB8536-918F-4613-BDF5-CD7D6D80AC53}"/>
    <dgm:cxn modelId="{3AD5145C-EEC2-4DD5-9C7E-DCB6819CFEA9}" type="presOf" srcId="{E5B0A721-5409-4F19-B91F-9795AA78B308}" destId="{3F500456-3246-41A7-BFEE-3A38480B056F}" srcOrd="1" destOrd="0" presId="urn:microsoft.com/office/officeart/2005/8/layout/orgChart1"/>
    <dgm:cxn modelId="{FF1125EA-AC02-4BE5-8B31-5AD91F1B131D}" type="presOf" srcId="{81F423F3-50BE-451E-98A8-8C4A5F10E2CC}" destId="{F3DEAD2D-7FF3-4D02-90BA-018FEC47C992}" srcOrd="0" destOrd="0" presId="urn:microsoft.com/office/officeart/2005/8/layout/orgChart1"/>
    <dgm:cxn modelId="{B64786FA-9513-44EB-8A2D-B0AF5FAEBF4D}" type="presOf" srcId="{9F51FD66-F364-4898-A0F2-68287243D647}" destId="{942BE1E5-C0DF-4D6E-8490-94C03348F1BF}" srcOrd="1" destOrd="0" presId="urn:microsoft.com/office/officeart/2005/8/layout/orgChart1"/>
    <dgm:cxn modelId="{C3A746B3-945D-4E7E-B276-69CCD7D0249B}" type="presOf" srcId="{7D52CD94-D9BF-4931-9365-47ECACA65121}" destId="{E1865873-2BE1-401F-B08C-EB42825FBEC7}" srcOrd="0" destOrd="0" presId="urn:microsoft.com/office/officeart/2005/8/layout/orgChart1"/>
    <dgm:cxn modelId="{3DB1E096-825E-4487-A057-416244715A2C}" type="presOf" srcId="{63E10617-F54C-46A9-8D62-7026C7AE9E84}" destId="{FAAB7B83-4B5B-4032-9C99-071765170686}" srcOrd="0" destOrd="0" presId="urn:microsoft.com/office/officeart/2005/8/layout/orgChart1"/>
    <dgm:cxn modelId="{0A45249C-8903-4CA5-B27C-45CF69EF58BA}" type="presOf" srcId="{C263DAD9-B4D5-4E9C-816F-907711EFEDDE}" destId="{982EC6C5-9320-406E-8CEC-2E1A71A0B6E9}" srcOrd="0" destOrd="0" presId="urn:microsoft.com/office/officeart/2005/8/layout/orgChart1"/>
    <dgm:cxn modelId="{F7CA32E5-75BB-43A5-B83B-C0E6E2516C09}" srcId="{D9541484-D665-4B7C-B763-61BB6007DC42}" destId="{70DBCEA8-E5B0-400E-B89F-414F5AABC0B6}" srcOrd="1" destOrd="0" parTransId="{DF898502-1188-46D0-84E6-C634E72DF680}" sibTransId="{2B6033E4-1821-4CE2-930A-FB62C4680C01}"/>
    <dgm:cxn modelId="{0DE805C1-1072-4AD6-BE4D-0E4114E6263B}" type="presOf" srcId="{5AD3BF4D-BCF9-4F93-9C1B-E6931357D15A}" destId="{A52A7A2F-FAE4-4428-A543-31A821D99803}" srcOrd="0" destOrd="0" presId="urn:microsoft.com/office/officeart/2005/8/layout/orgChart1"/>
    <dgm:cxn modelId="{21A95D65-71BD-45C1-B6C3-0D2A36973683}" type="presOf" srcId="{67C8A80B-B43C-4287-A2A4-4E62164922AA}" destId="{A8868E1C-E884-456D-8081-85F3BF1898B0}" srcOrd="0" destOrd="0" presId="urn:microsoft.com/office/officeart/2005/8/layout/orgChart1"/>
    <dgm:cxn modelId="{0B1BAB9E-33A6-4F88-AF50-8368179E75A5}" type="presOf" srcId="{7C10BFBA-7571-43F2-B73A-652DC82366C4}" destId="{76727483-48E7-4ECB-A2CF-0C9EDD7C58D3}" srcOrd="0" destOrd="0" presId="urn:microsoft.com/office/officeart/2005/8/layout/orgChart1"/>
    <dgm:cxn modelId="{4B2C6ED8-1DA4-4683-B5F5-82B53E71305D}" srcId="{FF5EB954-21B2-4C17-B337-8A11C9F95216}" destId="{75AF8A74-28BB-42AF-93B9-2C113485C3DF}" srcOrd="0" destOrd="0" parTransId="{C263DAD9-B4D5-4E9C-816F-907711EFEDDE}" sibTransId="{D3B7E581-0006-4D00-B07A-D3F13555CD1B}"/>
    <dgm:cxn modelId="{ECD765A4-A4AE-47D2-ABAF-64D4E97E4D86}" srcId="{70DBCEA8-E5B0-400E-B89F-414F5AABC0B6}" destId="{63E10617-F54C-46A9-8D62-7026C7AE9E84}" srcOrd="1" destOrd="0" parTransId="{19515ED3-A7FE-44C9-B564-63DCF94A6894}" sibTransId="{BECD9974-4566-4984-9DDA-EA2A4919F155}"/>
    <dgm:cxn modelId="{5418A982-C4E7-4E20-9456-24CEA6A0B345}" type="presOf" srcId="{1E91E84F-AA35-47E8-A721-C69EB0FD0AEE}" destId="{524BC846-62E9-47C5-9EA3-A660C0F49233}" srcOrd="0" destOrd="0" presId="urn:microsoft.com/office/officeart/2005/8/layout/orgChart1"/>
    <dgm:cxn modelId="{60630D84-9D44-48E6-BEC3-115DC69E51E0}" type="presOf" srcId="{29442EA5-D746-47B3-A132-B32FD7DD75D6}" destId="{24D978A4-0D76-474B-882B-6BBB4FF343A3}" srcOrd="1" destOrd="0" presId="urn:microsoft.com/office/officeart/2005/8/layout/orgChart1"/>
    <dgm:cxn modelId="{37D32C4B-AFD4-4157-84C1-1010F9A2DBFB}" type="presOf" srcId="{7C10BFBA-7571-43F2-B73A-652DC82366C4}" destId="{10C9F9D5-FC89-49AC-80DE-A3DD55FDCDB7}" srcOrd="1" destOrd="0" presId="urn:microsoft.com/office/officeart/2005/8/layout/orgChart1"/>
    <dgm:cxn modelId="{90476188-9189-4936-BF6F-D261D43031A0}" type="presOf" srcId="{19515ED3-A7FE-44C9-B564-63DCF94A6894}" destId="{7BD38592-6F92-453B-BAEE-90D39CB8823F}" srcOrd="0" destOrd="0" presId="urn:microsoft.com/office/officeart/2005/8/layout/orgChart1"/>
    <dgm:cxn modelId="{E9C37F15-4B6B-4B82-8E2C-9714D86CEB65}" srcId="{FF5EB954-21B2-4C17-B337-8A11C9F95216}" destId="{29442EA5-D746-47B3-A132-B32FD7DD75D6}" srcOrd="1" destOrd="0" parTransId="{5D7FA410-EC24-465A-92A5-1FB54F5B722A}" sibTransId="{127C84AD-BF5C-4FDD-BD69-C01CAFC51E06}"/>
    <dgm:cxn modelId="{C5E06AF2-4C21-46C0-B3CF-B8C01592034A}" type="presOf" srcId="{1D9B5245-EB9C-4294-915D-0FE6A8DCE975}" destId="{C8ABB092-410A-4C75-9647-EEE01BB90755}" srcOrd="1" destOrd="0" presId="urn:microsoft.com/office/officeart/2005/8/layout/orgChart1"/>
    <dgm:cxn modelId="{14708347-50E5-4994-BD70-FDB664D48A16}" type="presOf" srcId="{D9541484-D665-4B7C-B763-61BB6007DC42}" destId="{2012E6AF-1F02-4851-B4E9-20CC49FA98EB}" srcOrd="1" destOrd="0" presId="urn:microsoft.com/office/officeart/2005/8/layout/orgChart1"/>
    <dgm:cxn modelId="{F50018B1-0B79-477D-BD57-E9F17FC17645}" type="presOf" srcId="{FF5EB954-21B2-4C17-B337-8A11C9F95216}" destId="{A689E545-DA75-49BA-8BE7-87B66C0715C2}" srcOrd="0" destOrd="0" presId="urn:microsoft.com/office/officeart/2005/8/layout/orgChart1"/>
    <dgm:cxn modelId="{DF985BD8-BC8D-4370-BFC3-ED47ABA496A2}" type="presOf" srcId="{75AF8A74-28BB-42AF-93B9-2C113485C3DF}" destId="{D6912807-FD1B-46AC-B07C-0C4A759EA6B5}" srcOrd="0" destOrd="0" presId="urn:microsoft.com/office/officeart/2005/8/layout/orgChart1"/>
    <dgm:cxn modelId="{94EA593C-1700-4987-BD8B-23D0210D83A1}" srcId="{67C8A80B-B43C-4287-A2A4-4E62164922AA}" destId="{FF5EB954-21B2-4C17-B337-8A11C9F95216}" srcOrd="1" destOrd="0" parTransId="{CBB752F0-B878-49A4-B425-002D4EA49CF7}" sibTransId="{2531AF5D-F521-410A-93CF-F6B2B9C37D4D}"/>
    <dgm:cxn modelId="{E12039A0-F53C-449B-B057-5D89FE77AF0B}" type="presOf" srcId="{36E261FD-CDAB-48E1-BADF-1CB0881F1C25}" destId="{DB89FAB6-1BA4-4F8C-8DC7-3C9BC2E224E3}" srcOrd="0" destOrd="0" presId="urn:microsoft.com/office/officeart/2005/8/layout/orgChart1"/>
    <dgm:cxn modelId="{7DCF693C-003A-4F63-9B6A-620006653011}" type="presOf" srcId="{75AF8A74-28BB-42AF-93B9-2C113485C3DF}" destId="{375A1B44-BB61-4C71-BD33-CB9AA224AC80}" srcOrd="1" destOrd="0" presId="urn:microsoft.com/office/officeart/2005/8/layout/orgChart1"/>
    <dgm:cxn modelId="{391B151D-DEC9-45CD-9B28-E7A2E2DC5058}" srcId="{8A839778-F4FE-4EC4-A6AC-86C5C1E097D6}" destId="{D9541484-D665-4B7C-B763-61BB6007DC42}" srcOrd="0" destOrd="0" parTransId="{6A645EA6-D9FA-48E6-A987-39A1F23E9EFE}" sibTransId="{697F10A7-3D56-4061-A66A-6641BA3A2888}"/>
    <dgm:cxn modelId="{1C119C5C-3E30-4E7F-BD3B-1F9EA6EEA8B1}" type="presOf" srcId="{29442EA5-D746-47B3-A132-B32FD7DD75D6}" destId="{337DED8F-C6AB-424A-BB5B-FCD175060693}" srcOrd="0" destOrd="0" presId="urn:microsoft.com/office/officeart/2005/8/layout/orgChart1"/>
    <dgm:cxn modelId="{8644D3F2-83E5-424D-8C1F-50D1FBE8D4AE}" type="presOf" srcId="{63925130-137E-4670-8F5A-F78D65837562}" destId="{3FA2FFD0-2904-4583-A4E6-32DA900F53EB}" srcOrd="1" destOrd="0" presId="urn:microsoft.com/office/officeart/2005/8/layout/orgChart1"/>
    <dgm:cxn modelId="{D2A5A051-FAAA-4C44-A1DD-650719DA5B66}" srcId="{D9541484-D665-4B7C-B763-61BB6007DC42}" destId="{67C8A80B-B43C-4287-A2A4-4E62164922AA}" srcOrd="0" destOrd="0" parTransId="{32068C99-959F-490E-B30A-043AC71B5A04}" sibTransId="{7225A583-6E00-4088-8F6E-ED7B46DB85C8}"/>
    <dgm:cxn modelId="{78EAC3DE-83C9-486D-AC82-AD273FCBDB8F}" type="presOf" srcId="{CBB752F0-B878-49A4-B425-002D4EA49CF7}" destId="{F3472664-5BDA-4F97-A8D9-345ABAF1DC01}" srcOrd="0" destOrd="0" presId="urn:microsoft.com/office/officeart/2005/8/layout/orgChart1"/>
    <dgm:cxn modelId="{0BF58F84-DBB8-4F00-8069-519936C84C37}" srcId="{70DBCEA8-E5B0-400E-B89F-414F5AABC0B6}" destId="{E5B0A721-5409-4F19-B91F-9795AA78B308}" srcOrd="2" destOrd="0" parTransId="{7D52CD94-D9BF-4931-9365-47ECACA65121}" sibTransId="{33020A81-66F4-4CD4-ADCC-C22F264DBF42}"/>
    <dgm:cxn modelId="{0759AF42-7074-4759-9869-53FB305E09EE}" type="presOf" srcId="{E5B0A721-5409-4F19-B91F-9795AA78B308}" destId="{D9ACF5E3-B426-4E6D-BDE9-DCD63A280163}" srcOrd="0" destOrd="0" presId="urn:microsoft.com/office/officeart/2005/8/layout/orgChart1"/>
    <dgm:cxn modelId="{EC31833A-E926-4485-B800-21992A3D23D9}" type="presOf" srcId="{9F51FD66-F364-4898-A0F2-68287243D647}" destId="{6F18F690-2942-4A6A-A616-2E54EC554D18}" srcOrd="0" destOrd="0" presId="urn:microsoft.com/office/officeart/2005/8/layout/orgChart1"/>
    <dgm:cxn modelId="{07B5327C-22E2-4D04-BD5C-2FE78B47C995}" type="presOf" srcId="{32068C99-959F-490E-B30A-043AC71B5A04}" destId="{8A59AAB4-F925-4842-88AC-06C14E62D0C0}" srcOrd="0" destOrd="0" presId="urn:microsoft.com/office/officeart/2005/8/layout/orgChart1"/>
    <dgm:cxn modelId="{E169EA3B-FB0B-4DAC-93A8-2E56B9DB4533}" type="presOf" srcId="{5AD3BF4D-BCF9-4F93-9C1B-E6931357D15A}" destId="{58AAFC1B-0434-4822-9BBB-F9643DCE5CD5}" srcOrd="1" destOrd="0" presId="urn:microsoft.com/office/officeart/2005/8/layout/orgChart1"/>
    <dgm:cxn modelId="{68AF3ACD-E09D-46EA-9D76-FF9F259EB96C}" type="presOf" srcId="{5D7FA410-EC24-465A-92A5-1FB54F5B722A}" destId="{D565B2CE-208C-4DAE-B4CB-2B623BDFE6EF}" srcOrd="0" destOrd="0" presId="urn:microsoft.com/office/officeart/2005/8/layout/orgChart1"/>
    <dgm:cxn modelId="{EA225F2A-A196-4410-9AE3-0853F9CBC741}" type="presOf" srcId="{DF898502-1188-46D0-84E6-C634E72DF680}" destId="{7FC5DB64-255E-4985-94AE-89CA163E0670}" srcOrd="0" destOrd="0" presId="urn:microsoft.com/office/officeart/2005/8/layout/orgChart1"/>
    <dgm:cxn modelId="{5C7B057E-D956-49F4-803F-CC3A329E173D}" srcId="{70DBCEA8-E5B0-400E-B89F-414F5AABC0B6}" destId="{1D9B5245-EB9C-4294-915D-0FE6A8DCE975}" srcOrd="0" destOrd="0" parTransId="{467FFE45-249A-4270-BE56-CD2A8BC7FEB1}" sibTransId="{21C8AF94-E7AC-4616-A9C8-A13A98D79B8E}"/>
    <dgm:cxn modelId="{29C71F0B-7F7D-4493-8FC4-4FD6A54453A9}" type="presParOf" srcId="{966EF43D-C367-4047-B6A9-A94BA5E11BA8}" destId="{DA451E77-1486-4FFC-8D05-8C3D4DD2C59F}" srcOrd="0" destOrd="0" presId="urn:microsoft.com/office/officeart/2005/8/layout/orgChart1"/>
    <dgm:cxn modelId="{5E63D28C-6A12-4CE3-98CD-5D351201B8E5}" type="presParOf" srcId="{DA451E77-1486-4FFC-8D05-8C3D4DD2C59F}" destId="{8C790F7C-B89F-4A8D-96D2-41D43CA7848D}" srcOrd="0" destOrd="0" presId="urn:microsoft.com/office/officeart/2005/8/layout/orgChart1"/>
    <dgm:cxn modelId="{EF133823-2E87-41BE-8414-409C68952572}" type="presParOf" srcId="{8C790F7C-B89F-4A8D-96D2-41D43CA7848D}" destId="{6627CB23-9F73-4C92-BECC-0D4D6B9CE5C9}" srcOrd="0" destOrd="0" presId="urn:microsoft.com/office/officeart/2005/8/layout/orgChart1"/>
    <dgm:cxn modelId="{3EFBFD41-F83D-480F-AB7E-133C20E180DF}" type="presParOf" srcId="{8C790F7C-B89F-4A8D-96D2-41D43CA7848D}" destId="{2012E6AF-1F02-4851-B4E9-20CC49FA98EB}" srcOrd="1" destOrd="0" presId="urn:microsoft.com/office/officeart/2005/8/layout/orgChart1"/>
    <dgm:cxn modelId="{177BAB28-05C2-4BE1-9530-93F5394D08EF}" type="presParOf" srcId="{DA451E77-1486-4FFC-8D05-8C3D4DD2C59F}" destId="{CA130F94-8EB0-4B00-B137-6ABC8F7E1C56}" srcOrd="1" destOrd="0" presId="urn:microsoft.com/office/officeart/2005/8/layout/orgChart1"/>
    <dgm:cxn modelId="{6485432C-94EB-4603-8EF1-E34D509D7F05}" type="presParOf" srcId="{DA451E77-1486-4FFC-8D05-8C3D4DD2C59F}" destId="{F800AC16-4086-4D4A-8B97-3D965D0E4C81}" srcOrd="2" destOrd="0" presId="urn:microsoft.com/office/officeart/2005/8/layout/orgChart1"/>
    <dgm:cxn modelId="{3DE1F9E2-9576-4419-850A-ECB61D51560B}" type="presParOf" srcId="{F800AC16-4086-4D4A-8B97-3D965D0E4C81}" destId="{8A59AAB4-F925-4842-88AC-06C14E62D0C0}" srcOrd="0" destOrd="0" presId="urn:microsoft.com/office/officeart/2005/8/layout/orgChart1"/>
    <dgm:cxn modelId="{27DCDD42-318F-4664-B20F-814EF9774876}" type="presParOf" srcId="{F800AC16-4086-4D4A-8B97-3D965D0E4C81}" destId="{3F5287A1-83FD-4E59-97EC-B1B72DEA1FED}" srcOrd="1" destOrd="0" presId="urn:microsoft.com/office/officeart/2005/8/layout/orgChart1"/>
    <dgm:cxn modelId="{EE646119-D85D-4298-A220-BC774B86FD8A}" type="presParOf" srcId="{3F5287A1-83FD-4E59-97EC-B1B72DEA1FED}" destId="{B9B9378F-3F61-4DB9-BE9A-A8492884A48F}" srcOrd="0" destOrd="0" presId="urn:microsoft.com/office/officeart/2005/8/layout/orgChart1"/>
    <dgm:cxn modelId="{38B1879A-AB6B-4314-A424-C9E0A6E2030C}" type="presParOf" srcId="{B9B9378F-3F61-4DB9-BE9A-A8492884A48F}" destId="{A8868E1C-E884-456D-8081-85F3BF1898B0}" srcOrd="0" destOrd="0" presId="urn:microsoft.com/office/officeart/2005/8/layout/orgChart1"/>
    <dgm:cxn modelId="{7E26724F-4FD0-47DC-82AF-88E74A16402D}" type="presParOf" srcId="{B9B9378F-3F61-4DB9-BE9A-A8492884A48F}" destId="{B56A54D3-93AF-4DB7-925E-A532E4EF34D2}" srcOrd="1" destOrd="0" presId="urn:microsoft.com/office/officeart/2005/8/layout/orgChart1"/>
    <dgm:cxn modelId="{BF088B01-8DE0-482D-B28B-6BF0C189CFD9}" type="presParOf" srcId="{3F5287A1-83FD-4E59-97EC-B1B72DEA1FED}" destId="{648A449D-F854-457D-BABC-A3A671DC12A9}" srcOrd="1" destOrd="0" presId="urn:microsoft.com/office/officeart/2005/8/layout/orgChart1"/>
    <dgm:cxn modelId="{DDA79D0B-B06F-4059-8FC2-607B7A3F997A}" type="presParOf" srcId="{3F5287A1-83FD-4E59-97EC-B1B72DEA1FED}" destId="{9FB5DA7C-FFBE-45B0-AECD-8D8BB0EE0391}" srcOrd="2" destOrd="0" presId="urn:microsoft.com/office/officeart/2005/8/layout/orgChart1"/>
    <dgm:cxn modelId="{D1E6E2B1-87D2-4A21-9163-DCA60CDDB627}" type="presParOf" srcId="{9FB5DA7C-FFBE-45B0-AECD-8D8BB0EE0391}" destId="{F3DEAD2D-7FF3-4D02-90BA-018FEC47C992}" srcOrd="0" destOrd="0" presId="urn:microsoft.com/office/officeart/2005/8/layout/orgChart1"/>
    <dgm:cxn modelId="{342DA447-9F91-46F7-8C4E-6FE1FD06C3AE}" type="presParOf" srcId="{9FB5DA7C-FFBE-45B0-AECD-8D8BB0EE0391}" destId="{6187BCEC-8F36-4DC9-8A63-743A4F0FDD3F}" srcOrd="1" destOrd="0" presId="urn:microsoft.com/office/officeart/2005/8/layout/orgChart1"/>
    <dgm:cxn modelId="{8F185ECD-B861-4F26-AD87-1FD73ED5864B}" type="presParOf" srcId="{6187BCEC-8F36-4DC9-8A63-743A4F0FDD3F}" destId="{3C572351-2BFB-47DB-8469-D988D1BED993}" srcOrd="0" destOrd="0" presId="urn:microsoft.com/office/officeart/2005/8/layout/orgChart1"/>
    <dgm:cxn modelId="{55E988DC-06F0-4527-9CA6-1A85749A278A}" type="presParOf" srcId="{3C572351-2BFB-47DB-8469-D988D1BED993}" destId="{6F18F690-2942-4A6A-A616-2E54EC554D18}" srcOrd="0" destOrd="0" presId="urn:microsoft.com/office/officeart/2005/8/layout/orgChart1"/>
    <dgm:cxn modelId="{8F295980-14BA-45E7-A167-25D42149461B}" type="presParOf" srcId="{3C572351-2BFB-47DB-8469-D988D1BED993}" destId="{942BE1E5-C0DF-4D6E-8490-94C03348F1BF}" srcOrd="1" destOrd="0" presId="urn:microsoft.com/office/officeart/2005/8/layout/orgChart1"/>
    <dgm:cxn modelId="{3B747A2C-4A44-4E4C-8C76-7C10CDA20B4B}" type="presParOf" srcId="{6187BCEC-8F36-4DC9-8A63-743A4F0FDD3F}" destId="{566A2C90-C71D-4481-9E56-B280AF855991}" srcOrd="1" destOrd="0" presId="urn:microsoft.com/office/officeart/2005/8/layout/orgChart1"/>
    <dgm:cxn modelId="{72B8E943-54D7-4783-A369-1889FCEC68B7}" type="presParOf" srcId="{6187BCEC-8F36-4DC9-8A63-743A4F0FDD3F}" destId="{0A8404FA-34A7-4731-ACD7-58783E8854E8}" srcOrd="2" destOrd="0" presId="urn:microsoft.com/office/officeart/2005/8/layout/orgChart1"/>
    <dgm:cxn modelId="{2553B7E9-94A2-440C-9702-CCABA655CBF8}" type="presParOf" srcId="{0A8404FA-34A7-4731-ACD7-58783E8854E8}" destId="{3753BF95-E4B5-4A70-9F2B-175710E0F917}" srcOrd="0" destOrd="0" presId="urn:microsoft.com/office/officeart/2005/8/layout/orgChart1"/>
    <dgm:cxn modelId="{F9E0B4E2-F896-42F6-BF37-A3FB5A886CFD}" type="presParOf" srcId="{0A8404FA-34A7-4731-ACD7-58783E8854E8}" destId="{BF719419-56EC-4A22-AB27-BE2E2417973B}" srcOrd="1" destOrd="0" presId="urn:microsoft.com/office/officeart/2005/8/layout/orgChart1"/>
    <dgm:cxn modelId="{7E68BCAB-95B8-41A4-ABBF-C1969A4E9FDE}" type="presParOf" srcId="{BF719419-56EC-4A22-AB27-BE2E2417973B}" destId="{D4666CFC-507D-434E-8E1C-1CCA51870956}" srcOrd="0" destOrd="0" presId="urn:microsoft.com/office/officeart/2005/8/layout/orgChart1"/>
    <dgm:cxn modelId="{D19CFB1C-2661-4008-85D0-DEDB543AD99C}" type="presParOf" srcId="{D4666CFC-507D-434E-8E1C-1CCA51870956}" destId="{76727483-48E7-4ECB-A2CF-0C9EDD7C58D3}" srcOrd="0" destOrd="0" presId="urn:microsoft.com/office/officeart/2005/8/layout/orgChart1"/>
    <dgm:cxn modelId="{8BEFF898-3F16-4DFA-A481-C9E3B000117B}" type="presParOf" srcId="{D4666CFC-507D-434E-8E1C-1CCA51870956}" destId="{10C9F9D5-FC89-49AC-80DE-A3DD55FDCDB7}" srcOrd="1" destOrd="0" presId="urn:microsoft.com/office/officeart/2005/8/layout/orgChart1"/>
    <dgm:cxn modelId="{6E50A911-AC66-4B43-B0AB-72C170A64430}" type="presParOf" srcId="{BF719419-56EC-4A22-AB27-BE2E2417973B}" destId="{B0F737E2-4151-4BEB-934D-7665A92BA771}" srcOrd="1" destOrd="0" presId="urn:microsoft.com/office/officeart/2005/8/layout/orgChart1"/>
    <dgm:cxn modelId="{8B2AD463-1B32-4C0F-95BB-FFA21D08407D}" type="presParOf" srcId="{BF719419-56EC-4A22-AB27-BE2E2417973B}" destId="{7DDDA1A8-30C3-434B-A99F-732CA918C080}" srcOrd="2" destOrd="0" presId="urn:microsoft.com/office/officeart/2005/8/layout/orgChart1"/>
    <dgm:cxn modelId="{CF172C4E-D14F-44EB-89A1-E12320B55519}" type="presParOf" srcId="{9FB5DA7C-FFBE-45B0-AECD-8D8BB0EE0391}" destId="{F3472664-5BDA-4F97-A8D9-345ABAF1DC01}" srcOrd="2" destOrd="0" presId="urn:microsoft.com/office/officeart/2005/8/layout/orgChart1"/>
    <dgm:cxn modelId="{A7137DCF-77C2-404B-826B-92A4F8A35F7B}" type="presParOf" srcId="{9FB5DA7C-FFBE-45B0-AECD-8D8BB0EE0391}" destId="{0B245BC8-C79E-4F8E-AF8C-A6232078002C}" srcOrd="3" destOrd="0" presId="urn:microsoft.com/office/officeart/2005/8/layout/orgChart1"/>
    <dgm:cxn modelId="{90AEDA27-BD82-4AEC-8AD0-60899887CB3B}" type="presParOf" srcId="{0B245BC8-C79E-4F8E-AF8C-A6232078002C}" destId="{FEF7A8AA-EFE9-4AE1-AA01-4AB1DF22FE81}" srcOrd="0" destOrd="0" presId="urn:microsoft.com/office/officeart/2005/8/layout/orgChart1"/>
    <dgm:cxn modelId="{975E7F92-5A4E-43DB-B49C-229AEE704647}" type="presParOf" srcId="{FEF7A8AA-EFE9-4AE1-AA01-4AB1DF22FE81}" destId="{A689E545-DA75-49BA-8BE7-87B66C0715C2}" srcOrd="0" destOrd="0" presId="urn:microsoft.com/office/officeart/2005/8/layout/orgChart1"/>
    <dgm:cxn modelId="{68696F0D-CB8D-4BED-B795-2D349CB81293}" type="presParOf" srcId="{FEF7A8AA-EFE9-4AE1-AA01-4AB1DF22FE81}" destId="{FF40779C-8A5F-4123-89E0-6D0FC11C9E27}" srcOrd="1" destOrd="0" presId="urn:microsoft.com/office/officeart/2005/8/layout/orgChart1"/>
    <dgm:cxn modelId="{881FEB7A-66AC-4E03-AA07-A9F9D264D30D}" type="presParOf" srcId="{0B245BC8-C79E-4F8E-AF8C-A6232078002C}" destId="{D5E73813-9010-4F4D-A3EE-79FA739BE6D9}" srcOrd="1" destOrd="0" presId="urn:microsoft.com/office/officeart/2005/8/layout/orgChart1"/>
    <dgm:cxn modelId="{29CBA8F6-3671-4B91-89AD-8AB28BB7B6D2}" type="presParOf" srcId="{0B245BC8-C79E-4F8E-AF8C-A6232078002C}" destId="{6325B8B1-4A78-49FE-B475-5C589FA4F007}" srcOrd="2" destOrd="0" presId="urn:microsoft.com/office/officeart/2005/8/layout/orgChart1"/>
    <dgm:cxn modelId="{B245A5D1-025E-4EFE-9232-C53C62E2E5D4}" type="presParOf" srcId="{6325B8B1-4A78-49FE-B475-5C589FA4F007}" destId="{982EC6C5-9320-406E-8CEC-2E1A71A0B6E9}" srcOrd="0" destOrd="0" presId="urn:microsoft.com/office/officeart/2005/8/layout/orgChart1"/>
    <dgm:cxn modelId="{178131D5-2442-4739-B81D-FE8D5C850625}" type="presParOf" srcId="{6325B8B1-4A78-49FE-B475-5C589FA4F007}" destId="{72780870-C364-448C-BF18-4FA0B9675137}" srcOrd="1" destOrd="0" presId="urn:microsoft.com/office/officeart/2005/8/layout/orgChart1"/>
    <dgm:cxn modelId="{502EA2BA-DC1B-4239-83E3-7BE9C2D42126}" type="presParOf" srcId="{72780870-C364-448C-BF18-4FA0B9675137}" destId="{CF30D5E9-C53C-4A22-AF36-F7F6BB5EB23D}" srcOrd="0" destOrd="0" presId="urn:microsoft.com/office/officeart/2005/8/layout/orgChart1"/>
    <dgm:cxn modelId="{8337F837-81D0-4E42-8FD7-3C48A4B1A7A1}" type="presParOf" srcId="{CF30D5E9-C53C-4A22-AF36-F7F6BB5EB23D}" destId="{D6912807-FD1B-46AC-B07C-0C4A759EA6B5}" srcOrd="0" destOrd="0" presId="urn:microsoft.com/office/officeart/2005/8/layout/orgChart1"/>
    <dgm:cxn modelId="{843FEDEB-42FD-40AF-8A1C-C71CD5DD19EE}" type="presParOf" srcId="{CF30D5E9-C53C-4A22-AF36-F7F6BB5EB23D}" destId="{375A1B44-BB61-4C71-BD33-CB9AA224AC80}" srcOrd="1" destOrd="0" presId="urn:microsoft.com/office/officeart/2005/8/layout/orgChart1"/>
    <dgm:cxn modelId="{7BE8FF29-FA4D-49AF-B8C4-64A9AD8C744C}" type="presParOf" srcId="{72780870-C364-448C-BF18-4FA0B9675137}" destId="{244676A6-7800-4461-976C-9B5CEF13E302}" srcOrd="1" destOrd="0" presId="urn:microsoft.com/office/officeart/2005/8/layout/orgChart1"/>
    <dgm:cxn modelId="{BE89CC67-9F7D-453A-9478-EEE4D5D51710}" type="presParOf" srcId="{72780870-C364-448C-BF18-4FA0B9675137}" destId="{20A3AFF0-2D87-47A1-820F-B08A821D14CC}" srcOrd="2" destOrd="0" presId="urn:microsoft.com/office/officeart/2005/8/layout/orgChart1"/>
    <dgm:cxn modelId="{FC414043-3E72-49FF-AA8F-A3C8898C5AD2}" type="presParOf" srcId="{6325B8B1-4A78-49FE-B475-5C589FA4F007}" destId="{D565B2CE-208C-4DAE-B4CB-2B623BDFE6EF}" srcOrd="2" destOrd="0" presId="urn:microsoft.com/office/officeart/2005/8/layout/orgChart1"/>
    <dgm:cxn modelId="{0709C114-2870-4E7C-BB1D-E1205FF36D93}" type="presParOf" srcId="{6325B8B1-4A78-49FE-B475-5C589FA4F007}" destId="{38A19259-97D5-4524-83FF-CC9576655BF6}" srcOrd="3" destOrd="0" presId="urn:microsoft.com/office/officeart/2005/8/layout/orgChart1"/>
    <dgm:cxn modelId="{08225908-7B96-473F-B6E8-C4117DE28CCE}" type="presParOf" srcId="{38A19259-97D5-4524-83FF-CC9576655BF6}" destId="{BE43D2A1-029B-4C53-A5BA-A4E4C3125994}" srcOrd="0" destOrd="0" presId="urn:microsoft.com/office/officeart/2005/8/layout/orgChart1"/>
    <dgm:cxn modelId="{2D8D7592-1854-44F2-AAEA-E1CEF3D9468B}" type="presParOf" srcId="{BE43D2A1-029B-4C53-A5BA-A4E4C3125994}" destId="{337DED8F-C6AB-424A-BB5B-FCD175060693}" srcOrd="0" destOrd="0" presId="urn:microsoft.com/office/officeart/2005/8/layout/orgChart1"/>
    <dgm:cxn modelId="{04D07701-885C-4C56-92ED-A0FF7996D6C2}" type="presParOf" srcId="{BE43D2A1-029B-4C53-A5BA-A4E4C3125994}" destId="{24D978A4-0D76-474B-882B-6BBB4FF343A3}" srcOrd="1" destOrd="0" presId="urn:microsoft.com/office/officeart/2005/8/layout/orgChart1"/>
    <dgm:cxn modelId="{5D89DD07-AE14-4876-9475-646554FEB4E4}" type="presParOf" srcId="{38A19259-97D5-4524-83FF-CC9576655BF6}" destId="{3C09E07A-F39F-4BA8-A42D-B03FCDA7963C}" srcOrd="1" destOrd="0" presId="urn:microsoft.com/office/officeart/2005/8/layout/orgChart1"/>
    <dgm:cxn modelId="{2466C548-1FB6-4731-BAB5-4CB392BE1D9F}" type="presParOf" srcId="{38A19259-97D5-4524-83FF-CC9576655BF6}" destId="{91A4DA6D-FE2E-42BE-BABB-0B10C4723E22}" srcOrd="2" destOrd="0" presId="urn:microsoft.com/office/officeart/2005/8/layout/orgChart1"/>
    <dgm:cxn modelId="{A086C1EB-4C6E-458B-A488-6BB50F445D27}" type="presParOf" srcId="{6325B8B1-4A78-49FE-B475-5C589FA4F007}" destId="{DF69D997-F3EE-4560-A082-A0F00400C018}" srcOrd="4" destOrd="0" presId="urn:microsoft.com/office/officeart/2005/8/layout/orgChart1"/>
    <dgm:cxn modelId="{AF8C4247-D024-4D56-AD35-2E3E3E755E29}" type="presParOf" srcId="{6325B8B1-4A78-49FE-B475-5C589FA4F007}" destId="{3CE391E7-9BDE-4994-87AA-853A9AF6C195}" srcOrd="5" destOrd="0" presId="urn:microsoft.com/office/officeart/2005/8/layout/orgChart1"/>
    <dgm:cxn modelId="{B4BF67BF-0563-4F77-BE9A-8DB0A5A73785}" type="presParOf" srcId="{3CE391E7-9BDE-4994-87AA-853A9AF6C195}" destId="{12452E5A-67BC-4931-B401-E8BED3EBD33D}" srcOrd="0" destOrd="0" presId="urn:microsoft.com/office/officeart/2005/8/layout/orgChart1"/>
    <dgm:cxn modelId="{6EE40FB1-25BB-479E-ACD8-394FD69CC0E4}" type="presParOf" srcId="{12452E5A-67BC-4931-B401-E8BED3EBD33D}" destId="{3795725B-E7D2-4D11-A414-2805CD74658B}" srcOrd="0" destOrd="0" presId="urn:microsoft.com/office/officeart/2005/8/layout/orgChart1"/>
    <dgm:cxn modelId="{09B0FCBE-B7A7-47F1-9A0A-B443E180407A}" type="presParOf" srcId="{12452E5A-67BC-4931-B401-E8BED3EBD33D}" destId="{5B6444C5-9447-4A74-B54E-4DE9553767C6}" srcOrd="1" destOrd="0" presId="urn:microsoft.com/office/officeart/2005/8/layout/orgChart1"/>
    <dgm:cxn modelId="{36342475-BF85-4237-A9BB-815004EE3D88}" type="presParOf" srcId="{3CE391E7-9BDE-4994-87AA-853A9AF6C195}" destId="{3E736084-437F-4482-81C2-9191E986F1FA}" srcOrd="1" destOrd="0" presId="urn:microsoft.com/office/officeart/2005/8/layout/orgChart1"/>
    <dgm:cxn modelId="{A0A0B7FF-9AD7-4915-B1C7-28A843ECB5F3}" type="presParOf" srcId="{3CE391E7-9BDE-4994-87AA-853A9AF6C195}" destId="{C1A308B1-A238-4B22-AFB1-6F0C8C748508}" srcOrd="2" destOrd="0" presId="urn:microsoft.com/office/officeart/2005/8/layout/orgChart1"/>
    <dgm:cxn modelId="{4B876455-0D96-4600-B06A-9B7ED8CDA395}" type="presParOf" srcId="{F800AC16-4086-4D4A-8B97-3D965D0E4C81}" destId="{7FC5DB64-255E-4985-94AE-89CA163E0670}" srcOrd="2" destOrd="0" presId="urn:microsoft.com/office/officeart/2005/8/layout/orgChart1"/>
    <dgm:cxn modelId="{6C1F1F77-6C93-43A3-9ED4-25C5A98F833F}" type="presParOf" srcId="{F800AC16-4086-4D4A-8B97-3D965D0E4C81}" destId="{0262782F-AC43-4252-9BFA-CBB06F0ED585}" srcOrd="3" destOrd="0" presId="urn:microsoft.com/office/officeart/2005/8/layout/orgChart1"/>
    <dgm:cxn modelId="{CBCACE16-2603-46DC-B8C5-D05727DC55A2}" type="presParOf" srcId="{0262782F-AC43-4252-9BFA-CBB06F0ED585}" destId="{A063C00A-F0E6-45EC-AA3C-8E252268047D}" srcOrd="0" destOrd="0" presId="urn:microsoft.com/office/officeart/2005/8/layout/orgChart1"/>
    <dgm:cxn modelId="{0CE42B31-BCA8-4287-B8C6-9603A4AFAC3C}" type="presParOf" srcId="{A063C00A-F0E6-45EC-AA3C-8E252268047D}" destId="{7786F5CB-2041-40CE-91BA-4806EB51F20A}" srcOrd="0" destOrd="0" presId="urn:microsoft.com/office/officeart/2005/8/layout/orgChart1"/>
    <dgm:cxn modelId="{66620DA6-F51F-4947-9563-B21AC6338DD4}" type="presParOf" srcId="{A063C00A-F0E6-45EC-AA3C-8E252268047D}" destId="{EFF90808-9D97-43B0-9F46-57F00CD9FD49}" srcOrd="1" destOrd="0" presId="urn:microsoft.com/office/officeart/2005/8/layout/orgChart1"/>
    <dgm:cxn modelId="{74D7A51D-DAC0-4044-AFBB-05F8BC13A385}" type="presParOf" srcId="{0262782F-AC43-4252-9BFA-CBB06F0ED585}" destId="{0BDFAA65-8772-4188-BDDA-9EAAB39DCC53}" srcOrd="1" destOrd="0" presId="urn:microsoft.com/office/officeart/2005/8/layout/orgChart1"/>
    <dgm:cxn modelId="{1B278E1F-6195-4BA9-BB35-CD4492B2C65F}" type="presParOf" srcId="{0262782F-AC43-4252-9BFA-CBB06F0ED585}" destId="{383F4550-289E-4168-873F-F1BD7CB91623}" srcOrd="2" destOrd="0" presId="urn:microsoft.com/office/officeart/2005/8/layout/orgChart1"/>
    <dgm:cxn modelId="{D75B52BE-29E3-4B26-B0A3-2A2ABA271E34}" type="presParOf" srcId="{383F4550-289E-4168-873F-F1BD7CB91623}" destId="{7EF5F0C5-9CAD-46F7-A543-FFD210BE93DE}" srcOrd="0" destOrd="0" presId="urn:microsoft.com/office/officeart/2005/8/layout/orgChart1"/>
    <dgm:cxn modelId="{CCFB0EBA-769F-48CB-A804-119140EB7FC3}" type="presParOf" srcId="{383F4550-289E-4168-873F-F1BD7CB91623}" destId="{86A1861D-515C-4684-A94C-568EDCCE079E}" srcOrd="1" destOrd="0" presId="urn:microsoft.com/office/officeart/2005/8/layout/orgChart1"/>
    <dgm:cxn modelId="{10F19869-E493-48F8-91FA-2F5692BFFB13}" type="presParOf" srcId="{86A1861D-515C-4684-A94C-568EDCCE079E}" destId="{12A96E06-85BF-4C5D-9F3C-CB5DB715130A}" srcOrd="0" destOrd="0" presId="urn:microsoft.com/office/officeart/2005/8/layout/orgChart1"/>
    <dgm:cxn modelId="{0BE340D2-D225-4164-BC52-086B247D826D}" type="presParOf" srcId="{12A96E06-85BF-4C5D-9F3C-CB5DB715130A}" destId="{58258625-5D83-4782-AB50-192F2B0C0ACE}" srcOrd="0" destOrd="0" presId="urn:microsoft.com/office/officeart/2005/8/layout/orgChart1"/>
    <dgm:cxn modelId="{1FA492C6-C333-4B6D-8856-F747127F13DA}" type="presParOf" srcId="{12A96E06-85BF-4C5D-9F3C-CB5DB715130A}" destId="{C8ABB092-410A-4C75-9647-EEE01BB90755}" srcOrd="1" destOrd="0" presId="urn:microsoft.com/office/officeart/2005/8/layout/orgChart1"/>
    <dgm:cxn modelId="{3FAB5374-B992-4CC9-9168-31F1419AC354}" type="presParOf" srcId="{86A1861D-515C-4684-A94C-568EDCCE079E}" destId="{71B66A20-1A18-40D1-93C2-FB99C006C8C4}" srcOrd="1" destOrd="0" presId="urn:microsoft.com/office/officeart/2005/8/layout/orgChart1"/>
    <dgm:cxn modelId="{ACB75244-F1B0-4C41-9483-0D24D2FBFCF8}" type="presParOf" srcId="{86A1861D-515C-4684-A94C-568EDCCE079E}" destId="{7479F19A-7EC1-4BF4-B154-105A7FEB7CA6}" srcOrd="2" destOrd="0" presId="urn:microsoft.com/office/officeart/2005/8/layout/orgChart1"/>
    <dgm:cxn modelId="{05901579-1E6D-44E5-8E33-69DCBB19B990}" type="presParOf" srcId="{383F4550-289E-4168-873F-F1BD7CB91623}" destId="{7BD38592-6F92-453B-BAEE-90D39CB8823F}" srcOrd="2" destOrd="0" presId="urn:microsoft.com/office/officeart/2005/8/layout/orgChart1"/>
    <dgm:cxn modelId="{489A1B45-6E19-4A16-BA19-4CF05035BB50}" type="presParOf" srcId="{383F4550-289E-4168-873F-F1BD7CB91623}" destId="{11B66FE1-3970-4420-8D8E-D419D9EBC312}" srcOrd="3" destOrd="0" presId="urn:microsoft.com/office/officeart/2005/8/layout/orgChart1"/>
    <dgm:cxn modelId="{04FECD2F-936A-4CDB-8863-5B1810CCC7B9}" type="presParOf" srcId="{11B66FE1-3970-4420-8D8E-D419D9EBC312}" destId="{A78D5B9F-08A0-46BD-A48B-F52E154C2D55}" srcOrd="0" destOrd="0" presId="urn:microsoft.com/office/officeart/2005/8/layout/orgChart1"/>
    <dgm:cxn modelId="{ED152067-3980-402A-B837-A5C3AACE0D8E}" type="presParOf" srcId="{A78D5B9F-08A0-46BD-A48B-F52E154C2D55}" destId="{FAAB7B83-4B5B-4032-9C99-071765170686}" srcOrd="0" destOrd="0" presId="urn:microsoft.com/office/officeart/2005/8/layout/orgChart1"/>
    <dgm:cxn modelId="{D9BECB27-3F86-4E7F-845F-85CCD1550AA3}" type="presParOf" srcId="{A78D5B9F-08A0-46BD-A48B-F52E154C2D55}" destId="{E3D25996-4EDF-469B-A7E1-35E6DE12037A}" srcOrd="1" destOrd="0" presId="urn:microsoft.com/office/officeart/2005/8/layout/orgChart1"/>
    <dgm:cxn modelId="{3C21FDE3-36F7-46F4-B4C5-9372E78BE546}" type="presParOf" srcId="{11B66FE1-3970-4420-8D8E-D419D9EBC312}" destId="{811F83C9-8139-441D-B8E7-F4EB7D1E2AED}" srcOrd="1" destOrd="0" presId="urn:microsoft.com/office/officeart/2005/8/layout/orgChart1"/>
    <dgm:cxn modelId="{9F9D7790-2C3A-428C-A686-0CC0EACE94B2}" type="presParOf" srcId="{811F83C9-8139-441D-B8E7-F4EB7D1E2AED}" destId="{524BC846-62E9-47C5-9EA3-A660C0F49233}" srcOrd="0" destOrd="0" presId="urn:microsoft.com/office/officeart/2005/8/layout/orgChart1"/>
    <dgm:cxn modelId="{F6EBC71B-8009-4985-9BBF-874B47FB8C41}" type="presParOf" srcId="{811F83C9-8139-441D-B8E7-F4EB7D1E2AED}" destId="{1DE1E068-2009-4A35-AEA5-E337E5BE80CD}" srcOrd="1" destOrd="0" presId="urn:microsoft.com/office/officeart/2005/8/layout/orgChart1"/>
    <dgm:cxn modelId="{3E489448-A41F-40BF-A709-8E87A6F9996E}" type="presParOf" srcId="{1DE1E068-2009-4A35-AEA5-E337E5BE80CD}" destId="{CEF168FE-2CAD-41B7-BD54-B47D2FD503AD}" srcOrd="0" destOrd="0" presId="urn:microsoft.com/office/officeart/2005/8/layout/orgChart1"/>
    <dgm:cxn modelId="{D811DE59-F083-4F13-8423-AEF4CDDEBEEB}" type="presParOf" srcId="{CEF168FE-2CAD-41B7-BD54-B47D2FD503AD}" destId="{049E02C6-D947-4E55-BE89-F3601A8173A5}" srcOrd="0" destOrd="0" presId="urn:microsoft.com/office/officeart/2005/8/layout/orgChart1"/>
    <dgm:cxn modelId="{DBFBFED1-7421-4626-BD42-1740FB256323}" type="presParOf" srcId="{CEF168FE-2CAD-41B7-BD54-B47D2FD503AD}" destId="{3FA2FFD0-2904-4583-A4E6-32DA900F53EB}" srcOrd="1" destOrd="0" presId="urn:microsoft.com/office/officeart/2005/8/layout/orgChart1"/>
    <dgm:cxn modelId="{7119247B-5039-44DF-9FA9-E702C34BFFA7}" type="presParOf" srcId="{1DE1E068-2009-4A35-AEA5-E337E5BE80CD}" destId="{9B33027F-8297-498E-81F7-7F4B042C3BA1}" srcOrd="1" destOrd="0" presId="urn:microsoft.com/office/officeart/2005/8/layout/orgChart1"/>
    <dgm:cxn modelId="{5AFA6479-DC52-41FF-965E-107D51F84B29}" type="presParOf" srcId="{1DE1E068-2009-4A35-AEA5-E337E5BE80CD}" destId="{C8AAD820-8BAE-47EF-A9A9-12D8DC42863E}" srcOrd="2" destOrd="0" presId="urn:microsoft.com/office/officeart/2005/8/layout/orgChart1"/>
    <dgm:cxn modelId="{258BCC98-0600-4DFF-A8A5-BBBBCCDDF36C}" type="presParOf" srcId="{811F83C9-8139-441D-B8E7-F4EB7D1E2AED}" destId="{DB89FAB6-1BA4-4F8C-8DC7-3C9BC2E224E3}" srcOrd="2" destOrd="0" presId="urn:microsoft.com/office/officeart/2005/8/layout/orgChart1"/>
    <dgm:cxn modelId="{2024FC91-FDD5-4671-B433-C9A191839E2E}" type="presParOf" srcId="{811F83C9-8139-441D-B8E7-F4EB7D1E2AED}" destId="{B6E20815-41C6-4261-A7B3-C1F790BDC278}" srcOrd="3" destOrd="0" presId="urn:microsoft.com/office/officeart/2005/8/layout/orgChart1"/>
    <dgm:cxn modelId="{3EA84981-8076-4E58-9EFC-4E9CA20ABA95}" type="presParOf" srcId="{B6E20815-41C6-4261-A7B3-C1F790BDC278}" destId="{148301F8-E418-48A8-8562-AC65A156075C}" srcOrd="0" destOrd="0" presId="urn:microsoft.com/office/officeart/2005/8/layout/orgChart1"/>
    <dgm:cxn modelId="{50D052B5-9484-4FAE-9815-123FD0FC2D69}" type="presParOf" srcId="{148301F8-E418-48A8-8562-AC65A156075C}" destId="{A52A7A2F-FAE4-4428-A543-31A821D99803}" srcOrd="0" destOrd="0" presId="urn:microsoft.com/office/officeart/2005/8/layout/orgChart1"/>
    <dgm:cxn modelId="{C87223DD-1A53-427B-AAFA-0461CAB036CE}" type="presParOf" srcId="{148301F8-E418-48A8-8562-AC65A156075C}" destId="{58AAFC1B-0434-4822-9BBB-F9643DCE5CD5}" srcOrd="1" destOrd="0" presId="urn:microsoft.com/office/officeart/2005/8/layout/orgChart1"/>
    <dgm:cxn modelId="{7631C8CC-E055-4F66-B345-2C2ECB67D30F}" type="presParOf" srcId="{B6E20815-41C6-4261-A7B3-C1F790BDC278}" destId="{DFBD1A14-1127-4320-8427-7DC451EED891}" srcOrd="1" destOrd="0" presId="urn:microsoft.com/office/officeart/2005/8/layout/orgChart1"/>
    <dgm:cxn modelId="{3DCB648A-13EA-4F20-BA57-6F0AB4562DAB}" type="presParOf" srcId="{B6E20815-41C6-4261-A7B3-C1F790BDC278}" destId="{441B73A6-ECE4-4F91-92CD-7532D6026C34}" srcOrd="2" destOrd="0" presId="urn:microsoft.com/office/officeart/2005/8/layout/orgChart1"/>
    <dgm:cxn modelId="{BE08CBF6-2C43-40F2-B6DF-A79F1A16A652}" type="presParOf" srcId="{11B66FE1-3970-4420-8D8E-D419D9EBC312}" destId="{B4CE9B2D-C750-4399-A96E-FD849F16B0A7}" srcOrd="2" destOrd="0" presId="urn:microsoft.com/office/officeart/2005/8/layout/orgChart1"/>
    <dgm:cxn modelId="{AB26705B-F629-42CC-BDBF-81098B9488E6}" type="presParOf" srcId="{383F4550-289E-4168-873F-F1BD7CB91623}" destId="{E1865873-2BE1-401F-B08C-EB42825FBEC7}" srcOrd="4" destOrd="0" presId="urn:microsoft.com/office/officeart/2005/8/layout/orgChart1"/>
    <dgm:cxn modelId="{B2E3BD61-F635-46A8-9FC2-C22800B93FD7}" type="presParOf" srcId="{383F4550-289E-4168-873F-F1BD7CB91623}" destId="{2D834C71-B307-4A56-A0D2-C868834A0918}" srcOrd="5" destOrd="0" presId="urn:microsoft.com/office/officeart/2005/8/layout/orgChart1"/>
    <dgm:cxn modelId="{83441B1F-A5A2-4B68-B74B-0128DA9D52B5}" type="presParOf" srcId="{2D834C71-B307-4A56-A0D2-C868834A0918}" destId="{3DAF7395-9780-4F76-A295-E7CB42267B93}" srcOrd="0" destOrd="0" presId="urn:microsoft.com/office/officeart/2005/8/layout/orgChart1"/>
    <dgm:cxn modelId="{EC0EFBB7-1CD6-4FF8-A104-3F22EF33371A}" type="presParOf" srcId="{3DAF7395-9780-4F76-A295-E7CB42267B93}" destId="{D9ACF5E3-B426-4E6D-BDE9-DCD63A280163}" srcOrd="0" destOrd="0" presId="urn:microsoft.com/office/officeart/2005/8/layout/orgChart1"/>
    <dgm:cxn modelId="{A1E32498-28AB-4259-94C3-B704C52AD2AC}" type="presParOf" srcId="{3DAF7395-9780-4F76-A295-E7CB42267B93}" destId="{3F500456-3246-41A7-BFEE-3A38480B056F}" srcOrd="1" destOrd="0" presId="urn:microsoft.com/office/officeart/2005/8/layout/orgChart1"/>
    <dgm:cxn modelId="{CBAD37CC-8938-4F70-AB84-27EB6329EBB7}" type="presParOf" srcId="{2D834C71-B307-4A56-A0D2-C868834A0918}" destId="{35B3BE05-D5E9-4EC3-B77F-C09614A20FAF}" srcOrd="1" destOrd="0" presId="urn:microsoft.com/office/officeart/2005/8/layout/orgChart1"/>
    <dgm:cxn modelId="{611F3132-D1A1-4571-8B3F-4D70B00A3337}" type="presParOf" srcId="{2D834C71-B307-4A56-A0D2-C868834A0918}" destId="{5B6C3C74-298D-49A5-9582-C97302F54A9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A839778-F4FE-4EC4-A6AC-86C5C1E097D6}" type="doc">
      <dgm:prSet loTypeId="urn:microsoft.com/office/officeart/2005/8/layout/orgChart1" loCatId="hierarchy" qsTypeId="urn:microsoft.com/office/officeart/2005/8/quickstyle/simple4" qsCatId="simple" csTypeId="urn:microsoft.com/office/officeart/2005/8/colors/accent2_2" csCatId="accent2" phldr="1"/>
      <dgm:spPr/>
      <dgm:t>
        <a:bodyPr/>
        <a:lstStyle/>
        <a:p>
          <a:endParaRPr lang="es-MX"/>
        </a:p>
      </dgm:t>
    </dgm:pt>
    <dgm:pt modelId="{D9541484-D665-4B7C-B763-61BB6007DC42}">
      <dgm:prSet phldrT="[Texto]" custT="1"/>
      <dgm:spPr/>
      <dgm:t>
        <a:bodyPr/>
        <a:lstStyle/>
        <a:p>
          <a:r>
            <a:rPr lang="en-US" sz="900" noProof="0" dirty="0" smtClean="0"/>
            <a:t>Market Maker Index (MMI)</a:t>
          </a:r>
          <a:endParaRPr lang="es-MX" sz="900" dirty="0"/>
        </a:p>
      </dgm:t>
    </dgm:pt>
    <dgm:pt modelId="{6A645EA6-D9FA-48E6-A987-39A1F23E9EFE}" type="parTrans" cxnId="{391B151D-DEC9-45CD-9B28-E7A2E2DC5058}">
      <dgm:prSet/>
      <dgm:spPr/>
      <dgm:t>
        <a:bodyPr/>
        <a:lstStyle/>
        <a:p>
          <a:endParaRPr lang="es-MX" sz="2000"/>
        </a:p>
      </dgm:t>
    </dgm:pt>
    <dgm:pt modelId="{697F10A7-3D56-4061-A66A-6641BA3A2888}" type="sibTrans" cxnId="{391B151D-DEC9-45CD-9B28-E7A2E2DC5058}">
      <dgm:prSet/>
      <dgm:spPr/>
      <dgm:t>
        <a:bodyPr/>
        <a:lstStyle/>
        <a:p>
          <a:endParaRPr lang="es-MX" sz="2000"/>
        </a:p>
      </dgm:t>
    </dgm:pt>
    <dgm:pt modelId="{67C8A80B-B43C-4287-A2A4-4E62164922AA}" type="asst">
      <dgm:prSet phldrT="[Texto]" custT="1"/>
      <dgm:spPr>
        <a:gradFill rotWithShape="0">
          <a:gsLst>
            <a:gs pos="0">
              <a:schemeClr val="tx1"/>
            </a:gs>
            <a:gs pos="80000">
              <a:schemeClr val="tx1"/>
            </a:gs>
            <a:gs pos="100000">
              <a:schemeClr val="tx1"/>
            </a:gs>
          </a:gsLst>
        </a:gradFill>
      </dgm:spPr>
      <dgm:t>
        <a:bodyPr/>
        <a:lstStyle/>
        <a:p>
          <a:r>
            <a:rPr lang="en-US" sz="900" noProof="0" dirty="0" smtClean="0"/>
            <a:t>Activity Index</a:t>
          </a:r>
        </a:p>
        <a:p>
          <a:r>
            <a:rPr lang="en-US" sz="900" noProof="0" dirty="0" smtClean="0"/>
            <a:t>(AI)</a:t>
          </a:r>
          <a:endParaRPr lang="es-MX" sz="900" dirty="0"/>
        </a:p>
      </dgm:t>
    </dgm:pt>
    <dgm:pt modelId="{32068C99-959F-490E-B30A-043AC71B5A04}" type="parTrans" cxnId="{D2A5A051-FAAA-4C44-A1DD-650719DA5B66}">
      <dgm:prSet/>
      <dgm:spPr/>
      <dgm:t>
        <a:bodyPr/>
        <a:lstStyle/>
        <a:p>
          <a:endParaRPr lang="es-MX" sz="2000">
            <a:ln>
              <a:noFill/>
            </a:ln>
            <a:solidFill>
              <a:schemeClr val="bg1"/>
            </a:solidFill>
          </a:endParaRPr>
        </a:p>
      </dgm:t>
    </dgm:pt>
    <dgm:pt modelId="{7225A583-6E00-4088-8F6E-ED7B46DB85C8}" type="sibTrans" cxnId="{D2A5A051-FAAA-4C44-A1DD-650719DA5B66}">
      <dgm:prSet/>
      <dgm:spPr/>
      <dgm:t>
        <a:bodyPr/>
        <a:lstStyle/>
        <a:p>
          <a:endParaRPr lang="es-MX" sz="2000"/>
        </a:p>
      </dgm:t>
    </dgm:pt>
    <dgm:pt modelId="{70DBCEA8-E5B0-400E-B89F-414F5AABC0B6}" type="asst">
      <dgm:prSet custT="1"/>
      <dgm:spPr>
        <a:solidFill>
          <a:schemeClr val="accent5">
            <a:lumMod val="75000"/>
          </a:schemeClr>
        </a:solidFill>
      </dgm:spPr>
      <dgm:t>
        <a:bodyPr/>
        <a:lstStyle/>
        <a:p>
          <a:r>
            <a:rPr lang="en-US" sz="900" noProof="0" dirty="0" smtClean="0"/>
            <a:t>Incentives and Penalizations</a:t>
          </a:r>
          <a:endParaRPr lang="es-MX" sz="900" dirty="0"/>
        </a:p>
      </dgm:t>
    </dgm:pt>
    <dgm:pt modelId="{DF898502-1188-46D0-84E6-C634E72DF680}" type="parTrans" cxnId="{F7CA32E5-75BB-43A5-B83B-C0E6E2516C09}">
      <dgm:prSet/>
      <dgm:spPr/>
      <dgm:t>
        <a:bodyPr/>
        <a:lstStyle/>
        <a:p>
          <a:endParaRPr lang="es-MX" sz="2000"/>
        </a:p>
      </dgm:t>
    </dgm:pt>
    <dgm:pt modelId="{2B6033E4-1821-4CE2-930A-FB62C4680C01}" type="sibTrans" cxnId="{F7CA32E5-75BB-43A5-B83B-C0E6E2516C09}">
      <dgm:prSet/>
      <dgm:spPr/>
      <dgm:t>
        <a:bodyPr/>
        <a:lstStyle/>
        <a:p>
          <a:endParaRPr lang="es-MX" sz="2000"/>
        </a:p>
      </dgm:t>
    </dgm:pt>
    <dgm:pt modelId="{E5B0A721-5409-4F19-B91F-9795AA78B308}" type="asst">
      <dgm:prSet custT="1"/>
      <dgm:spPr>
        <a:gradFill rotWithShape="0">
          <a:gsLst>
            <a:gs pos="0">
              <a:schemeClr val="accent4">
                <a:lumMod val="75000"/>
              </a:schemeClr>
            </a:gs>
            <a:gs pos="80000">
              <a:schemeClr val="accent4"/>
            </a:gs>
            <a:gs pos="100000">
              <a:schemeClr val="accent4"/>
            </a:gs>
          </a:gsLst>
        </a:gradFill>
      </dgm:spPr>
      <dgm:t>
        <a:bodyPr/>
        <a:lstStyle/>
        <a:p>
          <a:r>
            <a:rPr lang="en-US" sz="900" noProof="0" dirty="0" smtClean="0"/>
            <a:t>Two-way quotes in secondary market</a:t>
          </a:r>
          <a:endParaRPr lang="es-MX" sz="900" dirty="0"/>
        </a:p>
      </dgm:t>
    </dgm:pt>
    <dgm:pt modelId="{7D52CD94-D9BF-4931-9365-47ECACA65121}" type="parTrans" cxnId="{0BF58F84-DBB8-4F00-8069-519936C84C37}">
      <dgm:prSet/>
      <dgm:spPr/>
      <dgm:t>
        <a:bodyPr/>
        <a:lstStyle/>
        <a:p>
          <a:endParaRPr lang="es-MX" sz="2000"/>
        </a:p>
      </dgm:t>
    </dgm:pt>
    <dgm:pt modelId="{33020A81-66F4-4CD4-ADCC-C22F264DBF42}" type="sibTrans" cxnId="{0BF58F84-DBB8-4F00-8069-519936C84C37}">
      <dgm:prSet/>
      <dgm:spPr/>
      <dgm:t>
        <a:bodyPr/>
        <a:lstStyle/>
        <a:p>
          <a:endParaRPr lang="es-MX" sz="2000"/>
        </a:p>
      </dgm:t>
    </dgm:pt>
    <dgm:pt modelId="{FF5EB954-21B2-4C17-B337-8A11C9F95216}" type="asst">
      <dgm:prSet custT="1"/>
      <dgm:spPr>
        <a:gradFill rotWithShape="0">
          <a:gsLst>
            <a:gs pos="0">
              <a:schemeClr val="tx2"/>
            </a:gs>
            <a:gs pos="80000">
              <a:schemeClr val="tx2"/>
            </a:gs>
            <a:gs pos="100000">
              <a:schemeClr val="tx2"/>
            </a:gs>
          </a:gsLst>
        </a:gradFill>
      </dgm:spPr>
      <dgm:t>
        <a:bodyPr/>
        <a:lstStyle/>
        <a:p>
          <a:r>
            <a:rPr lang="en-US" sz="900" noProof="0" dirty="0" smtClean="0"/>
            <a:t>Secondary Market with Institutional Clients</a:t>
          </a:r>
        </a:p>
        <a:p>
          <a:r>
            <a:rPr lang="es-MX" sz="900" b="1" dirty="0" smtClean="0"/>
            <a:t>40%</a:t>
          </a:r>
          <a:endParaRPr lang="es-MX" sz="900" b="1" dirty="0"/>
        </a:p>
      </dgm:t>
    </dgm:pt>
    <dgm:pt modelId="{2531AF5D-F521-410A-93CF-F6B2B9C37D4D}" type="sibTrans" cxnId="{94EA593C-1700-4987-BD8B-23D0210D83A1}">
      <dgm:prSet/>
      <dgm:spPr/>
      <dgm:t>
        <a:bodyPr/>
        <a:lstStyle/>
        <a:p>
          <a:endParaRPr lang="es-MX" sz="2000"/>
        </a:p>
      </dgm:t>
    </dgm:pt>
    <dgm:pt modelId="{CBB752F0-B878-49A4-B425-002D4EA49CF7}" type="parTrans" cxnId="{94EA593C-1700-4987-BD8B-23D0210D83A1}">
      <dgm:prSet/>
      <dgm:spPr/>
      <dgm:t>
        <a:bodyPr/>
        <a:lstStyle/>
        <a:p>
          <a:endParaRPr lang="es-MX" sz="2000"/>
        </a:p>
      </dgm:t>
    </dgm:pt>
    <dgm:pt modelId="{9F51FD66-F364-4898-A0F2-68287243D647}" type="asst">
      <dgm:prSet custT="1"/>
      <dgm:spPr>
        <a:gradFill rotWithShape="0">
          <a:gsLst>
            <a:gs pos="0">
              <a:schemeClr val="tx2"/>
            </a:gs>
            <a:gs pos="80000">
              <a:schemeClr val="tx2"/>
            </a:gs>
            <a:gs pos="100000">
              <a:schemeClr val="tx2"/>
            </a:gs>
          </a:gsLst>
        </a:gradFill>
      </dgm:spPr>
      <dgm:t>
        <a:bodyPr/>
        <a:lstStyle/>
        <a:p>
          <a:r>
            <a:rPr lang="en-US" sz="900" noProof="0" dirty="0" smtClean="0"/>
            <a:t>Primary Market</a:t>
          </a:r>
        </a:p>
        <a:p>
          <a:r>
            <a:rPr lang="es-MX" sz="900" b="1" dirty="0" smtClean="0"/>
            <a:t>35%</a:t>
          </a:r>
          <a:endParaRPr lang="es-MX" sz="900" b="1" dirty="0"/>
        </a:p>
      </dgm:t>
    </dgm:pt>
    <dgm:pt modelId="{66D290AE-B79F-43C4-A86F-EA4C93F88001}" type="sibTrans" cxnId="{0CCAD1FB-CBEA-4C24-9032-F6DA80106450}">
      <dgm:prSet/>
      <dgm:spPr/>
      <dgm:t>
        <a:bodyPr/>
        <a:lstStyle/>
        <a:p>
          <a:endParaRPr lang="es-MX" sz="2000"/>
        </a:p>
      </dgm:t>
    </dgm:pt>
    <dgm:pt modelId="{81F423F3-50BE-451E-98A8-8C4A5F10E2CC}" type="parTrans" cxnId="{0CCAD1FB-CBEA-4C24-9032-F6DA80106450}">
      <dgm:prSet/>
      <dgm:spPr/>
      <dgm:t>
        <a:bodyPr/>
        <a:lstStyle/>
        <a:p>
          <a:endParaRPr lang="es-MX" sz="2000"/>
        </a:p>
      </dgm:t>
    </dgm:pt>
    <dgm:pt modelId="{0A3CFAB0-7DC2-4592-88CF-1FF539659C57}" type="asst">
      <dgm:prSet custT="1"/>
      <dgm:spPr>
        <a:gradFill rotWithShape="0">
          <a:gsLst>
            <a:gs pos="0">
              <a:schemeClr val="tx2"/>
            </a:gs>
            <a:gs pos="80000">
              <a:schemeClr val="tx2"/>
            </a:gs>
            <a:gs pos="100000">
              <a:schemeClr val="tx2"/>
            </a:gs>
          </a:gsLst>
        </a:gradFill>
      </dgm:spPr>
      <dgm:t>
        <a:bodyPr/>
        <a:lstStyle/>
        <a:p>
          <a:r>
            <a:rPr lang="en-US" sz="900" noProof="0" dirty="0" smtClean="0"/>
            <a:t>Interbank Secondary Market </a:t>
          </a:r>
        </a:p>
        <a:p>
          <a:r>
            <a:rPr lang="es-MX" sz="900" b="1" dirty="0" smtClean="0"/>
            <a:t>25%</a:t>
          </a:r>
          <a:endParaRPr lang="es-MX" sz="900" b="1" dirty="0"/>
        </a:p>
      </dgm:t>
    </dgm:pt>
    <dgm:pt modelId="{32FCAA89-352B-474F-B656-57314D04BC19}" type="parTrans" cxnId="{98CED57C-58BB-4C7C-B02D-4D77C5670C55}">
      <dgm:prSet/>
      <dgm:spPr/>
      <dgm:t>
        <a:bodyPr/>
        <a:lstStyle/>
        <a:p>
          <a:endParaRPr lang="es-MX" sz="2000"/>
        </a:p>
      </dgm:t>
    </dgm:pt>
    <dgm:pt modelId="{A18B120C-7399-453B-9B48-B6C0E295DB61}" type="sibTrans" cxnId="{98CED57C-58BB-4C7C-B02D-4D77C5670C55}">
      <dgm:prSet/>
      <dgm:spPr/>
      <dgm:t>
        <a:bodyPr/>
        <a:lstStyle/>
        <a:p>
          <a:endParaRPr lang="es-MX" sz="2000"/>
        </a:p>
      </dgm:t>
    </dgm:pt>
    <dgm:pt modelId="{966EF43D-C367-4047-B6A9-A94BA5E11BA8}" type="pres">
      <dgm:prSet presAssocID="{8A839778-F4FE-4EC4-A6AC-86C5C1E097D6}" presName="hierChild1" presStyleCnt="0">
        <dgm:presLayoutVars>
          <dgm:orgChart val="1"/>
          <dgm:chPref val="1"/>
          <dgm:dir/>
          <dgm:animOne val="branch"/>
          <dgm:animLvl val="lvl"/>
          <dgm:resizeHandles/>
        </dgm:presLayoutVars>
      </dgm:prSet>
      <dgm:spPr/>
      <dgm:t>
        <a:bodyPr/>
        <a:lstStyle/>
        <a:p>
          <a:endParaRPr lang="es-MX"/>
        </a:p>
      </dgm:t>
    </dgm:pt>
    <dgm:pt modelId="{DA451E77-1486-4FFC-8D05-8C3D4DD2C59F}" type="pres">
      <dgm:prSet presAssocID="{D9541484-D665-4B7C-B763-61BB6007DC42}" presName="hierRoot1" presStyleCnt="0">
        <dgm:presLayoutVars>
          <dgm:hierBranch val="init"/>
        </dgm:presLayoutVars>
      </dgm:prSet>
      <dgm:spPr/>
    </dgm:pt>
    <dgm:pt modelId="{8C790F7C-B89F-4A8D-96D2-41D43CA7848D}" type="pres">
      <dgm:prSet presAssocID="{D9541484-D665-4B7C-B763-61BB6007DC42}" presName="rootComposite1" presStyleCnt="0"/>
      <dgm:spPr/>
    </dgm:pt>
    <dgm:pt modelId="{6627CB23-9F73-4C92-BECC-0D4D6B9CE5C9}" type="pres">
      <dgm:prSet presAssocID="{D9541484-D665-4B7C-B763-61BB6007DC42}" presName="rootText1" presStyleLbl="node0" presStyleIdx="0" presStyleCnt="1" custScaleX="98823">
        <dgm:presLayoutVars>
          <dgm:chPref val="3"/>
        </dgm:presLayoutVars>
      </dgm:prSet>
      <dgm:spPr/>
      <dgm:t>
        <a:bodyPr/>
        <a:lstStyle/>
        <a:p>
          <a:endParaRPr lang="es-MX"/>
        </a:p>
      </dgm:t>
    </dgm:pt>
    <dgm:pt modelId="{2012E6AF-1F02-4851-B4E9-20CC49FA98EB}" type="pres">
      <dgm:prSet presAssocID="{D9541484-D665-4B7C-B763-61BB6007DC42}" presName="rootConnector1" presStyleLbl="node1" presStyleIdx="0" presStyleCnt="0"/>
      <dgm:spPr/>
      <dgm:t>
        <a:bodyPr/>
        <a:lstStyle/>
        <a:p>
          <a:endParaRPr lang="es-MX"/>
        </a:p>
      </dgm:t>
    </dgm:pt>
    <dgm:pt modelId="{CA130F94-8EB0-4B00-B137-6ABC8F7E1C56}" type="pres">
      <dgm:prSet presAssocID="{D9541484-D665-4B7C-B763-61BB6007DC42}" presName="hierChild2" presStyleCnt="0"/>
      <dgm:spPr/>
    </dgm:pt>
    <dgm:pt modelId="{F800AC16-4086-4D4A-8B97-3D965D0E4C81}" type="pres">
      <dgm:prSet presAssocID="{D9541484-D665-4B7C-B763-61BB6007DC42}" presName="hierChild3" presStyleCnt="0"/>
      <dgm:spPr/>
    </dgm:pt>
    <dgm:pt modelId="{8A59AAB4-F925-4842-88AC-06C14E62D0C0}" type="pres">
      <dgm:prSet presAssocID="{32068C99-959F-490E-B30A-043AC71B5A04}" presName="Name111" presStyleLbl="parChTrans1D2" presStyleIdx="0" presStyleCnt="2"/>
      <dgm:spPr/>
      <dgm:t>
        <a:bodyPr/>
        <a:lstStyle/>
        <a:p>
          <a:endParaRPr lang="es-MX"/>
        </a:p>
      </dgm:t>
    </dgm:pt>
    <dgm:pt modelId="{3F5287A1-83FD-4E59-97EC-B1B72DEA1FED}" type="pres">
      <dgm:prSet presAssocID="{67C8A80B-B43C-4287-A2A4-4E62164922AA}" presName="hierRoot3" presStyleCnt="0">
        <dgm:presLayoutVars>
          <dgm:hierBranch val="init"/>
        </dgm:presLayoutVars>
      </dgm:prSet>
      <dgm:spPr/>
    </dgm:pt>
    <dgm:pt modelId="{B9B9378F-3F61-4DB9-BE9A-A8492884A48F}" type="pres">
      <dgm:prSet presAssocID="{67C8A80B-B43C-4287-A2A4-4E62164922AA}" presName="rootComposite3" presStyleCnt="0"/>
      <dgm:spPr/>
    </dgm:pt>
    <dgm:pt modelId="{A8868E1C-E884-456D-8081-85F3BF1898B0}" type="pres">
      <dgm:prSet presAssocID="{67C8A80B-B43C-4287-A2A4-4E62164922AA}" presName="rootText3" presStyleLbl="asst1" presStyleIdx="0" presStyleCnt="6" custLinFactNeighborX="-84692" custLinFactNeighborY="-53801">
        <dgm:presLayoutVars>
          <dgm:chPref val="3"/>
        </dgm:presLayoutVars>
      </dgm:prSet>
      <dgm:spPr/>
      <dgm:t>
        <a:bodyPr/>
        <a:lstStyle/>
        <a:p>
          <a:endParaRPr lang="es-MX"/>
        </a:p>
      </dgm:t>
    </dgm:pt>
    <dgm:pt modelId="{B56A54D3-93AF-4DB7-925E-A532E4EF34D2}" type="pres">
      <dgm:prSet presAssocID="{67C8A80B-B43C-4287-A2A4-4E62164922AA}" presName="rootConnector3" presStyleLbl="asst1" presStyleIdx="0" presStyleCnt="6"/>
      <dgm:spPr/>
      <dgm:t>
        <a:bodyPr/>
        <a:lstStyle/>
        <a:p>
          <a:endParaRPr lang="es-MX"/>
        </a:p>
      </dgm:t>
    </dgm:pt>
    <dgm:pt modelId="{648A449D-F854-457D-BABC-A3A671DC12A9}" type="pres">
      <dgm:prSet presAssocID="{67C8A80B-B43C-4287-A2A4-4E62164922AA}" presName="hierChild6" presStyleCnt="0"/>
      <dgm:spPr/>
    </dgm:pt>
    <dgm:pt modelId="{9FB5DA7C-FFBE-45B0-AECD-8D8BB0EE0391}" type="pres">
      <dgm:prSet presAssocID="{67C8A80B-B43C-4287-A2A4-4E62164922AA}" presName="hierChild7" presStyleCnt="0"/>
      <dgm:spPr/>
    </dgm:pt>
    <dgm:pt modelId="{F3DEAD2D-7FF3-4D02-90BA-018FEC47C992}" type="pres">
      <dgm:prSet presAssocID="{81F423F3-50BE-451E-98A8-8C4A5F10E2CC}" presName="Name111" presStyleLbl="parChTrans1D3" presStyleIdx="0" presStyleCnt="4"/>
      <dgm:spPr/>
      <dgm:t>
        <a:bodyPr/>
        <a:lstStyle/>
        <a:p>
          <a:endParaRPr lang="es-MX"/>
        </a:p>
      </dgm:t>
    </dgm:pt>
    <dgm:pt modelId="{6187BCEC-8F36-4DC9-8A63-743A4F0FDD3F}" type="pres">
      <dgm:prSet presAssocID="{9F51FD66-F364-4898-A0F2-68287243D647}" presName="hierRoot3" presStyleCnt="0">
        <dgm:presLayoutVars>
          <dgm:hierBranch val="init"/>
        </dgm:presLayoutVars>
      </dgm:prSet>
      <dgm:spPr/>
    </dgm:pt>
    <dgm:pt modelId="{3C572351-2BFB-47DB-8469-D988D1BED993}" type="pres">
      <dgm:prSet presAssocID="{9F51FD66-F364-4898-A0F2-68287243D647}" presName="rootComposite3" presStyleCnt="0"/>
      <dgm:spPr/>
    </dgm:pt>
    <dgm:pt modelId="{6F18F690-2942-4A6A-A616-2E54EC554D18}" type="pres">
      <dgm:prSet presAssocID="{9F51FD66-F364-4898-A0F2-68287243D647}" presName="rootText3" presStyleLbl="asst1" presStyleIdx="1" presStyleCnt="6" custLinFactX="-40247" custLinFactNeighborX="-100000" custLinFactNeighborY="-57104">
        <dgm:presLayoutVars>
          <dgm:chPref val="3"/>
        </dgm:presLayoutVars>
      </dgm:prSet>
      <dgm:spPr/>
      <dgm:t>
        <a:bodyPr/>
        <a:lstStyle/>
        <a:p>
          <a:endParaRPr lang="es-MX"/>
        </a:p>
      </dgm:t>
    </dgm:pt>
    <dgm:pt modelId="{942BE1E5-C0DF-4D6E-8490-94C03348F1BF}" type="pres">
      <dgm:prSet presAssocID="{9F51FD66-F364-4898-A0F2-68287243D647}" presName="rootConnector3" presStyleLbl="asst1" presStyleIdx="1" presStyleCnt="6"/>
      <dgm:spPr/>
      <dgm:t>
        <a:bodyPr/>
        <a:lstStyle/>
        <a:p>
          <a:endParaRPr lang="es-MX"/>
        </a:p>
      </dgm:t>
    </dgm:pt>
    <dgm:pt modelId="{566A2C90-C71D-4481-9E56-B280AF855991}" type="pres">
      <dgm:prSet presAssocID="{9F51FD66-F364-4898-A0F2-68287243D647}" presName="hierChild6" presStyleCnt="0"/>
      <dgm:spPr/>
    </dgm:pt>
    <dgm:pt modelId="{0A8404FA-34A7-4731-ACD7-58783E8854E8}" type="pres">
      <dgm:prSet presAssocID="{9F51FD66-F364-4898-A0F2-68287243D647}" presName="hierChild7" presStyleCnt="0"/>
      <dgm:spPr/>
    </dgm:pt>
    <dgm:pt modelId="{F3472664-5BDA-4F97-A8D9-345ABAF1DC01}" type="pres">
      <dgm:prSet presAssocID="{CBB752F0-B878-49A4-B425-002D4EA49CF7}" presName="Name111" presStyleLbl="parChTrans1D3" presStyleIdx="1" presStyleCnt="4"/>
      <dgm:spPr/>
      <dgm:t>
        <a:bodyPr/>
        <a:lstStyle/>
        <a:p>
          <a:endParaRPr lang="es-MX"/>
        </a:p>
      </dgm:t>
    </dgm:pt>
    <dgm:pt modelId="{0B245BC8-C79E-4F8E-AF8C-A6232078002C}" type="pres">
      <dgm:prSet presAssocID="{FF5EB954-21B2-4C17-B337-8A11C9F95216}" presName="hierRoot3" presStyleCnt="0">
        <dgm:presLayoutVars>
          <dgm:hierBranch val="init"/>
        </dgm:presLayoutVars>
      </dgm:prSet>
      <dgm:spPr/>
    </dgm:pt>
    <dgm:pt modelId="{FEF7A8AA-EFE9-4AE1-AA01-4AB1DF22FE81}" type="pres">
      <dgm:prSet presAssocID="{FF5EB954-21B2-4C17-B337-8A11C9F95216}" presName="rootComposite3" presStyleCnt="0"/>
      <dgm:spPr/>
    </dgm:pt>
    <dgm:pt modelId="{A689E545-DA75-49BA-8BE7-87B66C0715C2}" type="pres">
      <dgm:prSet presAssocID="{FF5EB954-21B2-4C17-B337-8A11C9F95216}" presName="rootText3" presStyleLbl="asst1" presStyleIdx="2" presStyleCnt="6" custScaleX="133865" custLinFactX="-50555" custLinFactNeighborX="-100000" custLinFactNeighborY="-56504">
        <dgm:presLayoutVars>
          <dgm:chPref val="3"/>
        </dgm:presLayoutVars>
      </dgm:prSet>
      <dgm:spPr/>
      <dgm:t>
        <a:bodyPr/>
        <a:lstStyle/>
        <a:p>
          <a:endParaRPr lang="es-MX"/>
        </a:p>
      </dgm:t>
    </dgm:pt>
    <dgm:pt modelId="{FF40779C-8A5F-4123-89E0-6D0FC11C9E27}" type="pres">
      <dgm:prSet presAssocID="{FF5EB954-21B2-4C17-B337-8A11C9F95216}" presName="rootConnector3" presStyleLbl="asst1" presStyleIdx="2" presStyleCnt="6"/>
      <dgm:spPr/>
      <dgm:t>
        <a:bodyPr/>
        <a:lstStyle/>
        <a:p>
          <a:endParaRPr lang="es-MX"/>
        </a:p>
      </dgm:t>
    </dgm:pt>
    <dgm:pt modelId="{D5E73813-9010-4F4D-A3EE-79FA739BE6D9}" type="pres">
      <dgm:prSet presAssocID="{FF5EB954-21B2-4C17-B337-8A11C9F95216}" presName="hierChild6" presStyleCnt="0"/>
      <dgm:spPr/>
    </dgm:pt>
    <dgm:pt modelId="{6325B8B1-4A78-49FE-B475-5C589FA4F007}" type="pres">
      <dgm:prSet presAssocID="{FF5EB954-21B2-4C17-B337-8A11C9F95216}" presName="hierChild7" presStyleCnt="0"/>
      <dgm:spPr/>
    </dgm:pt>
    <dgm:pt modelId="{216F896D-616F-44C6-8B6D-F09132A2C6F9}" type="pres">
      <dgm:prSet presAssocID="{32FCAA89-352B-474F-B656-57314D04BC19}" presName="Name111" presStyleLbl="parChTrans1D3" presStyleIdx="2" presStyleCnt="4"/>
      <dgm:spPr/>
      <dgm:t>
        <a:bodyPr/>
        <a:lstStyle/>
        <a:p>
          <a:endParaRPr lang="es-MX"/>
        </a:p>
      </dgm:t>
    </dgm:pt>
    <dgm:pt modelId="{ED652591-E3AD-40E8-8AC2-24F054331BC7}" type="pres">
      <dgm:prSet presAssocID="{0A3CFAB0-7DC2-4592-88CF-1FF539659C57}" presName="hierRoot3" presStyleCnt="0">
        <dgm:presLayoutVars>
          <dgm:hierBranch val="init"/>
        </dgm:presLayoutVars>
      </dgm:prSet>
      <dgm:spPr/>
    </dgm:pt>
    <dgm:pt modelId="{22C9AD5D-45B4-451C-8EBC-EAF54EC3E701}" type="pres">
      <dgm:prSet presAssocID="{0A3CFAB0-7DC2-4592-88CF-1FF539659C57}" presName="rootComposite3" presStyleCnt="0"/>
      <dgm:spPr/>
    </dgm:pt>
    <dgm:pt modelId="{B954BB26-9645-4F7B-8755-70A4C6D44040}" type="pres">
      <dgm:prSet presAssocID="{0A3CFAB0-7DC2-4592-88CF-1FF539659C57}" presName="rootText3" presStyleLbl="asst1" presStyleIdx="3" presStyleCnt="6" custLinFactX="13882" custLinFactY="-98504" custLinFactNeighborX="100000" custLinFactNeighborY="-100000">
        <dgm:presLayoutVars>
          <dgm:chPref val="3"/>
        </dgm:presLayoutVars>
      </dgm:prSet>
      <dgm:spPr/>
      <dgm:t>
        <a:bodyPr/>
        <a:lstStyle/>
        <a:p>
          <a:endParaRPr lang="es-MX"/>
        </a:p>
      </dgm:t>
    </dgm:pt>
    <dgm:pt modelId="{425AE2AE-D478-4CEF-BB50-94A0F01E4E1F}" type="pres">
      <dgm:prSet presAssocID="{0A3CFAB0-7DC2-4592-88CF-1FF539659C57}" presName="rootConnector3" presStyleLbl="asst1" presStyleIdx="3" presStyleCnt="6"/>
      <dgm:spPr/>
      <dgm:t>
        <a:bodyPr/>
        <a:lstStyle/>
        <a:p>
          <a:endParaRPr lang="es-MX"/>
        </a:p>
      </dgm:t>
    </dgm:pt>
    <dgm:pt modelId="{BDBB6CD9-7FDE-40C1-84F2-C65EE371C791}" type="pres">
      <dgm:prSet presAssocID="{0A3CFAB0-7DC2-4592-88CF-1FF539659C57}" presName="hierChild6" presStyleCnt="0"/>
      <dgm:spPr/>
    </dgm:pt>
    <dgm:pt modelId="{5CBC91C0-626E-487A-B5F5-D4CDA703579F}" type="pres">
      <dgm:prSet presAssocID="{0A3CFAB0-7DC2-4592-88CF-1FF539659C57}" presName="hierChild7" presStyleCnt="0"/>
      <dgm:spPr/>
    </dgm:pt>
    <dgm:pt modelId="{7FC5DB64-255E-4985-94AE-89CA163E0670}" type="pres">
      <dgm:prSet presAssocID="{DF898502-1188-46D0-84E6-C634E72DF680}" presName="Name111" presStyleLbl="parChTrans1D2" presStyleIdx="1" presStyleCnt="2"/>
      <dgm:spPr/>
      <dgm:t>
        <a:bodyPr/>
        <a:lstStyle/>
        <a:p>
          <a:endParaRPr lang="es-MX"/>
        </a:p>
      </dgm:t>
    </dgm:pt>
    <dgm:pt modelId="{0262782F-AC43-4252-9BFA-CBB06F0ED585}" type="pres">
      <dgm:prSet presAssocID="{70DBCEA8-E5B0-400E-B89F-414F5AABC0B6}" presName="hierRoot3" presStyleCnt="0">
        <dgm:presLayoutVars>
          <dgm:hierBranch val="init"/>
        </dgm:presLayoutVars>
      </dgm:prSet>
      <dgm:spPr/>
    </dgm:pt>
    <dgm:pt modelId="{A063C00A-F0E6-45EC-AA3C-8E252268047D}" type="pres">
      <dgm:prSet presAssocID="{70DBCEA8-E5B0-400E-B89F-414F5AABC0B6}" presName="rootComposite3" presStyleCnt="0"/>
      <dgm:spPr/>
    </dgm:pt>
    <dgm:pt modelId="{7786F5CB-2041-40CE-91BA-4806EB51F20A}" type="pres">
      <dgm:prSet presAssocID="{70DBCEA8-E5B0-400E-B89F-414F5AABC0B6}" presName="rootText3" presStyleLbl="asst1" presStyleIdx="4" presStyleCnt="6" custLinFactX="7121" custLinFactNeighborX="100000" custLinFactNeighborY="-53854">
        <dgm:presLayoutVars>
          <dgm:chPref val="3"/>
        </dgm:presLayoutVars>
      </dgm:prSet>
      <dgm:spPr/>
      <dgm:t>
        <a:bodyPr/>
        <a:lstStyle/>
        <a:p>
          <a:endParaRPr lang="es-MX"/>
        </a:p>
      </dgm:t>
    </dgm:pt>
    <dgm:pt modelId="{EFF90808-9D97-43B0-9F46-57F00CD9FD49}" type="pres">
      <dgm:prSet presAssocID="{70DBCEA8-E5B0-400E-B89F-414F5AABC0B6}" presName="rootConnector3" presStyleLbl="asst1" presStyleIdx="4" presStyleCnt="6"/>
      <dgm:spPr/>
      <dgm:t>
        <a:bodyPr/>
        <a:lstStyle/>
        <a:p>
          <a:endParaRPr lang="es-MX"/>
        </a:p>
      </dgm:t>
    </dgm:pt>
    <dgm:pt modelId="{0BDFAA65-8772-4188-BDDA-9EAAB39DCC53}" type="pres">
      <dgm:prSet presAssocID="{70DBCEA8-E5B0-400E-B89F-414F5AABC0B6}" presName="hierChild6" presStyleCnt="0"/>
      <dgm:spPr/>
    </dgm:pt>
    <dgm:pt modelId="{383F4550-289E-4168-873F-F1BD7CB91623}" type="pres">
      <dgm:prSet presAssocID="{70DBCEA8-E5B0-400E-B89F-414F5AABC0B6}" presName="hierChild7" presStyleCnt="0"/>
      <dgm:spPr/>
    </dgm:pt>
    <dgm:pt modelId="{E1865873-2BE1-401F-B08C-EB42825FBEC7}" type="pres">
      <dgm:prSet presAssocID="{7D52CD94-D9BF-4931-9365-47ECACA65121}" presName="Name111" presStyleLbl="parChTrans1D3" presStyleIdx="3" presStyleCnt="4"/>
      <dgm:spPr/>
      <dgm:t>
        <a:bodyPr/>
        <a:lstStyle/>
        <a:p>
          <a:endParaRPr lang="es-MX"/>
        </a:p>
      </dgm:t>
    </dgm:pt>
    <dgm:pt modelId="{2D834C71-B307-4A56-A0D2-C868834A0918}" type="pres">
      <dgm:prSet presAssocID="{E5B0A721-5409-4F19-B91F-9795AA78B308}" presName="hierRoot3" presStyleCnt="0">
        <dgm:presLayoutVars>
          <dgm:hierBranch val="init"/>
        </dgm:presLayoutVars>
      </dgm:prSet>
      <dgm:spPr/>
    </dgm:pt>
    <dgm:pt modelId="{3DAF7395-9780-4F76-A295-E7CB42267B93}" type="pres">
      <dgm:prSet presAssocID="{E5B0A721-5409-4F19-B91F-9795AA78B308}" presName="rootComposite3" presStyleCnt="0"/>
      <dgm:spPr/>
    </dgm:pt>
    <dgm:pt modelId="{D9ACF5E3-B426-4E6D-BDE9-DCD63A280163}" type="pres">
      <dgm:prSet presAssocID="{E5B0A721-5409-4F19-B91F-9795AA78B308}" presName="rootText3" presStyleLbl="asst1" presStyleIdx="5" presStyleCnt="6" custLinFactX="10297" custLinFactNeighborX="100000" custLinFactNeighborY="-57104">
        <dgm:presLayoutVars>
          <dgm:chPref val="3"/>
        </dgm:presLayoutVars>
      </dgm:prSet>
      <dgm:spPr/>
      <dgm:t>
        <a:bodyPr/>
        <a:lstStyle/>
        <a:p>
          <a:endParaRPr lang="es-MX"/>
        </a:p>
      </dgm:t>
    </dgm:pt>
    <dgm:pt modelId="{3F500456-3246-41A7-BFEE-3A38480B056F}" type="pres">
      <dgm:prSet presAssocID="{E5B0A721-5409-4F19-B91F-9795AA78B308}" presName="rootConnector3" presStyleLbl="asst1" presStyleIdx="5" presStyleCnt="6"/>
      <dgm:spPr/>
      <dgm:t>
        <a:bodyPr/>
        <a:lstStyle/>
        <a:p>
          <a:endParaRPr lang="es-MX"/>
        </a:p>
      </dgm:t>
    </dgm:pt>
    <dgm:pt modelId="{35B3BE05-D5E9-4EC3-B77F-C09614A20FAF}" type="pres">
      <dgm:prSet presAssocID="{E5B0A721-5409-4F19-B91F-9795AA78B308}" presName="hierChild6" presStyleCnt="0"/>
      <dgm:spPr/>
    </dgm:pt>
    <dgm:pt modelId="{5B6C3C74-298D-49A5-9582-C97302F54A9B}" type="pres">
      <dgm:prSet presAssocID="{E5B0A721-5409-4F19-B91F-9795AA78B308}" presName="hierChild7" presStyleCnt="0"/>
      <dgm:spPr/>
    </dgm:pt>
  </dgm:ptLst>
  <dgm:cxnLst>
    <dgm:cxn modelId="{391B151D-DEC9-45CD-9B28-E7A2E2DC5058}" srcId="{8A839778-F4FE-4EC4-A6AC-86C5C1E097D6}" destId="{D9541484-D665-4B7C-B763-61BB6007DC42}" srcOrd="0" destOrd="0" parTransId="{6A645EA6-D9FA-48E6-A987-39A1F23E9EFE}" sibTransId="{697F10A7-3D56-4061-A66A-6641BA3A2888}"/>
    <dgm:cxn modelId="{94EA593C-1700-4987-BD8B-23D0210D83A1}" srcId="{67C8A80B-B43C-4287-A2A4-4E62164922AA}" destId="{FF5EB954-21B2-4C17-B337-8A11C9F95216}" srcOrd="1" destOrd="0" parTransId="{CBB752F0-B878-49A4-B425-002D4EA49CF7}" sibTransId="{2531AF5D-F521-410A-93CF-F6B2B9C37D4D}"/>
    <dgm:cxn modelId="{D2A5A051-FAAA-4C44-A1DD-650719DA5B66}" srcId="{D9541484-D665-4B7C-B763-61BB6007DC42}" destId="{67C8A80B-B43C-4287-A2A4-4E62164922AA}" srcOrd="0" destOrd="0" parTransId="{32068C99-959F-490E-B30A-043AC71B5A04}" sibTransId="{7225A583-6E00-4088-8F6E-ED7B46DB85C8}"/>
    <dgm:cxn modelId="{864F92F6-7C71-4E20-9F4B-17B3880D1D0A}" type="presOf" srcId="{0A3CFAB0-7DC2-4592-88CF-1FF539659C57}" destId="{425AE2AE-D478-4CEF-BB50-94A0F01E4E1F}" srcOrd="1" destOrd="0" presId="urn:microsoft.com/office/officeart/2005/8/layout/orgChart1"/>
    <dgm:cxn modelId="{7A4B04CE-41C9-4E7A-A134-843FB0CB9BC7}" type="presOf" srcId="{D9541484-D665-4B7C-B763-61BB6007DC42}" destId="{2012E6AF-1F02-4851-B4E9-20CC49FA98EB}" srcOrd="1" destOrd="0" presId="urn:microsoft.com/office/officeart/2005/8/layout/orgChart1"/>
    <dgm:cxn modelId="{DF25D3AF-271E-45A2-B9BE-58298CFEA56D}" type="presOf" srcId="{70DBCEA8-E5B0-400E-B89F-414F5AABC0B6}" destId="{7786F5CB-2041-40CE-91BA-4806EB51F20A}" srcOrd="0" destOrd="0" presId="urn:microsoft.com/office/officeart/2005/8/layout/orgChart1"/>
    <dgm:cxn modelId="{53390A96-7B1C-495D-97B9-9F809C025F81}" type="presOf" srcId="{9F51FD66-F364-4898-A0F2-68287243D647}" destId="{942BE1E5-C0DF-4D6E-8490-94C03348F1BF}" srcOrd="1" destOrd="0" presId="urn:microsoft.com/office/officeart/2005/8/layout/orgChart1"/>
    <dgm:cxn modelId="{5E8A2066-7C8C-4B12-9054-6CEB314C0CD3}" type="presOf" srcId="{FF5EB954-21B2-4C17-B337-8A11C9F95216}" destId="{A689E545-DA75-49BA-8BE7-87B66C0715C2}" srcOrd="0" destOrd="0" presId="urn:microsoft.com/office/officeart/2005/8/layout/orgChart1"/>
    <dgm:cxn modelId="{358B9A30-65DA-4F97-890A-38AA7325ABEE}" type="presOf" srcId="{32FCAA89-352B-474F-B656-57314D04BC19}" destId="{216F896D-616F-44C6-8B6D-F09132A2C6F9}" srcOrd="0" destOrd="0" presId="urn:microsoft.com/office/officeart/2005/8/layout/orgChart1"/>
    <dgm:cxn modelId="{9A9652CB-4EC2-4AFB-9C17-7F7C87CC01DD}" type="presOf" srcId="{67C8A80B-B43C-4287-A2A4-4E62164922AA}" destId="{A8868E1C-E884-456D-8081-85F3BF1898B0}" srcOrd="0" destOrd="0" presId="urn:microsoft.com/office/officeart/2005/8/layout/orgChart1"/>
    <dgm:cxn modelId="{1F0DC997-BA73-449D-9FE3-4DBC1665D7BA}" type="presOf" srcId="{7D52CD94-D9BF-4931-9365-47ECACA65121}" destId="{E1865873-2BE1-401F-B08C-EB42825FBEC7}" srcOrd="0" destOrd="0" presId="urn:microsoft.com/office/officeart/2005/8/layout/orgChart1"/>
    <dgm:cxn modelId="{98CED57C-58BB-4C7C-B02D-4D77C5670C55}" srcId="{67C8A80B-B43C-4287-A2A4-4E62164922AA}" destId="{0A3CFAB0-7DC2-4592-88CF-1FF539659C57}" srcOrd="2" destOrd="0" parTransId="{32FCAA89-352B-474F-B656-57314D04BC19}" sibTransId="{A18B120C-7399-453B-9B48-B6C0E295DB61}"/>
    <dgm:cxn modelId="{0B331B39-BE30-4C7B-9169-B78A45A0ECC1}" type="presOf" srcId="{9F51FD66-F364-4898-A0F2-68287243D647}" destId="{6F18F690-2942-4A6A-A616-2E54EC554D18}" srcOrd="0" destOrd="0" presId="urn:microsoft.com/office/officeart/2005/8/layout/orgChart1"/>
    <dgm:cxn modelId="{0CCAD1FB-CBEA-4C24-9032-F6DA80106450}" srcId="{67C8A80B-B43C-4287-A2A4-4E62164922AA}" destId="{9F51FD66-F364-4898-A0F2-68287243D647}" srcOrd="0" destOrd="0" parTransId="{81F423F3-50BE-451E-98A8-8C4A5F10E2CC}" sibTransId="{66D290AE-B79F-43C4-A86F-EA4C93F88001}"/>
    <dgm:cxn modelId="{F7CA32E5-75BB-43A5-B83B-C0E6E2516C09}" srcId="{D9541484-D665-4B7C-B763-61BB6007DC42}" destId="{70DBCEA8-E5B0-400E-B89F-414F5AABC0B6}" srcOrd="1" destOrd="0" parTransId="{DF898502-1188-46D0-84E6-C634E72DF680}" sibTransId="{2B6033E4-1821-4CE2-930A-FB62C4680C01}"/>
    <dgm:cxn modelId="{DDDA1106-C322-4890-9B53-EBB68F784289}" type="presOf" srcId="{DF898502-1188-46D0-84E6-C634E72DF680}" destId="{7FC5DB64-255E-4985-94AE-89CA163E0670}" srcOrd="0" destOrd="0" presId="urn:microsoft.com/office/officeart/2005/8/layout/orgChart1"/>
    <dgm:cxn modelId="{94899830-2B13-4C25-83BA-29F64B46B180}" type="presOf" srcId="{0A3CFAB0-7DC2-4592-88CF-1FF539659C57}" destId="{B954BB26-9645-4F7B-8755-70A4C6D44040}" srcOrd="0" destOrd="0" presId="urn:microsoft.com/office/officeart/2005/8/layout/orgChart1"/>
    <dgm:cxn modelId="{1B52A990-8A50-4626-AC6F-B95F813646E3}" type="presOf" srcId="{CBB752F0-B878-49A4-B425-002D4EA49CF7}" destId="{F3472664-5BDA-4F97-A8D9-345ABAF1DC01}" srcOrd="0" destOrd="0" presId="urn:microsoft.com/office/officeart/2005/8/layout/orgChart1"/>
    <dgm:cxn modelId="{C7317004-DD63-4B7E-A108-5308073104DC}" type="presOf" srcId="{E5B0A721-5409-4F19-B91F-9795AA78B308}" destId="{D9ACF5E3-B426-4E6D-BDE9-DCD63A280163}" srcOrd="0" destOrd="0" presId="urn:microsoft.com/office/officeart/2005/8/layout/orgChart1"/>
    <dgm:cxn modelId="{EF6B18E0-950E-4FAD-84DF-43D3733E62CA}" type="presOf" srcId="{8A839778-F4FE-4EC4-A6AC-86C5C1E097D6}" destId="{966EF43D-C367-4047-B6A9-A94BA5E11BA8}" srcOrd="0" destOrd="0" presId="urn:microsoft.com/office/officeart/2005/8/layout/orgChart1"/>
    <dgm:cxn modelId="{21ADCEF5-3A8A-48C5-A5DB-774B1FCE2C0A}" type="presOf" srcId="{81F423F3-50BE-451E-98A8-8C4A5F10E2CC}" destId="{F3DEAD2D-7FF3-4D02-90BA-018FEC47C992}" srcOrd="0" destOrd="0" presId="urn:microsoft.com/office/officeart/2005/8/layout/orgChart1"/>
    <dgm:cxn modelId="{5C58B295-D913-4D84-A193-18BC68B291BE}" type="presOf" srcId="{32068C99-959F-490E-B30A-043AC71B5A04}" destId="{8A59AAB4-F925-4842-88AC-06C14E62D0C0}" srcOrd="0" destOrd="0" presId="urn:microsoft.com/office/officeart/2005/8/layout/orgChart1"/>
    <dgm:cxn modelId="{2F9ABDA2-5623-4376-8204-0EA6516BD231}" type="presOf" srcId="{D9541484-D665-4B7C-B763-61BB6007DC42}" destId="{6627CB23-9F73-4C92-BECC-0D4D6B9CE5C9}" srcOrd="0" destOrd="0" presId="urn:microsoft.com/office/officeart/2005/8/layout/orgChart1"/>
    <dgm:cxn modelId="{D474BA8E-9241-4D8B-B40F-ABDF48DB2978}" type="presOf" srcId="{E5B0A721-5409-4F19-B91F-9795AA78B308}" destId="{3F500456-3246-41A7-BFEE-3A38480B056F}" srcOrd="1" destOrd="0" presId="urn:microsoft.com/office/officeart/2005/8/layout/orgChart1"/>
    <dgm:cxn modelId="{F2D69277-EA5E-447C-A5AC-1B2824308BBE}" type="presOf" srcId="{FF5EB954-21B2-4C17-B337-8A11C9F95216}" destId="{FF40779C-8A5F-4123-89E0-6D0FC11C9E27}" srcOrd="1" destOrd="0" presId="urn:microsoft.com/office/officeart/2005/8/layout/orgChart1"/>
    <dgm:cxn modelId="{88B1988F-3DFF-405B-B4AD-60D1DE5A3A99}" type="presOf" srcId="{67C8A80B-B43C-4287-A2A4-4E62164922AA}" destId="{B56A54D3-93AF-4DB7-925E-A532E4EF34D2}" srcOrd="1" destOrd="0" presId="urn:microsoft.com/office/officeart/2005/8/layout/orgChart1"/>
    <dgm:cxn modelId="{0BF58F84-DBB8-4F00-8069-519936C84C37}" srcId="{70DBCEA8-E5B0-400E-B89F-414F5AABC0B6}" destId="{E5B0A721-5409-4F19-B91F-9795AA78B308}" srcOrd="0" destOrd="0" parTransId="{7D52CD94-D9BF-4931-9365-47ECACA65121}" sibTransId="{33020A81-66F4-4CD4-ADCC-C22F264DBF42}"/>
    <dgm:cxn modelId="{79E36FFA-60CA-4194-AA24-309B650BCA48}" type="presOf" srcId="{70DBCEA8-E5B0-400E-B89F-414F5AABC0B6}" destId="{EFF90808-9D97-43B0-9F46-57F00CD9FD49}" srcOrd="1" destOrd="0" presId="urn:microsoft.com/office/officeart/2005/8/layout/orgChart1"/>
    <dgm:cxn modelId="{8818834C-7041-4F0C-BA96-979F2C99A00E}" type="presParOf" srcId="{966EF43D-C367-4047-B6A9-A94BA5E11BA8}" destId="{DA451E77-1486-4FFC-8D05-8C3D4DD2C59F}" srcOrd="0" destOrd="0" presId="urn:microsoft.com/office/officeart/2005/8/layout/orgChart1"/>
    <dgm:cxn modelId="{4156591B-5167-4835-A3C2-F76C7E1ADB7D}" type="presParOf" srcId="{DA451E77-1486-4FFC-8D05-8C3D4DD2C59F}" destId="{8C790F7C-B89F-4A8D-96D2-41D43CA7848D}" srcOrd="0" destOrd="0" presId="urn:microsoft.com/office/officeart/2005/8/layout/orgChart1"/>
    <dgm:cxn modelId="{7FF64A15-1DC1-40B5-B78D-AFCC48F617D0}" type="presParOf" srcId="{8C790F7C-B89F-4A8D-96D2-41D43CA7848D}" destId="{6627CB23-9F73-4C92-BECC-0D4D6B9CE5C9}" srcOrd="0" destOrd="0" presId="urn:microsoft.com/office/officeart/2005/8/layout/orgChart1"/>
    <dgm:cxn modelId="{ADFE4C55-8A2D-4119-A086-A606CED8B45A}" type="presParOf" srcId="{8C790F7C-B89F-4A8D-96D2-41D43CA7848D}" destId="{2012E6AF-1F02-4851-B4E9-20CC49FA98EB}" srcOrd="1" destOrd="0" presId="urn:microsoft.com/office/officeart/2005/8/layout/orgChart1"/>
    <dgm:cxn modelId="{84CDEF3B-D023-44E4-9A5A-64B902700FB7}" type="presParOf" srcId="{DA451E77-1486-4FFC-8D05-8C3D4DD2C59F}" destId="{CA130F94-8EB0-4B00-B137-6ABC8F7E1C56}" srcOrd="1" destOrd="0" presId="urn:microsoft.com/office/officeart/2005/8/layout/orgChart1"/>
    <dgm:cxn modelId="{E4C3FDB5-201A-42F1-BAEB-78E9219F9037}" type="presParOf" srcId="{DA451E77-1486-4FFC-8D05-8C3D4DD2C59F}" destId="{F800AC16-4086-4D4A-8B97-3D965D0E4C81}" srcOrd="2" destOrd="0" presId="urn:microsoft.com/office/officeart/2005/8/layout/orgChart1"/>
    <dgm:cxn modelId="{0CC7B396-54AF-4B71-912F-7C8450A6C802}" type="presParOf" srcId="{F800AC16-4086-4D4A-8B97-3D965D0E4C81}" destId="{8A59AAB4-F925-4842-88AC-06C14E62D0C0}" srcOrd="0" destOrd="0" presId="urn:microsoft.com/office/officeart/2005/8/layout/orgChart1"/>
    <dgm:cxn modelId="{6ABE68BE-9EA4-4FCF-A427-F7B557B6A84F}" type="presParOf" srcId="{F800AC16-4086-4D4A-8B97-3D965D0E4C81}" destId="{3F5287A1-83FD-4E59-97EC-B1B72DEA1FED}" srcOrd="1" destOrd="0" presId="urn:microsoft.com/office/officeart/2005/8/layout/orgChart1"/>
    <dgm:cxn modelId="{E6C54CB2-55AA-4312-AE54-972B497E0916}" type="presParOf" srcId="{3F5287A1-83FD-4E59-97EC-B1B72DEA1FED}" destId="{B9B9378F-3F61-4DB9-BE9A-A8492884A48F}" srcOrd="0" destOrd="0" presId="urn:microsoft.com/office/officeart/2005/8/layout/orgChart1"/>
    <dgm:cxn modelId="{5EA24659-68A2-4FC0-AB41-0258B74FECE5}" type="presParOf" srcId="{B9B9378F-3F61-4DB9-BE9A-A8492884A48F}" destId="{A8868E1C-E884-456D-8081-85F3BF1898B0}" srcOrd="0" destOrd="0" presId="urn:microsoft.com/office/officeart/2005/8/layout/orgChart1"/>
    <dgm:cxn modelId="{4FB7C5BB-C629-45AA-BD0C-84A4DDAAE126}" type="presParOf" srcId="{B9B9378F-3F61-4DB9-BE9A-A8492884A48F}" destId="{B56A54D3-93AF-4DB7-925E-A532E4EF34D2}" srcOrd="1" destOrd="0" presId="urn:microsoft.com/office/officeart/2005/8/layout/orgChart1"/>
    <dgm:cxn modelId="{394D8501-8EF6-48DA-944B-AEE8A7004F46}" type="presParOf" srcId="{3F5287A1-83FD-4E59-97EC-B1B72DEA1FED}" destId="{648A449D-F854-457D-BABC-A3A671DC12A9}" srcOrd="1" destOrd="0" presId="urn:microsoft.com/office/officeart/2005/8/layout/orgChart1"/>
    <dgm:cxn modelId="{E6FEFB03-4941-4811-925B-1AC370092277}" type="presParOf" srcId="{3F5287A1-83FD-4E59-97EC-B1B72DEA1FED}" destId="{9FB5DA7C-FFBE-45B0-AECD-8D8BB0EE0391}" srcOrd="2" destOrd="0" presId="urn:microsoft.com/office/officeart/2005/8/layout/orgChart1"/>
    <dgm:cxn modelId="{01765BF3-0F6C-4DB2-A754-517E5305B049}" type="presParOf" srcId="{9FB5DA7C-FFBE-45B0-AECD-8D8BB0EE0391}" destId="{F3DEAD2D-7FF3-4D02-90BA-018FEC47C992}" srcOrd="0" destOrd="0" presId="urn:microsoft.com/office/officeart/2005/8/layout/orgChart1"/>
    <dgm:cxn modelId="{F90764DE-E8AF-4A76-BFB2-12ECF51BA1AA}" type="presParOf" srcId="{9FB5DA7C-FFBE-45B0-AECD-8D8BB0EE0391}" destId="{6187BCEC-8F36-4DC9-8A63-743A4F0FDD3F}" srcOrd="1" destOrd="0" presId="urn:microsoft.com/office/officeart/2005/8/layout/orgChart1"/>
    <dgm:cxn modelId="{F022FF7A-482B-4846-86CD-9AED67126E89}" type="presParOf" srcId="{6187BCEC-8F36-4DC9-8A63-743A4F0FDD3F}" destId="{3C572351-2BFB-47DB-8469-D988D1BED993}" srcOrd="0" destOrd="0" presId="urn:microsoft.com/office/officeart/2005/8/layout/orgChart1"/>
    <dgm:cxn modelId="{ED5CE83C-2DA6-4B5C-B68F-381B7461E79D}" type="presParOf" srcId="{3C572351-2BFB-47DB-8469-D988D1BED993}" destId="{6F18F690-2942-4A6A-A616-2E54EC554D18}" srcOrd="0" destOrd="0" presId="urn:microsoft.com/office/officeart/2005/8/layout/orgChart1"/>
    <dgm:cxn modelId="{6538B99D-C400-42EE-ACEA-A7737DE6DC95}" type="presParOf" srcId="{3C572351-2BFB-47DB-8469-D988D1BED993}" destId="{942BE1E5-C0DF-4D6E-8490-94C03348F1BF}" srcOrd="1" destOrd="0" presId="urn:microsoft.com/office/officeart/2005/8/layout/orgChart1"/>
    <dgm:cxn modelId="{B966327E-17E4-42F2-8BF0-5798A16114BA}" type="presParOf" srcId="{6187BCEC-8F36-4DC9-8A63-743A4F0FDD3F}" destId="{566A2C90-C71D-4481-9E56-B280AF855991}" srcOrd="1" destOrd="0" presId="urn:microsoft.com/office/officeart/2005/8/layout/orgChart1"/>
    <dgm:cxn modelId="{9DD0112D-9B80-4787-9285-224146E9848E}" type="presParOf" srcId="{6187BCEC-8F36-4DC9-8A63-743A4F0FDD3F}" destId="{0A8404FA-34A7-4731-ACD7-58783E8854E8}" srcOrd="2" destOrd="0" presId="urn:microsoft.com/office/officeart/2005/8/layout/orgChart1"/>
    <dgm:cxn modelId="{3A2C5356-5045-4A6C-95A9-C36CA30E9656}" type="presParOf" srcId="{9FB5DA7C-FFBE-45B0-AECD-8D8BB0EE0391}" destId="{F3472664-5BDA-4F97-A8D9-345ABAF1DC01}" srcOrd="2" destOrd="0" presId="urn:microsoft.com/office/officeart/2005/8/layout/orgChart1"/>
    <dgm:cxn modelId="{56B3E8BA-ECD1-4E17-AF56-5B0C3F2DB84D}" type="presParOf" srcId="{9FB5DA7C-FFBE-45B0-AECD-8D8BB0EE0391}" destId="{0B245BC8-C79E-4F8E-AF8C-A6232078002C}" srcOrd="3" destOrd="0" presId="urn:microsoft.com/office/officeart/2005/8/layout/orgChart1"/>
    <dgm:cxn modelId="{44D8AB8E-5893-4015-9CA1-5C7AA6D30B43}" type="presParOf" srcId="{0B245BC8-C79E-4F8E-AF8C-A6232078002C}" destId="{FEF7A8AA-EFE9-4AE1-AA01-4AB1DF22FE81}" srcOrd="0" destOrd="0" presId="urn:microsoft.com/office/officeart/2005/8/layout/orgChart1"/>
    <dgm:cxn modelId="{178E0E5C-32C9-44B5-AB85-5D2A399C9BB6}" type="presParOf" srcId="{FEF7A8AA-EFE9-4AE1-AA01-4AB1DF22FE81}" destId="{A689E545-DA75-49BA-8BE7-87B66C0715C2}" srcOrd="0" destOrd="0" presId="urn:microsoft.com/office/officeart/2005/8/layout/orgChart1"/>
    <dgm:cxn modelId="{D4C0B0CA-F03B-4392-8183-47CCD214C051}" type="presParOf" srcId="{FEF7A8AA-EFE9-4AE1-AA01-4AB1DF22FE81}" destId="{FF40779C-8A5F-4123-89E0-6D0FC11C9E27}" srcOrd="1" destOrd="0" presId="urn:microsoft.com/office/officeart/2005/8/layout/orgChart1"/>
    <dgm:cxn modelId="{FA009006-5457-49BF-A670-463970BD800B}" type="presParOf" srcId="{0B245BC8-C79E-4F8E-AF8C-A6232078002C}" destId="{D5E73813-9010-4F4D-A3EE-79FA739BE6D9}" srcOrd="1" destOrd="0" presId="urn:microsoft.com/office/officeart/2005/8/layout/orgChart1"/>
    <dgm:cxn modelId="{1172ABF3-CB37-4D0A-84A6-76A2987EF065}" type="presParOf" srcId="{0B245BC8-C79E-4F8E-AF8C-A6232078002C}" destId="{6325B8B1-4A78-49FE-B475-5C589FA4F007}" srcOrd="2" destOrd="0" presId="urn:microsoft.com/office/officeart/2005/8/layout/orgChart1"/>
    <dgm:cxn modelId="{56E08436-5F8E-454F-B3A7-BAFFD671E70E}" type="presParOf" srcId="{9FB5DA7C-FFBE-45B0-AECD-8D8BB0EE0391}" destId="{216F896D-616F-44C6-8B6D-F09132A2C6F9}" srcOrd="4" destOrd="0" presId="urn:microsoft.com/office/officeart/2005/8/layout/orgChart1"/>
    <dgm:cxn modelId="{694DC25D-1BC5-42D5-8F2B-A13794067C90}" type="presParOf" srcId="{9FB5DA7C-FFBE-45B0-AECD-8D8BB0EE0391}" destId="{ED652591-E3AD-40E8-8AC2-24F054331BC7}" srcOrd="5" destOrd="0" presId="urn:microsoft.com/office/officeart/2005/8/layout/orgChart1"/>
    <dgm:cxn modelId="{B049A8B2-41A3-4607-8925-116C55982A1C}" type="presParOf" srcId="{ED652591-E3AD-40E8-8AC2-24F054331BC7}" destId="{22C9AD5D-45B4-451C-8EBC-EAF54EC3E701}" srcOrd="0" destOrd="0" presId="urn:microsoft.com/office/officeart/2005/8/layout/orgChart1"/>
    <dgm:cxn modelId="{8F4FE2FF-ABBD-4F1E-935C-F7340DD2EB79}" type="presParOf" srcId="{22C9AD5D-45B4-451C-8EBC-EAF54EC3E701}" destId="{B954BB26-9645-4F7B-8755-70A4C6D44040}" srcOrd="0" destOrd="0" presId="urn:microsoft.com/office/officeart/2005/8/layout/orgChart1"/>
    <dgm:cxn modelId="{02E2F9DF-4ACA-4162-A989-4DF4809C3443}" type="presParOf" srcId="{22C9AD5D-45B4-451C-8EBC-EAF54EC3E701}" destId="{425AE2AE-D478-4CEF-BB50-94A0F01E4E1F}" srcOrd="1" destOrd="0" presId="urn:microsoft.com/office/officeart/2005/8/layout/orgChart1"/>
    <dgm:cxn modelId="{5B057D1B-9200-4867-8CE0-AACBC5B58BD1}" type="presParOf" srcId="{ED652591-E3AD-40E8-8AC2-24F054331BC7}" destId="{BDBB6CD9-7FDE-40C1-84F2-C65EE371C791}" srcOrd="1" destOrd="0" presId="urn:microsoft.com/office/officeart/2005/8/layout/orgChart1"/>
    <dgm:cxn modelId="{BAB249E4-E44B-471D-BAAE-5C50E523961B}" type="presParOf" srcId="{ED652591-E3AD-40E8-8AC2-24F054331BC7}" destId="{5CBC91C0-626E-487A-B5F5-D4CDA703579F}" srcOrd="2" destOrd="0" presId="urn:microsoft.com/office/officeart/2005/8/layout/orgChart1"/>
    <dgm:cxn modelId="{D1FF450C-19C9-47E2-B38B-677B2090A869}" type="presParOf" srcId="{F800AC16-4086-4D4A-8B97-3D965D0E4C81}" destId="{7FC5DB64-255E-4985-94AE-89CA163E0670}" srcOrd="2" destOrd="0" presId="urn:microsoft.com/office/officeart/2005/8/layout/orgChart1"/>
    <dgm:cxn modelId="{FD81FB07-D5E9-4AE1-833F-84F5ABB8D058}" type="presParOf" srcId="{F800AC16-4086-4D4A-8B97-3D965D0E4C81}" destId="{0262782F-AC43-4252-9BFA-CBB06F0ED585}" srcOrd="3" destOrd="0" presId="urn:microsoft.com/office/officeart/2005/8/layout/orgChart1"/>
    <dgm:cxn modelId="{67C41598-A75A-4DBB-ADC9-DCB588835385}" type="presParOf" srcId="{0262782F-AC43-4252-9BFA-CBB06F0ED585}" destId="{A063C00A-F0E6-45EC-AA3C-8E252268047D}" srcOrd="0" destOrd="0" presId="urn:microsoft.com/office/officeart/2005/8/layout/orgChart1"/>
    <dgm:cxn modelId="{ADAC90DA-13BA-4C38-AE6C-4DB85A5015CB}" type="presParOf" srcId="{A063C00A-F0E6-45EC-AA3C-8E252268047D}" destId="{7786F5CB-2041-40CE-91BA-4806EB51F20A}" srcOrd="0" destOrd="0" presId="urn:microsoft.com/office/officeart/2005/8/layout/orgChart1"/>
    <dgm:cxn modelId="{6066DD8D-1064-484A-B4E7-F48F9CC21F12}" type="presParOf" srcId="{A063C00A-F0E6-45EC-AA3C-8E252268047D}" destId="{EFF90808-9D97-43B0-9F46-57F00CD9FD49}" srcOrd="1" destOrd="0" presId="urn:microsoft.com/office/officeart/2005/8/layout/orgChart1"/>
    <dgm:cxn modelId="{58412F87-D27D-4378-A1E7-2EFB82609E12}" type="presParOf" srcId="{0262782F-AC43-4252-9BFA-CBB06F0ED585}" destId="{0BDFAA65-8772-4188-BDDA-9EAAB39DCC53}" srcOrd="1" destOrd="0" presId="urn:microsoft.com/office/officeart/2005/8/layout/orgChart1"/>
    <dgm:cxn modelId="{56A27C85-300F-4F30-8CF6-2DF7A2A9BB8C}" type="presParOf" srcId="{0262782F-AC43-4252-9BFA-CBB06F0ED585}" destId="{383F4550-289E-4168-873F-F1BD7CB91623}" srcOrd="2" destOrd="0" presId="urn:microsoft.com/office/officeart/2005/8/layout/orgChart1"/>
    <dgm:cxn modelId="{02290AF5-00DA-4517-B904-A480B610901A}" type="presParOf" srcId="{383F4550-289E-4168-873F-F1BD7CB91623}" destId="{E1865873-2BE1-401F-B08C-EB42825FBEC7}" srcOrd="0" destOrd="0" presId="urn:microsoft.com/office/officeart/2005/8/layout/orgChart1"/>
    <dgm:cxn modelId="{C2B43721-E7B2-42BF-B064-73B669995A92}" type="presParOf" srcId="{383F4550-289E-4168-873F-F1BD7CB91623}" destId="{2D834C71-B307-4A56-A0D2-C868834A0918}" srcOrd="1" destOrd="0" presId="urn:microsoft.com/office/officeart/2005/8/layout/orgChart1"/>
    <dgm:cxn modelId="{80B3659B-4281-461F-87C6-8C8ED4E9C391}" type="presParOf" srcId="{2D834C71-B307-4A56-A0D2-C868834A0918}" destId="{3DAF7395-9780-4F76-A295-E7CB42267B93}" srcOrd="0" destOrd="0" presId="urn:microsoft.com/office/officeart/2005/8/layout/orgChart1"/>
    <dgm:cxn modelId="{D4206D9C-E053-4B87-8FE0-1053AB6DE306}" type="presParOf" srcId="{3DAF7395-9780-4F76-A295-E7CB42267B93}" destId="{D9ACF5E3-B426-4E6D-BDE9-DCD63A280163}" srcOrd="0" destOrd="0" presId="urn:microsoft.com/office/officeart/2005/8/layout/orgChart1"/>
    <dgm:cxn modelId="{C3F0CEC2-5A59-4973-878E-0F4FC737C8AB}" type="presParOf" srcId="{3DAF7395-9780-4F76-A295-E7CB42267B93}" destId="{3F500456-3246-41A7-BFEE-3A38480B056F}" srcOrd="1" destOrd="0" presId="urn:microsoft.com/office/officeart/2005/8/layout/orgChart1"/>
    <dgm:cxn modelId="{95962CE0-276D-4B66-99E0-BA40A811414D}" type="presParOf" srcId="{2D834C71-B307-4A56-A0D2-C868834A0918}" destId="{35B3BE05-D5E9-4EC3-B77F-C09614A20FAF}" srcOrd="1" destOrd="0" presId="urn:microsoft.com/office/officeart/2005/8/layout/orgChart1"/>
    <dgm:cxn modelId="{1181682F-9B5D-4A45-86AC-05A7C8DDBA54}" type="presParOf" srcId="{2D834C71-B307-4A56-A0D2-C868834A0918}" destId="{5B6C3C74-298D-49A5-9582-C97302F54A9B}"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A839778-F4FE-4EC4-A6AC-86C5C1E097D6}" type="doc">
      <dgm:prSet loTypeId="urn:microsoft.com/office/officeart/2005/8/layout/orgChart1" loCatId="hierarchy" qsTypeId="urn:microsoft.com/office/officeart/2005/8/quickstyle/simple4" qsCatId="simple" csTypeId="urn:microsoft.com/office/officeart/2005/8/colors/accent2_2" csCatId="accent2" phldr="1"/>
      <dgm:spPr/>
      <dgm:t>
        <a:bodyPr/>
        <a:lstStyle/>
        <a:p>
          <a:endParaRPr lang="es-MX"/>
        </a:p>
      </dgm:t>
    </dgm:pt>
    <dgm:pt modelId="{D9541484-D665-4B7C-B763-61BB6007DC42}">
      <dgm:prSet phldrT="[Texto]" custT="1"/>
      <dgm:spPr/>
      <dgm:t>
        <a:bodyPr/>
        <a:lstStyle/>
        <a:p>
          <a:r>
            <a:rPr lang="en-US" sz="600" b="1" noProof="0" dirty="0" smtClean="0"/>
            <a:t>Market Maker Index (MMI)</a:t>
          </a:r>
          <a:endParaRPr lang="en-US" sz="600" b="1" noProof="0" dirty="0"/>
        </a:p>
      </dgm:t>
    </dgm:pt>
    <dgm:pt modelId="{6A645EA6-D9FA-48E6-A987-39A1F23E9EFE}" type="parTrans" cxnId="{391B151D-DEC9-45CD-9B28-E7A2E2DC5058}">
      <dgm:prSet/>
      <dgm:spPr/>
      <dgm:t>
        <a:bodyPr/>
        <a:lstStyle/>
        <a:p>
          <a:endParaRPr lang="en-US" sz="1100" noProof="0" dirty="0"/>
        </a:p>
      </dgm:t>
    </dgm:pt>
    <dgm:pt modelId="{697F10A7-3D56-4061-A66A-6641BA3A2888}" type="sibTrans" cxnId="{391B151D-DEC9-45CD-9B28-E7A2E2DC5058}">
      <dgm:prSet/>
      <dgm:spPr/>
      <dgm:t>
        <a:bodyPr/>
        <a:lstStyle/>
        <a:p>
          <a:endParaRPr lang="en-US" sz="1100" noProof="0" dirty="0"/>
        </a:p>
      </dgm:t>
    </dgm:pt>
    <dgm:pt modelId="{67C8A80B-B43C-4287-A2A4-4E62164922AA}" type="asst">
      <dgm:prSet phldrT="[Texto]" custT="1"/>
      <dgm:spPr>
        <a:solidFill>
          <a:schemeClr val="tx1">
            <a:lumMod val="25000"/>
            <a:lumOff val="75000"/>
          </a:schemeClr>
        </a:solidFill>
      </dgm:spPr>
      <dgm:t>
        <a:bodyPr/>
        <a:lstStyle/>
        <a:p>
          <a:endParaRPr lang="en-US" sz="500" noProof="0" dirty="0"/>
        </a:p>
      </dgm:t>
    </dgm:pt>
    <dgm:pt modelId="{32068C99-959F-490E-B30A-043AC71B5A04}" type="parTrans" cxnId="{D2A5A051-FAAA-4C44-A1DD-650719DA5B66}">
      <dgm:prSet/>
      <dgm:spPr>
        <a:ln>
          <a:solidFill>
            <a:schemeClr val="bg1">
              <a:lumMod val="85000"/>
            </a:schemeClr>
          </a:solidFill>
        </a:ln>
      </dgm:spPr>
      <dgm:t>
        <a:bodyPr/>
        <a:lstStyle/>
        <a:p>
          <a:endParaRPr lang="en-US" sz="1100" noProof="0" dirty="0">
            <a:ln>
              <a:noFill/>
            </a:ln>
            <a:solidFill>
              <a:schemeClr val="bg1"/>
            </a:solidFill>
          </a:endParaRPr>
        </a:p>
      </dgm:t>
    </dgm:pt>
    <dgm:pt modelId="{7225A583-6E00-4088-8F6E-ED7B46DB85C8}" type="sibTrans" cxnId="{D2A5A051-FAAA-4C44-A1DD-650719DA5B66}">
      <dgm:prSet/>
      <dgm:spPr/>
      <dgm:t>
        <a:bodyPr/>
        <a:lstStyle/>
        <a:p>
          <a:endParaRPr lang="en-US" sz="1100" noProof="0" dirty="0"/>
        </a:p>
      </dgm:t>
    </dgm:pt>
    <dgm:pt modelId="{70DBCEA8-E5B0-400E-B89F-414F5AABC0B6}" type="asst">
      <dgm:prSet custT="1"/>
      <dgm:spPr>
        <a:solidFill>
          <a:schemeClr val="accent5">
            <a:lumMod val="75000"/>
          </a:schemeClr>
        </a:solidFill>
      </dgm:spPr>
      <dgm:t>
        <a:bodyPr/>
        <a:lstStyle/>
        <a:p>
          <a:r>
            <a:rPr lang="en-US" sz="600" noProof="0" dirty="0" smtClean="0"/>
            <a:t>Incentives and Penalizations</a:t>
          </a:r>
          <a:endParaRPr lang="en-US" sz="600" noProof="0" dirty="0"/>
        </a:p>
      </dgm:t>
    </dgm:pt>
    <dgm:pt modelId="{DF898502-1188-46D0-84E6-C634E72DF680}" type="parTrans" cxnId="{F7CA32E5-75BB-43A5-B83B-C0E6E2516C09}">
      <dgm:prSet/>
      <dgm:spPr/>
      <dgm:t>
        <a:bodyPr/>
        <a:lstStyle/>
        <a:p>
          <a:endParaRPr lang="en-US" sz="1100" noProof="0" dirty="0"/>
        </a:p>
      </dgm:t>
    </dgm:pt>
    <dgm:pt modelId="{2B6033E4-1821-4CE2-930A-FB62C4680C01}" type="sibTrans" cxnId="{F7CA32E5-75BB-43A5-B83B-C0E6E2516C09}">
      <dgm:prSet/>
      <dgm:spPr/>
      <dgm:t>
        <a:bodyPr/>
        <a:lstStyle/>
        <a:p>
          <a:endParaRPr lang="en-US" sz="1100" noProof="0" dirty="0"/>
        </a:p>
      </dgm:t>
    </dgm:pt>
    <dgm:pt modelId="{9F51FD66-F364-4898-A0F2-68287243D647}" type="asst">
      <dgm:prSet custT="1"/>
      <dgm:spPr>
        <a:solidFill>
          <a:schemeClr val="tx1">
            <a:lumMod val="10000"/>
            <a:lumOff val="90000"/>
          </a:schemeClr>
        </a:solidFill>
      </dgm:spPr>
      <dgm:t>
        <a:bodyPr/>
        <a:lstStyle/>
        <a:p>
          <a:endParaRPr lang="en-US" sz="500" noProof="0" dirty="0"/>
        </a:p>
      </dgm:t>
    </dgm:pt>
    <dgm:pt modelId="{81F423F3-50BE-451E-98A8-8C4A5F10E2CC}" type="parTrans" cxnId="{0CCAD1FB-CBEA-4C24-9032-F6DA80106450}">
      <dgm:prSet/>
      <dgm:spPr>
        <a:ln>
          <a:solidFill>
            <a:schemeClr val="bg1">
              <a:lumMod val="85000"/>
            </a:schemeClr>
          </a:solidFill>
        </a:ln>
      </dgm:spPr>
      <dgm:t>
        <a:bodyPr/>
        <a:lstStyle/>
        <a:p>
          <a:endParaRPr lang="en-US" sz="1100" noProof="0" dirty="0"/>
        </a:p>
      </dgm:t>
    </dgm:pt>
    <dgm:pt modelId="{66D290AE-B79F-43C4-A86F-EA4C93F88001}" type="sibTrans" cxnId="{0CCAD1FB-CBEA-4C24-9032-F6DA80106450}">
      <dgm:prSet/>
      <dgm:spPr/>
      <dgm:t>
        <a:bodyPr/>
        <a:lstStyle/>
        <a:p>
          <a:endParaRPr lang="en-US" sz="1100" noProof="0" dirty="0"/>
        </a:p>
      </dgm:t>
    </dgm:pt>
    <dgm:pt modelId="{FF5EB954-21B2-4C17-B337-8A11C9F95216}" type="asst">
      <dgm:prSet custT="1"/>
      <dgm:spPr>
        <a:solidFill>
          <a:srgbClr val="91C0C9"/>
        </a:solidFill>
        <a:ln>
          <a:solidFill>
            <a:srgbClr val="00727C">
              <a:alpha val="10196"/>
            </a:srgbClr>
          </a:solidFill>
        </a:ln>
      </dgm:spPr>
      <dgm:t>
        <a:bodyPr/>
        <a:lstStyle/>
        <a:p>
          <a:endParaRPr lang="en-US" sz="500" noProof="0" dirty="0"/>
        </a:p>
      </dgm:t>
    </dgm:pt>
    <dgm:pt modelId="{CBB752F0-B878-49A4-B425-002D4EA49CF7}" type="parTrans" cxnId="{94EA593C-1700-4987-BD8B-23D0210D83A1}">
      <dgm:prSet/>
      <dgm:spPr>
        <a:ln>
          <a:solidFill>
            <a:schemeClr val="bg1">
              <a:lumMod val="85000"/>
            </a:schemeClr>
          </a:solidFill>
        </a:ln>
      </dgm:spPr>
      <dgm:t>
        <a:bodyPr/>
        <a:lstStyle/>
        <a:p>
          <a:endParaRPr lang="en-US" sz="1100" noProof="0" dirty="0"/>
        </a:p>
      </dgm:t>
    </dgm:pt>
    <dgm:pt modelId="{2531AF5D-F521-410A-93CF-F6B2B9C37D4D}" type="sibTrans" cxnId="{94EA593C-1700-4987-BD8B-23D0210D83A1}">
      <dgm:prSet/>
      <dgm:spPr/>
      <dgm:t>
        <a:bodyPr/>
        <a:lstStyle/>
        <a:p>
          <a:endParaRPr lang="en-US" sz="1100" noProof="0" dirty="0"/>
        </a:p>
      </dgm:t>
    </dgm:pt>
    <dgm:pt modelId="{7C10BFBA-7571-43F2-B73A-652DC82366C4}" type="asst">
      <dgm:prSet custT="1"/>
      <dgm:spPr>
        <a:solidFill>
          <a:schemeClr val="tx1">
            <a:lumMod val="10000"/>
            <a:lumOff val="90000"/>
          </a:schemeClr>
        </a:solidFill>
      </dgm:spPr>
      <dgm:t>
        <a:bodyPr/>
        <a:lstStyle/>
        <a:p>
          <a:endParaRPr lang="en-US" sz="500" noProof="0" dirty="0"/>
        </a:p>
      </dgm:t>
    </dgm:pt>
    <dgm:pt modelId="{D3BB4D5E-DE4D-4E43-A280-89D1FD426E48}" type="parTrans" cxnId="{009C301F-E207-4DB5-875B-34EDEE8CF785}">
      <dgm:prSet/>
      <dgm:spPr>
        <a:ln>
          <a:solidFill>
            <a:schemeClr val="bg1">
              <a:lumMod val="85000"/>
            </a:schemeClr>
          </a:solidFill>
        </a:ln>
      </dgm:spPr>
      <dgm:t>
        <a:bodyPr/>
        <a:lstStyle/>
        <a:p>
          <a:endParaRPr lang="en-US" sz="1100" noProof="0" dirty="0"/>
        </a:p>
      </dgm:t>
    </dgm:pt>
    <dgm:pt modelId="{22901137-EAA6-4CD3-9B11-E2DECAF6EAAB}" type="sibTrans" cxnId="{009C301F-E207-4DB5-875B-34EDEE8CF785}">
      <dgm:prSet/>
      <dgm:spPr/>
      <dgm:t>
        <a:bodyPr/>
        <a:lstStyle/>
        <a:p>
          <a:endParaRPr lang="en-US" sz="1100" noProof="0" dirty="0"/>
        </a:p>
      </dgm:t>
    </dgm:pt>
    <dgm:pt modelId="{75AF8A74-28BB-42AF-93B9-2C113485C3DF}" type="asst">
      <dgm:prSet custT="1"/>
      <dgm:spPr>
        <a:solidFill>
          <a:srgbClr val="B7D5DB"/>
        </a:solidFill>
        <a:ln>
          <a:noFill/>
        </a:ln>
      </dgm:spPr>
      <dgm:t>
        <a:bodyPr/>
        <a:lstStyle/>
        <a:p>
          <a:endParaRPr lang="en-US" sz="500" b="1" noProof="0" dirty="0"/>
        </a:p>
      </dgm:t>
    </dgm:pt>
    <dgm:pt modelId="{C263DAD9-B4D5-4E9C-816F-907711EFEDDE}" type="parTrans" cxnId="{4B2C6ED8-1DA4-4683-B5F5-82B53E71305D}">
      <dgm:prSet/>
      <dgm:spPr>
        <a:ln>
          <a:solidFill>
            <a:schemeClr val="bg1">
              <a:lumMod val="85000"/>
            </a:schemeClr>
          </a:solidFill>
        </a:ln>
      </dgm:spPr>
      <dgm:t>
        <a:bodyPr/>
        <a:lstStyle/>
        <a:p>
          <a:endParaRPr lang="en-US" sz="1100" noProof="0" dirty="0"/>
        </a:p>
      </dgm:t>
    </dgm:pt>
    <dgm:pt modelId="{D3B7E581-0006-4D00-B07A-D3F13555CD1B}" type="sibTrans" cxnId="{4B2C6ED8-1DA4-4683-B5F5-82B53E71305D}">
      <dgm:prSet/>
      <dgm:spPr/>
      <dgm:t>
        <a:bodyPr/>
        <a:lstStyle/>
        <a:p>
          <a:endParaRPr lang="en-US" sz="1100" noProof="0" dirty="0"/>
        </a:p>
      </dgm:t>
    </dgm:pt>
    <dgm:pt modelId="{29442EA5-D746-47B3-A132-B32FD7DD75D6}" type="asst">
      <dgm:prSet custT="1"/>
      <dgm:spPr>
        <a:solidFill>
          <a:srgbClr val="B7D5DB"/>
        </a:solidFill>
        <a:ln>
          <a:noFill/>
        </a:ln>
      </dgm:spPr>
      <dgm:t>
        <a:bodyPr/>
        <a:lstStyle/>
        <a:p>
          <a:endParaRPr lang="en-US" sz="500" b="1" noProof="0" dirty="0"/>
        </a:p>
      </dgm:t>
    </dgm:pt>
    <dgm:pt modelId="{5D7FA410-EC24-465A-92A5-1FB54F5B722A}" type="parTrans" cxnId="{E9C37F15-4B6B-4B82-8E2C-9714D86CEB65}">
      <dgm:prSet/>
      <dgm:spPr>
        <a:ln>
          <a:solidFill>
            <a:schemeClr val="bg1">
              <a:lumMod val="85000"/>
            </a:schemeClr>
          </a:solidFill>
        </a:ln>
      </dgm:spPr>
      <dgm:t>
        <a:bodyPr/>
        <a:lstStyle/>
        <a:p>
          <a:endParaRPr lang="en-US" sz="1100" noProof="0" dirty="0"/>
        </a:p>
      </dgm:t>
    </dgm:pt>
    <dgm:pt modelId="{127C84AD-BF5C-4FDD-BD69-C01CAFC51E06}" type="sibTrans" cxnId="{E9C37F15-4B6B-4B82-8E2C-9714D86CEB65}">
      <dgm:prSet/>
      <dgm:spPr/>
      <dgm:t>
        <a:bodyPr/>
        <a:lstStyle/>
        <a:p>
          <a:endParaRPr lang="en-US" sz="1100" noProof="0" dirty="0"/>
        </a:p>
      </dgm:t>
    </dgm:pt>
    <dgm:pt modelId="{2B9E8892-FEC4-4058-8721-21E8892826A9}" type="asst">
      <dgm:prSet custT="1"/>
      <dgm:spPr>
        <a:solidFill>
          <a:srgbClr val="B7D5DB"/>
        </a:solidFill>
        <a:ln>
          <a:noFill/>
        </a:ln>
      </dgm:spPr>
      <dgm:t>
        <a:bodyPr/>
        <a:lstStyle/>
        <a:p>
          <a:endParaRPr lang="en-US" sz="500" b="1" noProof="0" dirty="0"/>
        </a:p>
      </dgm:t>
    </dgm:pt>
    <dgm:pt modelId="{4564E071-62FA-4954-A33F-0997370C4FDF}" type="parTrans" cxnId="{D7DB89A9-3CA8-4D98-B459-C94790B84924}">
      <dgm:prSet/>
      <dgm:spPr>
        <a:ln>
          <a:solidFill>
            <a:schemeClr val="bg1">
              <a:lumMod val="85000"/>
            </a:schemeClr>
          </a:solidFill>
        </a:ln>
      </dgm:spPr>
      <dgm:t>
        <a:bodyPr/>
        <a:lstStyle/>
        <a:p>
          <a:endParaRPr lang="en-US" sz="1100" noProof="0" dirty="0"/>
        </a:p>
      </dgm:t>
    </dgm:pt>
    <dgm:pt modelId="{E629024A-DEC7-40C9-8ACB-7403E56C2A24}" type="sibTrans" cxnId="{D7DB89A9-3CA8-4D98-B459-C94790B84924}">
      <dgm:prSet/>
      <dgm:spPr/>
      <dgm:t>
        <a:bodyPr/>
        <a:lstStyle/>
        <a:p>
          <a:endParaRPr lang="en-US" sz="1100" noProof="0" dirty="0"/>
        </a:p>
      </dgm:t>
    </dgm:pt>
    <dgm:pt modelId="{1D9B5245-EB9C-4294-915D-0FE6A8DCE975}" type="asst">
      <dgm:prSet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a:ln>
          <a:noFill/>
        </a:ln>
      </dgm:spPr>
      <dgm:t>
        <a:bodyPr/>
        <a:lstStyle/>
        <a:p>
          <a:endParaRPr lang="en-US" sz="500" noProof="0" dirty="0">
            <a:solidFill>
              <a:schemeClr val="bg1"/>
            </a:solidFill>
          </a:endParaRPr>
        </a:p>
      </dgm:t>
    </dgm:pt>
    <dgm:pt modelId="{467FFE45-249A-4270-BE56-CD2A8BC7FEB1}" type="parTrans" cxnId="{5C7B057E-D956-49F4-803F-CC3A329E173D}">
      <dgm:prSet/>
      <dgm:spPr>
        <a:ln>
          <a:solidFill>
            <a:schemeClr val="bg1">
              <a:lumMod val="85000"/>
            </a:schemeClr>
          </a:solidFill>
        </a:ln>
      </dgm:spPr>
      <dgm:t>
        <a:bodyPr/>
        <a:lstStyle/>
        <a:p>
          <a:endParaRPr lang="en-US" sz="1100" noProof="0" dirty="0"/>
        </a:p>
      </dgm:t>
    </dgm:pt>
    <dgm:pt modelId="{21C8AF94-E7AC-4616-A9C8-A13A98D79B8E}" type="sibTrans" cxnId="{5C7B057E-D956-49F4-803F-CC3A329E173D}">
      <dgm:prSet/>
      <dgm:spPr/>
      <dgm:t>
        <a:bodyPr/>
        <a:lstStyle/>
        <a:p>
          <a:endParaRPr lang="en-US" sz="1100" noProof="0" dirty="0"/>
        </a:p>
      </dgm:t>
    </dgm:pt>
    <dgm:pt modelId="{63E10617-F54C-46A9-8D62-7026C7AE9E84}" type="asst">
      <dgm:prSet custT="1"/>
      <dgm:spPr>
        <a:gradFill rotWithShape="0">
          <a:gsLst>
            <a:gs pos="0">
              <a:schemeClr val="accent4">
                <a:lumMod val="75000"/>
              </a:schemeClr>
            </a:gs>
            <a:gs pos="80000">
              <a:schemeClr val="accent4"/>
            </a:gs>
            <a:gs pos="100000">
              <a:schemeClr val="accent4"/>
            </a:gs>
          </a:gsLst>
        </a:gradFill>
      </dgm:spPr>
      <dgm:t>
        <a:bodyPr/>
        <a:lstStyle/>
        <a:p>
          <a:r>
            <a:rPr lang="en-US" sz="600" noProof="0" dirty="0" smtClean="0"/>
            <a:t>Operations in Mexican Derivatives Market</a:t>
          </a:r>
          <a:endParaRPr lang="en-US" sz="600" noProof="0" dirty="0"/>
        </a:p>
      </dgm:t>
    </dgm:pt>
    <dgm:pt modelId="{19515ED3-A7FE-44C9-B564-63DCF94A6894}" type="parTrans" cxnId="{ECD765A4-A4AE-47D2-ABAF-64D4E97E4D86}">
      <dgm:prSet/>
      <dgm:spPr/>
      <dgm:t>
        <a:bodyPr/>
        <a:lstStyle/>
        <a:p>
          <a:endParaRPr lang="en-US" sz="1100" noProof="0" dirty="0"/>
        </a:p>
      </dgm:t>
    </dgm:pt>
    <dgm:pt modelId="{BECD9974-4566-4984-9DDA-EA2A4919F155}" type="sibTrans" cxnId="{ECD765A4-A4AE-47D2-ABAF-64D4E97E4D86}">
      <dgm:prSet/>
      <dgm:spPr/>
      <dgm:t>
        <a:bodyPr/>
        <a:lstStyle/>
        <a:p>
          <a:endParaRPr lang="en-US" sz="1100" noProof="0" dirty="0"/>
        </a:p>
      </dgm:t>
    </dgm:pt>
    <dgm:pt modelId="{E5B0A721-5409-4F19-B91F-9795AA78B308}" type="asst">
      <dgm:prSet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a:ln>
          <a:noFill/>
        </a:ln>
      </dgm:spPr>
      <dgm:t>
        <a:bodyPr/>
        <a:lstStyle/>
        <a:p>
          <a:endParaRPr lang="en-US" sz="500" noProof="0" dirty="0">
            <a:solidFill>
              <a:schemeClr val="bg1"/>
            </a:solidFill>
          </a:endParaRPr>
        </a:p>
      </dgm:t>
    </dgm:pt>
    <dgm:pt modelId="{7D52CD94-D9BF-4931-9365-47ECACA65121}" type="parTrans" cxnId="{0BF58F84-DBB8-4F00-8069-519936C84C37}">
      <dgm:prSet/>
      <dgm:spPr>
        <a:ln>
          <a:solidFill>
            <a:schemeClr val="bg1">
              <a:lumMod val="85000"/>
            </a:schemeClr>
          </a:solidFill>
        </a:ln>
      </dgm:spPr>
      <dgm:t>
        <a:bodyPr/>
        <a:lstStyle/>
        <a:p>
          <a:endParaRPr lang="en-US" sz="1100" noProof="0" dirty="0"/>
        </a:p>
      </dgm:t>
    </dgm:pt>
    <dgm:pt modelId="{33020A81-66F4-4CD4-ADCC-C22F264DBF42}" type="sibTrans" cxnId="{0BF58F84-DBB8-4F00-8069-519936C84C37}">
      <dgm:prSet/>
      <dgm:spPr/>
      <dgm:t>
        <a:bodyPr/>
        <a:lstStyle/>
        <a:p>
          <a:endParaRPr lang="en-US" sz="1100" noProof="0" dirty="0"/>
        </a:p>
      </dgm:t>
    </dgm:pt>
    <dgm:pt modelId="{63925130-137E-4670-8F5A-F78D65837562}">
      <dgm:prSet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a:ln>
          <a:noFill/>
        </a:ln>
      </dgm:spPr>
      <dgm:t>
        <a:bodyPr/>
        <a:lstStyle/>
        <a:p>
          <a:endParaRPr lang="en-US" sz="500" noProof="0" dirty="0">
            <a:solidFill>
              <a:schemeClr val="bg1"/>
            </a:solidFill>
          </a:endParaRPr>
        </a:p>
      </dgm:t>
    </dgm:pt>
    <dgm:pt modelId="{1E91E84F-AA35-47E8-A721-C69EB0FD0AEE}" type="parTrans" cxnId="{4BDABFE8-5553-49F9-A9D6-EF9BDFF71F19}">
      <dgm:prSet/>
      <dgm:spPr>
        <a:ln>
          <a:solidFill>
            <a:schemeClr val="bg1">
              <a:lumMod val="85000"/>
            </a:schemeClr>
          </a:solidFill>
        </a:ln>
      </dgm:spPr>
      <dgm:t>
        <a:bodyPr/>
        <a:lstStyle/>
        <a:p>
          <a:endParaRPr lang="en-US" sz="1100" noProof="0" dirty="0"/>
        </a:p>
      </dgm:t>
    </dgm:pt>
    <dgm:pt modelId="{3F75A984-3FB5-4328-94FA-712C34CA513B}" type="sibTrans" cxnId="{4BDABFE8-5553-49F9-A9D6-EF9BDFF71F19}">
      <dgm:prSet/>
      <dgm:spPr/>
      <dgm:t>
        <a:bodyPr/>
        <a:lstStyle/>
        <a:p>
          <a:endParaRPr lang="en-US" sz="1100" noProof="0" dirty="0"/>
        </a:p>
      </dgm:t>
    </dgm:pt>
    <dgm:pt modelId="{5AD3BF4D-BCF9-4F93-9C1B-E6931357D15A}">
      <dgm:prSet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a:ln>
          <a:noFill/>
        </a:ln>
      </dgm:spPr>
      <dgm:t>
        <a:bodyPr/>
        <a:lstStyle/>
        <a:p>
          <a:endParaRPr lang="en-US" sz="500" noProof="0" dirty="0">
            <a:solidFill>
              <a:schemeClr val="bg1"/>
            </a:solidFill>
          </a:endParaRPr>
        </a:p>
      </dgm:t>
    </dgm:pt>
    <dgm:pt modelId="{36E261FD-CDAB-48E1-BADF-1CB0881F1C25}" type="parTrans" cxnId="{0EC82196-A762-442D-811C-1321029B6727}">
      <dgm:prSet/>
      <dgm:spPr>
        <a:ln>
          <a:solidFill>
            <a:schemeClr val="bg1">
              <a:lumMod val="85000"/>
            </a:schemeClr>
          </a:solidFill>
        </a:ln>
      </dgm:spPr>
      <dgm:t>
        <a:bodyPr/>
        <a:lstStyle/>
        <a:p>
          <a:endParaRPr lang="en-US" sz="1100" noProof="0" dirty="0"/>
        </a:p>
      </dgm:t>
    </dgm:pt>
    <dgm:pt modelId="{38BB8536-918F-4613-BDF5-CD7D6D80AC53}" type="sibTrans" cxnId="{0EC82196-A762-442D-811C-1321029B6727}">
      <dgm:prSet/>
      <dgm:spPr/>
      <dgm:t>
        <a:bodyPr/>
        <a:lstStyle/>
        <a:p>
          <a:endParaRPr lang="en-US" sz="1100" noProof="0" dirty="0"/>
        </a:p>
      </dgm:t>
    </dgm:pt>
    <dgm:pt modelId="{966EF43D-C367-4047-B6A9-A94BA5E11BA8}" type="pres">
      <dgm:prSet presAssocID="{8A839778-F4FE-4EC4-A6AC-86C5C1E097D6}" presName="hierChild1" presStyleCnt="0">
        <dgm:presLayoutVars>
          <dgm:orgChart val="1"/>
          <dgm:chPref val="1"/>
          <dgm:dir/>
          <dgm:animOne val="branch"/>
          <dgm:animLvl val="lvl"/>
          <dgm:resizeHandles/>
        </dgm:presLayoutVars>
      </dgm:prSet>
      <dgm:spPr/>
      <dgm:t>
        <a:bodyPr/>
        <a:lstStyle/>
        <a:p>
          <a:endParaRPr lang="es-MX"/>
        </a:p>
      </dgm:t>
    </dgm:pt>
    <dgm:pt modelId="{DA451E77-1486-4FFC-8D05-8C3D4DD2C59F}" type="pres">
      <dgm:prSet presAssocID="{D9541484-D665-4B7C-B763-61BB6007DC42}" presName="hierRoot1" presStyleCnt="0">
        <dgm:presLayoutVars>
          <dgm:hierBranch val="init"/>
        </dgm:presLayoutVars>
      </dgm:prSet>
      <dgm:spPr/>
    </dgm:pt>
    <dgm:pt modelId="{8C790F7C-B89F-4A8D-96D2-41D43CA7848D}" type="pres">
      <dgm:prSet presAssocID="{D9541484-D665-4B7C-B763-61BB6007DC42}" presName="rootComposite1" presStyleCnt="0"/>
      <dgm:spPr/>
    </dgm:pt>
    <dgm:pt modelId="{6627CB23-9F73-4C92-BECC-0D4D6B9CE5C9}" type="pres">
      <dgm:prSet presAssocID="{D9541484-D665-4B7C-B763-61BB6007DC42}" presName="rootText1" presStyleLbl="node0" presStyleIdx="0" presStyleCnt="1" custScaleX="142663" custScaleY="149051">
        <dgm:presLayoutVars>
          <dgm:chPref val="3"/>
        </dgm:presLayoutVars>
      </dgm:prSet>
      <dgm:spPr/>
      <dgm:t>
        <a:bodyPr/>
        <a:lstStyle/>
        <a:p>
          <a:endParaRPr lang="es-MX"/>
        </a:p>
      </dgm:t>
    </dgm:pt>
    <dgm:pt modelId="{2012E6AF-1F02-4851-B4E9-20CC49FA98EB}" type="pres">
      <dgm:prSet presAssocID="{D9541484-D665-4B7C-B763-61BB6007DC42}" presName="rootConnector1" presStyleLbl="node1" presStyleIdx="0" presStyleCnt="0"/>
      <dgm:spPr/>
      <dgm:t>
        <a:bodyPr/>
        <a:lstStyle/>
        <a:p>
          <a:endParaRPr lang="es-MX"/>
        </a:p>
      </dgm:t>
    </dgm:pt>
    <dgm:pt modelId="{CA130F94-8EB0-4B00-B137-6ABC8F7E1C56}" type="pres">
      <dgm:prSet presAssocID="{D9541484-D665-4B7C-B763-61BB6007DC42}" presName="hierChild2" presStyleCnt="0"/>
      <dgm:spPr/>
    </dgm:pt>
    <dgm:pt modelId="{F800AC16-4086-4D4A-8B97-3D965D0E4C81}" type="pres">
      <dgm:prSet presAssocID="{D9541484-D665-4B7C-B763-61BB6007DC42}" presName="hierChild3" presStyleCnt="0"/>
      <dgm:spPr/>
    </dgm:pt>
    <dgm:pt modelId="{8A59AAB4-F925-4842-88AC-06C14E62D0C0}" type="pres">
      <dgm:prSet presAssocID="{32068C99-959F-490E-B30A-043AC71B5A04}" presName="Name111" presStyleLbl="parChTrans1D2" presStyleIdx="0" presStyleCnt="2"/>
      <dgm:spPr/>
      <dgm:t>
        <a:bodyPr/>
        <a:lstStyle/>
        <a:p>
          <a:endParaRPr lang="es-MX"/>
        </a:p>
      </dgm:t>
    </dgm:pt>
    <dgm:pt modelId="{3F5287A1-83FD-4E59-97EC-B1B72DEA1FED}" type="pres">
      <dgm:prSet presAssocID="{67C8A80B-B43C-4287-A2A4-4E62164922AA}" presName="hierRoot3" presStyleCnt="0">
        <dgm:presLayoutVars>
          <dgm:hierBranch val="init"/>
        </dgm:presLayoutVars>
      </dgm:prSet>
      <dgm:spPr/>
    </dgm:pt>
    <dgm:pt modelId="{B9B9378F-3F61-4DB9-BE9A-A8492884A48F}" type="pres">
      <dgm:prSet presAssocID="{67C8A80B-B43C-4287-A2A4-4E62164922AA}" presName="rootComposite3" presStyleCnt="0"/>
      <dgm:spPr/>
    </dgm:pt>
    <dgm:pt modelId="{A8868E1C-E884-456D-8081-85F3BF1898B0}" type="pres">
      <dgm:prSet presAssocID="{67C8A80B-B43C-4287-A2A4-4E62164922AA}" presName="rootText3" presStyleLbl="asst1" presStyleIdx="0" presStyleCnt="11" custLinFactNeighborX="29525" custLinFactNeighborY="-52882">
        <dgm:presLayoutVars>
          <dgm:chPref val="3"/>
        </dgm:presLayoutVars>
      </dgm:prSet>
      <dgm:spPr/>
      <dgm:t>
        <a:bodyPr/>
        <a:lstStyle/>
        <a:p>
          <a:endParaRPr lang="es-MX"/>
        </a:p>
      </dgm:t>
    </dgm:pt>
    <dgm:pt modelId="{B56A54D3-93AF-4DB7-925E-A532E4EF34D2}" type="pres">
      <dgm:prSet presAssocID="{67C8A80B-B43C-4287-A2A4-4E62164922AA}" presName="rootConnector3" presStyleLbl="asst1" presStyleIdx="0" presStyleCnt="11"/>
      <dgm:spPr/>
      <dgm:t>
        <a:bodyPr/>
        <a:lstStyle/>
        <a:p>
          <a:endParaRPr lang="es-MX"/>
        </a:p>
      </dgm:t>
    </dgm:pt>
    <dgm:pt modelId="{648A449D-F854-457D-BABC-A3A671DC12A9}" type="pres">
      <dgm:prSet presAssocID="{67C8A80B-B43C-4287-A2A4-4E62164922AA}" presName="hierChild6" presStyleCnt="0"/>
      <dgm:spPr/>
    </dgm:pt>
    <dgm:pt modelId="{9FB5DA7C-FFBE-45B0-AECD-8D8BB0EE0391}" type="pres">
      <dgm:prSet presAssocID="{67C8A80B-B43C-4287-A2A4-4E62164922AA}" presName="hierChild7" presStyleCnt="0"/>
      <dgm:spPr/>
    </dgm:pt>
    <dgm:pt modelId="{F3DEAD2D-7FF3-4D02-90BA-018FEC47C992}" type="pres">
      <dgm:prSet presAssocID="{81F423F3-50BE-451E-98A8-8C4A5F10E2CC}" presName="Name111" presStyleLbl="parChTrans1D3" presStyleIdx="0" presStyleCnt="5"/>
      <dgm:spPr/>
      <dgm:t>
        <a:bodyPr/>
        <a:lstStyle/>
        <a:p>
          <a:endParaRPr lang="es-MX"/>
        </a:p>
      </dgm:t>
    </dgm:pt>
    <dgm:pt modelId="{6187BCEC-8F36-4DC9-8A63-743A4F0FDD3F}" type="pres">
      <dgm:prSet presAssocID="{9F51FD66-F364-4898-A0F2-68287243D647}" presName="hierRoot3" presStyleCnt="0">
        <dgm:presLayoutVars>
          <dgm:hierBranch val="init"/>
        </dgm:presLayoutVars>
      </dgm:prSet>
      <dgm:spPr/>
    </dgm:pt>
    <dgm:pt modelId="{3C572351-2BFB-47DB-8469-D988D1BED993}" type="pres">
      <dgm:prSet presAssocID="{9F51FD66-F364-4898-A0F2-68287243D647}" presName="rootComposite3" presStyleCnt="0"/>
      <dgm:spPr/>
    </dgm:pt>
    <dgm:pt modelId="{6F18F690-2942-4A6A-A616-2E54EC554D18}" type="pres">
      <dgm:prSet presAssocID="{9F51FD66-F364-4898-A0F2-68287243D647}" presName="rootText3" presStyleLbl="asst1" presStyleIdx="1" presStyleCnt="11" custLinFactNeighborY="-54885">
        <dgm:presLayoutVars>
          <dgm:chPref val="3"/>
        </dgm:presLayoutVars>
      </dgm:prSet>
      <dgm:spPr/>
      <dgm:t>
        <a:bodyPr/>
        <a:lstStyle/>
        <a:p>
          <a:endParaRPr lang="es-MX"/>
        </a:p>
      </dgm:t>
    </dgm:pt>
    <dgm:pt modelId="{942BE1E5-C0DF-4D6E-8490-94C03348F1BF}" type="pres">
      <dgm:prSet presAssocID="{9F51FD66-F364-4898-A0F2-68287243D647}" presName="rootConnector3" presStyleLbl="asst1" presStyleIdx="1" presStyleCnt="11"/>
      <dgm:spPr/>
      <dgm:t>
        <a:bodyPr/>
        <a:lstStyle/>
        <a:p>
          <a:endParaRPr lang="es-MX"/>
        </a:p>
      </dgm:t>
    </dgm:pt>
    <dgm:pt modelId="{566A2C90-C71D-4481-9E56-B280AF855991}" type="pres">
      <dgm:prSet presAssocID="{9F51FD66-F364-4898-A0F2-68287243D647}" presName="hierChild6" presStyleCnt="0"/>
      <dgm:spPr/>
    </dgm:pt>
    <dgm:pt modelId="{0A8404FA-34A7-4731-ACD7-58783E8854E8}" type="pres">
      <dgm:prSet presAssocID="{9F51FD66-F364-4898-A0F2-68287243D647}" presName="hierChild7" presStyleCnt="0"/>
      <dgm:spPr/>
    </dgm:pt>
    <dgm:pt modelId="{3753BF95-E4B5-4A70-9F2B-175710E0F917}" type="pres">
      <dgm:prSet presAssocID="{D3BB4D5E-DE4D-4E43-A280-89D1FD426E48}" presName="Name111" presStyleLbl="parChTrans1D4" presStyleIdx="0" presStyleCnt="6"/>
      <dgm:spPr/>
      <dgm:t>
        <a:bodyPr/>
        <a:lstStyle/>
        <a:p>
          <a:endParaRPr lang="es-MX"/>
        </a:p>
      </dgm:t>
    </dgm:pt>
    <dgm:pt modelId="{BF719419-56EC-4A22-AB27-BE2E2417973B}" type="pres">
      <dgm:prSet presAssocID="{7C10BFBA-7571-43F2-B73A-652DC82366C4}" presName="hierRoot3" presStyleCnt="0">
        <dgm:presLayoutVars>
          <dgm:hierBranch val="init"/>
        </dgm:presLayoutVars>
      </dgm:prSet>
      <dgm:spPr/>
    </dgm:pt>
    <dgm:pt modelId="{D4666CFC-507D-434E-8E1C-1CCA51870956}" type="pres">
      <dgm:prSet presAssocID="{7C10BFBA-7571-43F2-B73A-652DC82366C4}" presName="rootComposite3" presStyleCnt="0"/>
      <dgm:spPr/>
    </dgm:pt>
    <dgm:pt modelId="{76727483-48E7-4ECB-A2CF-0C9EDD7C58D3}" type="pres">
      <dgm:prSet presAssocID="{7C10BFBA-7571-43F2-B73A-652DC82366C4}" presName="rootText3" presStyleLbl="asst1" presStyleIdx="2" presStyleCnt="11" custLinFactNeighborX="-58628" custLinFactNeighborY="-49800">
        <dgm:presLayoutVars>
          <dgm:chPref val="3"/>
        </dgm:presLayoutVars>
      </dgm:prSet>
      <dgm:spPr/>
      <dgm:t>
        <a:bodyPr/>
        <a:lstStyle/>
        <a:p>
          <a:endParaRPr lang="es-MX"/>
        </a:p>
      </dgm:t>
    </dgm:pt>
    <dgm:pt modelId="{10C9F9D5-FC89-49AC-80DE-A3DD55FDCDB7}" type="pres">
      <dgm:prSet presAssocID="{7C10BFBA-7571-43F2-B73A-652DC82366C4}" presName="rootConnector3" presStyleLbl="asst1" presStyleIdx="2" presStyleCnt="11"/>
      <dgm:spPr/>
      <dgm:t>
        <a:bodyPr/>
        <a:lstStyle/>
        <a:p>
          <a:endParaRPr lang="es-MX"/>
        </a:p>
      </dgm:t>
    </dgm:pt>
    <dgm:pt modelId="{B0F737E2-4151-4BEB-934D-7665A92BA771}" type="pres">
      <dgm:prSet presAssocID="{7C10BFBA-7571-43F2-B73A-652DC82366C4}" presName="hierChild6" presStyleCnt="0"/>
      <dgm:spPr/>
    </dgm:pt>
    <dgm:pt modelId="{7DDDA1A8-30C3-434B-A99F-732CA918C080}" type="pres">
      <dgm:prSet presAssocID="{7C10BFBA-7571-43F2-B73A-652DC82366C4}" presName="hierChild7" presStyleCnt="0"/>
      <dgm:spPr/>
    </dgm:pt>
    <dgm:pt modelId="{F3472664-5BDA-4F97-A8D9-345ABAF1DC01}" type="pres">
      <dgm:prSet presAssocID="{CBB752F0-B878-49A4-B425-002D4EA49CF7}" presName="Name111" presStyleLbl="parChTrans1D3" presStyleIdx="1" presStyleCnt="5"/>
      <dgm:spPr/>
      <dgm:t>
        <a:bodyPr/>
        <a:lstStyle/>
        <a:p>
          <a:endParaRPr lang="es-MX"/>
        </a:p>
      </dgm:t>
    </dgm:pt>
    <dgm:pt modelId="{0B245BC8-C79E-4F8E-AF8C-A6232078002C}" type="pres">
      <dgm:prSet presAssocID="{FF5EB954-21B2-4C17-B337-8A11C9F95216}" presName="hierRoot3" presStyleCnt="0">
        <dgm:presLayoutVars>
          <dgm:hierBranch val="init"/>
        </dgm:presLayoutVars>
      </dgm:prSet>
      <dgm:spPr/>
    </dgm:pt>
    <dgm:pt modelId="{FEF7A8AA-EFE9-4AE1-AA01-4AB1DF22FE81}" type="pres">
      <dgm:prSet presAssocID="{FF5EB954-21B2-4C17-B337-8A11C9F95216}" presName="rootComposite3" presStyleCnt="0"/>
      <dgm:spPr/>
    </dgm:pt>
    <dgm:pt modelId="{A689E545-DA75-49BA-8BE7-87B66C0715C2}" type="pres">
      <dgm:prSet presAssocID="{FF5EB954-21B2-4C17-B337-8A11C9F95216}" presName="rootText3" presStyleLbl="asst1" presStyleIdx="3" presStyleCnt="11" custLinFactNeighborY="-54885">
        <dgm:presLayoutVars>
          <dgm:chPref val="3"/>
        </dgm:presLayoutVars>
      </dgm:prSet>
      <dgm:spPr/>
      <dgm:t>
        <a:bodyPr/>
        <a:lstStyle/>
        <a:p>
          <a:endParaRPr lang="es-MX"/>
        </a:p>
      </dgm:t>
    </dgm:pt>
    <dgm:pt modelId="{FF40779C-8A5F-4123-89E0-6D0FC11C9E27}" type="pres">
      <dgm:prSet presAssocID="{FF5EB954-21B2-4C17-B337-8A11C9F95216}" presName="rootConnector3" presStyleLbl="asst1" presStyleIdx="3" presStyleCnt="11"/>
      <dgm:spPr/>
      <dgm:t>
        <a:bodyPr/>
        <a:lstStyle/>
        <a:p>
          <a:endParaRPr lang="es-MX"/>
        </a:p>
      </dgm:t>
    </dgm:pt>
    <dgm:pt modelId="{D5E73813-9010-4F4D-A3EE-79FA739BE6D9}" type="pres">
      <dgm:prSet presAssocID="{FF5EB954-21B2-4C17-B337-8A11C9F95216}" presName="hierChild6" presStyleCnt="0"/>
      <dgm:spPr/>
    </dgm:pt>
    <dgm:pt modelId="{6325B8B1-4A78-49FE-B475-5C589FA4F007}" type="pres">
      <dgm:prSet presAssocID="{FF5EB954-21B2-4C17-B337-8A11C9F95216}" presName="hierChild7" presStyleCnt="0"/>
      <dgm:spPr/>
    </dgm:pt>
    <dgm:pt modelId="{982EC6C5-9320-406E-8CEC-2E1A71A0B6E9}" type="pres">
      <dgm:prSet presAssocID="{C263DAD9-B4D5-4E9C-816F-907711EFEDDE}" presName="Name111" presStyleLbl="parChTrans1D4" presStyleIdx="1" presStyleCnt="6"/>
      <dgm:spPr/>
      <dgm:t>
        <a:bodyPr/>
        <a:lstStyle/>
        <a:p>
          <a:endParaRPr lang="es-MX"/>
        </a:p>
      </dgm:t>
    </dgm:pt>
    <dgm:pt modelId="{72780870-C364-448C-BF18-4FA0B9675137}" type="pres">
      <dgm:prSet presAssocID="{75AF8A74-28BB-42AF-93B9-2C113485C3DF}" presName="hierRoot3" presStyleCnt="0">
        <dgm:presLayoutVars>
          <dgm:hierBranch val="init"/>
        </dgm:presLayoutVars>
      </dgm:prSet>
      <dgm:spPr/>
    </dgm:pt>
    <dgm:pt modelId="{CF30D5E9-C53C-4A22-AF36-F7F6BB5EB23D}" type="pres">
      <dgm:prSet presAssocID="{75AF8A74-28BB-42AF-93B9-2C113485C3DF}" presName="rootComposite3" presStyleCnt="0"/>
      <dgm:spPr/>
    </dgm:pt>
    <dgm:pt modelId="{D6912807-FD1B-46AC-B07C-0C4A759EA6B5}" type="pres">
      <dgm:prSet presAssocID="{75AF8A74-28BB-42AF-93B9-2C113485C3DF}" presName="rootText3" presStyleLbl="asst1" presStyleIdx="4" presStyleCnt="11" custLinFactNeighborX="-74393" custLinFactNeighborY="14456">
        <dgm:presLayoutVars>
          <dgm:chPref val="3"/>
        </dgm:presLayoutVars>
      </dgm:prSet>
      <dgm:spPr/>
      <dgm:t>
        <a:bodyPr/>
        <a:lstStyle/>
        <a:p>
          <a:endParaRPr lang="es-MX"/>
        </a:p>
      </dgm:t>
    </dgm:pt>
    <dgm:pt modelId="{375A1B44-BB61-4C71-BD33-CB9AA224AC80}" type="pres">
      <dgm:prSet presAssocID="{75AF8A74-28BB-42AF-93B9-2C113485C3DF}" presName="rootConnector3" presStyleLbl="asst1" presStyleIdx="4" presStyleCnt="11"/>
      <dgm:spPr/>
      <dgm:t>
        <a:bodyPr/>
        <a:lstStyle/>
        <a:p>
          <a:endParaRPr lang="es-MX"/>
        </a:p>
      </dgm:t>
    </dgm:pt>
    <dgm:pt modelId="{244676A6-7800-4461-976C-9B5CEF13E302}" type="pres">
      <dgm:prSet presAssocID="{75AF8A74-28BB-42AF-93B9-2C113485C3DF}" presName="hierChild6" presStyleCnt="0"/>
      <dgm:spPr/>
    </dgm:pt>
    <dgm:pt modelId="{20A3AFF0-2D87-47A1-820F-B08A821D14CC}" type="pres">
      <dgm:prSet presAssocID="{75AF8A74-28BB-42AF-93B9-2C113485C3DF}" presName="hierChild7" presStyleCnt="0"/>
      <dgm:spPr/>
    </dgm:pt>
    <dgm:pt modelId="{D565B2CE-208C-4DAE-B4CB-2B623BDFE6EF}" type="pres">
      <dgm:prSet presAssocID="{5D7FA410-EC24-465A-92A5-1FB54F5B722A}" presName="Name111" presStyleLbl="parChTrans1D4" presStyleIdx="2" presStyleCnt="6"/>
      <dgm:spPr/>
      <dgm:t>
        <a:bodyPr/>
        <a:lstStyle/>
        <a:p>
          <a:endParaRPr lang="es-MX"/>
        </a:p>
      </dgm:t>
    </dgm:pt>
    <dgm:pt modelId="{38A19259-97D5-4524-83FF-CC9576655BF6}" type="pres">
      <dgm:prSet presAssocID="{29442EA5-D746-47B3-A132-B32FD7DD75D6}" presName="hierRoot3" presStyleCnt="0">
        <dgm:presLayoutVars>
          <dgm:hierBranch val="init"/>
        </dgm:presLayoutVars>
      </dgm:prSet>
      <dgm:spPr/>
    </dgm:pt>
    <dgm:pt modelId="{BE43D2A1-029B-4C53-A5BA-A4E4C3125994}" type="pres">
      <dgm:prSet presAssocID="{29442EA5-D746-47B3-A132-B32FD7DD75D6}" presName="rootComposite3" presStyleCnt="0"/>
      <dgm:spPr/>
    </dgm:pt>
    <dgm:pt modelId="{337DED8F-C6AB-424A-BB5B-FCD175060693}" type="pres">
      <dgm:prSet presAssocID="{29442EA5-D746-47B3-A132-B32FD7DD75D6}" presName="rootText3" presStyleLbl="asst1" presStyleIdx="5" presStyleCnt="11" custScaleX="111707" custScaleY="109695" custLinFactNeighborX="-75650" custLinFactNeighborY="12571">
        <dgm:presLayoutVars>
          <dgm:chPref val="3"/>
        </dgm:presLayoutVars>
      </dgm:prSet>
      <dgm:spPr/>
      <dgm:t>
        <a:bodyPr/>
        <a:lstStyle/>
        <a:p>
          <a:endParaRPr lang="es-MX"/>
        </a:p>
      </dgm:t>
    </dgm:pt>
    <dgm:pt modelId="{24D978A4-0D76-474B-882B-6BBB4FF343A3}" type="pres">
      <dgm:prSet presAssocID="{29442EA5-D746-47B3-A132-B32FD7DD75D6}" presName="rootConnector3" presStyleLbl="asst1" presStyleIdx="5" presStyleCnt="11"/>
      <dgm:spPr/>
      <dgm:t>
        <a:bodyPr/>
        <a:lstStyle/>
        <a:p>
          <a:endParaRPr lang="es-MX"/>
        </a:p>
      </dgm:t>
    </dgm:pt>
    <dgm:pt modelId="{3C09E07A-F39F-4BA8-A42D-B03FCDA7963C}" type="pres">
      <dgm:prSet presAssocID="{29442EA5-D746-47B3-A132-B32FD7DD75D6}" presName="hierChild6" presStyleCnt="0"/>
      <dgm:spPr/>
    </dgm:pt>
    <dgm:pt modelId="{91A4DA6D-FE2E-42BE-BABB-0B10C4723E22}" type="pres">
      <dgm:prSet presAssocID="{29442EA5-D746-47B3-A132-B32FD7DD75D6}" presName="hierChild7" presStyleCnt="0"/>
      <dgm:spPr/>
    </dgm:pt>
    <dgm:pt modelId="{DF69D997-F3EE-4560-A082-A0F00400C018}" type="pres">
      <dgm:prSet presAssocID="{4564E071-62FA-4954-A33F-0997370C4FDF}" presName="Name111" presStyleLbl="parChTrans1D4" presStyleIdx="3" presStyleCnt="6"/>
      <dgm:spPr/>
      <dgm:t>
        <a:bodyPr/>
        <a:lstStyle/>
        <a:p>
          <a:endParaRPr lang="es-MX"/>
        </a:p>
      </dgm:t>
    </dgm:pt>
    <dgm:pt modelId="{3CE391E7-9BDE-4994-87AA-853A9AF6C195}" type="pres">
      <dgm:prSet presAssocID="{2B9E8892-FEC4-4058-8721-21E8892826A9}" presName="hierRoot3" presStyleCnt="0">
        <dgm:presLayoutVars>
          <dgm:hierBranch val="init"/>
        </dgm:presLayoutVars>
      </dgm:prSet>
      <dgm:spPr/>
    </dgm:pt>
    <dgm:pt modelId="{12452E5A-67BC-4931-B401-E8BED3EBD33D}" type="pres">
      <dgm:prSet presAssocID="{2B9E8892-FEC4-4058-8721-21E8892826A9}" presName="rootComposite3" presStyleCnt="0"/>
      <dgm:spPr/>
    </dgm:pt>
    <dgm:pt modelId="{3795725B-E7D2-4D11-A414-2805CD74658B}" type="pres">
      <dgm:prSet presAssocID="{2B9E8892-FEC4-4058-8721-21E8892826A9}" presName="rootText3" presStyleLbl="asst1" presStyleIdx="6" presStyleCnt="11" custLinFactX="76965" custLinFactY="-27360" custLinFactNeighborX="100000" custLinFactNeighborY="-100000">
        <dgm:presLayoutVars>
          <dgm:chPref val="3"/>
        </dgm:presLayoutVars>
      </dgm:prSet>
      <dgm:spPr/>
      <dgm:t>
        <a:bodyPr/>
        <a:lstStyle/>
        <a:p>
          <a:endParaRPr lang="es-MX"/>
        </a:p>
      </dgm:t>
    </dgm:pt>
    <dgm:pt modelId="{5B6444C5-9447-4A74-B54E-4DE9553767C6}" type="pres">
      <dgm:prSet presAssocID="{2B9E8892-FEC4-4058-8721-21E8892826A9}" presName="rootConnector3" presStyleLbl="asst1" presStyleIdx="6" presStyleCnt="11"/>
      <dgm:spPr/>
      <dgm:t>
        <a:bodyPr/>
        <a:lstStyle/>
        <a:p>
          <a:endParaRPr lang="es-MX"/>
        </a:p>
      </dgm:t>
    </dgm:pt>
    <dgm:pt modelId="{3E736084-437F-4482-81C2-9191E986F1FA}" type="pres">
      <dgm:prSet presAssocID="{2B9E8892-FEC4-4058-8721-21E8892826A9}" presName="hierChild6" presStyleCnt="0"/>
      <dgm:spPr/>
    </dgm:pt>
    <dgm:pt modelId="{C1A308B1-A238-4B22-AFB1-6F0C8C748508}" type="pres">
      <dgm:prSet presAssocID="{2B9E8892-FEC4-4058-8721-21E8892826A9}" presName="hierChild7" presStyleCnt="0"/>
      <dgm:spPr/>
    </dgm:pt>
    <dgm:pt modelId="{7FC5DB64-255E-4985-94AE-89CA163E0670}" type="pres">
      <dgm:prSet presAssocID="{DF898502-1188-46D0-84E6-C634E72DF680}" presName="Name111" presStyleLbl="parChTrans1D2" presStyleIdx="1" presStyleCnt="2"/>
      <dgm:spPr/>
      <dgm:t>
        <a:bodyPr/>
        <a:lstStyle/>
        <a:p>
          <a:endParaRPr lang="es-MX"/>
        </a:p>
      </dgm:t>
    </dgm:pt>
    <dgm:pt modelId="{0262782F-AC43-4252-9BFA-CBB06F0ED585}" type="pres">
      <dgm:prSet presAssocID="{70DBCEA8-E5B0-400E-B89F-414F5AABC0B6}" presName="hierRoot3" presStyleCnt="0">
        <dgm:presLayoutVars>
          <dgm:hierBranch val="init"/>
        </dgm:presLayoutVars>
      </dgm:prSet>
      <dgm:spPr/>
    </dgm:pt>
    <dgm:pt modelId="{A063C00A-F0E6-45EC-AA3C-8E252268047D}" type="pres">
      <dgm:prSet presAssocID="{70DBCEA8-E5B0-400E-B89F-414F5AABC0B6}" presName="rootComposite3" presStyleCnt="0"/>
      <dgm:spPr/>
    </dgm:pt>
    <dgm:pt modelId="{7786F5CB-2041-40CE-91BA-4806EB51F20A}" type="pres">
      <dgm:prSet presAssocID="{70DBCEA8-E5B0-400E-B89F-414F5AABC0B6}" presName="rootText3" presStyleLbl="asst1" presStyleIdx="7" presStyleCnt="11" custScaleX="175520" custScaleY="153273" custLinFactX="33784" custLinFactNeighborX="100000" custLinFactNeighborY="-45552">
        <dgm:presLayoutVars>
          <dgm:chPref val="3"/>
        </dgm:presLayoutVars>
      </dgm:prSet>
      <dgm:spPr/>
      <dgm:t>
        <a:bodyPr/>
        <a:lstStyle/>
        <a:p>
          <a:endParaRPr lang="es-MX"/>
        </a:p>
      </dgm:t>
    </dgm:pt>
    <dgm:pt modelId="{EFF90808-9D97-43B0-9F46-57F00CD9FD49}" type="pres">
      <dgm:prSet presAssocID="{70DBCEA8-E5B0-400E-B89F-414F5AABC0B6}" presName="rootConnector3" presStyleLbl="asst1" presStyleIdx="7" presStyleCnt="11"/>
      <dgm:spPr/>
      <dgm:t>
        <a:bodyPr/>
        <a:lstStyle/>
        <a:p>
          <a:endParaRPr lang="es-MX"/>
        </a:p>
      </dgm:t>
    </dgm:pt>
    <dgm:pt modelId="{0BDFAA65-8772-4188-BDDA-9EAAB39DCC53}" type="pres">
      <dgm:prSet presAssocID="{70DBCEA8-E5B0-400E-B89F-414F5AABC0B6}" presName="hierChild6" presStyleCnt="0"/>
      <dgm:spPr/>
    </dgm:pt>
    <dgm:pt modelId="{383F4550-289E-4168-873F-F1BD7CB91623}" type="pres">
      <dgm:prSet presAssocID="{70DBCEA8-E5B0-400E-B89F-414F5AABC0B6}" presName="hierChild7" presStyleCnt="0"/>
      <dgm:spPr/>
    </dgm:pt>
    <dgm:pt modelId="{7EF5F0C5-9CAD-46F7-A543-FFD210BE93DE}" type="pres">
      <dgm:prSet presAssocID="{467FFE45-249A-4270-BE56-CD2A8BC7FEB1}" presName="Name111" presStyleLbl="parChTrans1D3" presStyleIdx="2" presStyleCnt="5"/>
      <dgm:spPr/>
      <dgm:t>
        <a:bodyPr/>
        <a:lstStyle/>
        <a:p>
          <a:endParaRPr lang="es-MX"/>
        </a:p>
      </dgm:t>
    </dgm:pt>
    <dgm:pt modelId="{86A1861D-515C-4684-A94C-568EDCCE079E}" type="pres">
      <dgm:prSet presAssocID="{1D9B5245-EB9C-4294-915D-0FE6A8DCE975}" presName="hierRoot3" presStyleCnt="0">
        <dgm:presLayoutVars>
          <dgm:hierBranch val="init"/>
        </dgm:presLayoutVars>
      </dgm:prSet>
      <dgm:spPr/>
    </dgm:pt>
    <dgm:pt modelId="{12A96E06-85BF-4C5D-9F3C-CB5DB715130A}" type="pres">
      <dgm:prSet presAssocID="{1D9B5245-EB9C-4294-915D-0FE6A8DCE975}" presName="rootComposite3" presStyleCnt="0"/>
      <dgm:spPr/>
    </dgm:pt>
    <dgm:pt modelId="{58258625-5D83-4782-AB50-192F2B0C0ACE}" type="pres">
      <dgm:prSet presAssocID="{1D9B5245-EB9C-4294-915D-0FE6A8DCE975}" presName="rootText3" presStyleLbl="asst1" presStyleIdx="8" presStyleCnt="11" custLinFactNeighborX="25719" custLinFactNeighborY="-24290">
        <dgm:presLayoutVars>
          <dgm:chPref val="3"/>
        </dgm:presLayoutVars>
      </dgm:prSet>
      <dgm:spPr/>
      <dgm:t>
        <a:bodyPr/>
        <a:lstStyle/>
        <a:p>
          <a:endParaRPr lang="es-MX"/>
        </a:p>
      </dgm:t>
    </dgm:pt>
    <dgm:pt modelId="{C8ABB092-410A-4C75-9647-EEE01BB90755}" type="pres">
      <dgm:prSet presAssocID="{1D9B5245-EB9C-4294-915D-0FE6A8DCE975}" presName="rootConnector3" presStyleLbl="asst1" presStyleIdx="8" presStyleCnt="11"/>
      <dgm:spPr/>
      <dgm:t>
        <a:bodyPr/>
        <a:lstStyle/>
        <a:p>
          <a:endParaRPr lang="es-MX"/>
        </a:p>
      </dgm:t>
    </dgm:pt>
    <dgm:pt modelId="{71B66A20-1A18-40D1-93C2-FB99C006C8C4}" type="pres">
      <dgm:prSet presAssocID="{1D9B5245-EB9C-4294-915D-0FE6A8DCE975}" presName="hierChild6" presStyleCnt="0"/>
      <dgm:spPr/>
    </dgm:pt>
    <dgm:pt modelId="{7479F19A-7EC1-4BF4-B154-105A7FEB7CA6}" type="pres">
      <dgm:prSet presAssocID="{1D9B5245-EB9C-4294-915D-0FE6A8DCE975}" presName="hierChild7" presStyleCnt="0"/>
      <dgm:spPr/>
    </dgm:pt>
    <dgm:pt modelId="{7BD38592-6F92-453B-BAEE-90D39CB8823F}" type="pres">
      <dgm:prSet presAssocID="{19515ED3-A7FE-44C9-B564-63DCF94A6894}" presName="Name111" presStyleLbl="parChTrans1D3" presStyleIdx="3" presStyleCnt="5"/>
      <dgm:spPr/>
      <dgm:t>
        <a:bodyPr/>
        <a:lstStyle/>
        <a:p>
          <a:endParaRPr lang="es-MX"/>
        </a:p>
      </dgm:t>
    </dgm:pt>
    <dgm:pt modelId="{11B66FE1-3970-4420-8D8E-D419D9EBC312}" type="pres">
      <dgm:prSet presAssocID="{63E10617-F54C-46A9-8D62-7026C7AE9E84}" presName="hierRoot3" presStyleCnt="0">
        <dgm:presLayoutVars>
          <dgm:hierBranch val="init"/>
        </dgm:presLayoutVars>
      </dgm:prSet>
      <dgm:spPr/>
    </dgm:pt>
    <dgm:pt modelId="{A78D5B9F-08A0-46BD-A48B-F52E154C2D55}" type="pres">
      <dgm:prSet presAssocID="{63E10617-F54C-46A9-8D62-7026C7AE9E84}" presName="rootComposite3" presStyleCnt="0"/>
      <dgm:spPr/>
    </dgm:pt>
    <dgm:pt modelId="{FAAB7B83-4B5B-4032-9C99-071765170686}" type="pres">
      <dgm:prSet presAssocID="{63E10617-F54C-46A9-8D62-7026C7AE9E84}" presName="rootText3" presStyleLbl="asst1" presStyleIdx="9" presStyleCnt="11" custScaleX="191416" custScaleY="152800" custLinFactNeighborX="34074" custLinFactNeighborY="-53090">
        <dgm:presLayoutVars>
          <dgm:chPref val="3"/>
        </dgm:presLayoutVars>
      </dgm:prSet>
      <dgm:spPr/>
      <dgm:t>
        <a:bodyPr/>
        <a:lstStyle/>
        <a:p>
          <a:endParaRPr lang="es-MX"/>
        </a:p>
      </dgm:t>
    </dgm:pt>
    <dgm:pt modelId="{E3D25996-4EDF-469B-A7E1-35E6DE12037A}" type="pres">
      <dgm:prSet presAssocID="{63E10617-F54C-46A9-8D62-7026C7AE9E84}" presName="rootConnector3" presStyleLbl="asst1" presStyleIdx="9" presStyleCnt="11"/>
      <dgm:spPr/>
      <dgm:t>
        <a:bodyPr/>
        <a:lstStyle/>
        <a:p>
          <a:endParaRPr lang="es-MX"/>
        </a:p>
      </dgm:t>
    </dgm:pt>
    <dgm:pt modelId="{811F83C9-8139-441D-B8E7-F4EB7D1E2AED}" type="pres">
      <dgm:prSet presAssocID="{63E10617-F54C-46A9-8D62-7026C7AE9E84}" presName="hierChild6" presStyleCnt="0"/>
      <dgm:spPr/>
    </dgm:pt>
    <dgm:pt modelId="{524BC846-62E9-47C5-9EA3-A660C0F49233}" type="pres">
      <dgm:prSet presAssocID="{1E91E84F-AA35-47E8-A721-C69EB0FD0AEE}" presName="Name37" presStyleLbl="parChTrans1D4" presStyleIdx="4" presStyleCnt="6"/>
      <dgm:spPr/>
      <dgm:t>
        <a:bodyPr/>
        <a:lstStyle/>
        <a:p>
          <a:endParaRPr lang="es-MX"/>
        </a:p>
      </dgm:t>
    </dgm:pt>
    <dgm:pt modelId="{1DE1E068-2009-4A35-AEA5-E337E5BE80CD}" type="pres">
      <dgm:prSet presAssocID="{63925130-137E-4670-8F5A-F78D65837562}" presName="hierRoot2" presStyleCnt="0">
        <dgm:presLayoutVars>
          <dgm:hierBranch val="init"/>
        </dgm:presLayoutVars>
      </dgm:prSet>
      <dgm:spPr/>
    </dgm:pt>
    <dgm:pt modelId="{CEF168FE-2CAD-41B7-BD54-B47D2FD503AD}" type="pres">
      <dgm:prSet presAssocID="{63925130-137E-4670-8F5A-F78D65837562}" presName="rootComposite" presStyleCnt="0"/>
      <dgm:spPr/>
    </dgm:pt>
    <dgm:pt modelId="{049E02C6-D947-4E55-BE89-F3601A8173A5}" type="pres">
      <dgm:prSet presAssocID="{63925130-137E-4670-8F5A-F78D65837562}" presName="rootText" presStyleLbl="node4" presStyleIdx="0" presStyleCnt="2" custLinFactNeighborX="39934" custLinFactNeighborY="-53197">
        <dgm:presLayoutVars>
          <dgm:chPref val="3"/>
        </dgm:presLayoutVars>
      </dgm:prSet>
      <dgm:spPr/>
      <dgm:t>
        <a:bodyPr/>
        <a:lstStyle/>
        <a:p>
          <a:endParaRPr lang="es-MX"/>
        </a:p>
      </dgm:t>
    </dgm:pt>
    <dgm:pt modelId="{3FA2FFD0-2904-4583-A4E6-32DA900F53EB}" type="pres">
      <dgm:prSet presAssocID="{63925130-137E-4670-8F5A-F78D65837562}" presName="rootConnector" presStyleLbl="node4" presStyleIdx="0" presStyleCnt="2"/>
      <dgm:spPr/>
      <dgm:t>
        <a:bodyPr/>
        <a:lstStyle/>
        <a:p>
          <a:endParaRPr lang="es-MX"/>
        </a:p>
      </dgm:t>
    </dgm:pt>
    <dgm:pt modelId="{9B33027F-8297-498E-81F7-7F4B042C3BA1}" type="pres">
      <dgm:prSet presAssocID="{63925130-137E-4670-8F5A-F78D65837562}" presName="hierChild4" presStyleCnt="0"/>
      <dgm:spPr/>
    </dgm:pt>
    <dgm:pt modelId="{C8AAD820-8BAE-47EF-A9A9-12D8DC42863E}" type="pres">
      <dgm:prSet presAssocID="{63925130-137E-4670-8F5A-F78D65837562}" presName="hierChild5" presStyleCnt="0"/>
      <dgm:spPr/>
    </dgm:pt>
    <dgm:pt modelId="{DB89FAB6-1BA4-4F8C-8DC7-3C9BC2E224E3}" type="pres">
      <dgm:prSet presAssocID="{36E261FD-CDAB-48E1-BADF-1CB0881F1C25}" presName="Name37" presStyleLbl="parChTrans1D4" presStyleIdx="5" presStyleCnt="6"/>
      <dgm:spPr/>
      <dgm:t>
        <a:bodyPr/>
        <a:lstStyle/>
        <a:p>
          <a:endParaRPr lang="es-MX"/>
        </a:p>
      </dgm:t>
    </dgm:pt>
    <dgm:pt modelId="{B6E20815-41C6-4261-A7B3-C1F790BDC278}" type="pres">
      <dgm:prSet presAssocID="{5AD3BF4D-BCF9-4F93-9C1B-E6931357D15A}" presName="hierRoot2" presStyleCnt="0">
        <dgm:presLayoutVars>
          <dgm:hierBranch val="init"/>
        </dgm:presLayoutVars>
      </dgm:prSet>
      <dgm:spPr/>
    </dgm:pt>
    <dgm:pt modelId="{148301F8-E418-48A8-8562-AC65A156075C}" type="pres">
      <dgm:prSet presAssocID="{5AD3BF4D-BCF9-4F93-9C1B-E6931357D15A}" presName="rootComposite" presStyleCnt="0"/>
      <dgm:spPr/>
    </dgm:pt>
    <dgm:pt modelId="{A52A7A2F-FAE4-4428-A543-31A821D99803}" type="pres">
      <dgm:prSet presAssocID="{5AD3BF4D-BCF9-4F93-9C1B-E6931357D15A}" presName="rootText" presStyleLbl="node4" presStyleIdx="1" presStyleCnt="2" custLinFactX="-1933" custLinFactY="-94133" custLinFactNeighborX="-100000" custLinFactNeighborY="-100000">
        <dgm:presLayoutVars>
          <dgm:chPref val="3"/>
        </dgm:presLayoutVars>
      </dgm:prSet>
      <dgm:spPr/>
      <dgm:t>
        <a:bodyPr/>
        <a:lstStyle/>
        <a:p>
          <a:endParaRPr lang="es-MX"/>
        </a:p>
      </dgm:t>
    </dgm:pt>
    <dgm:pt modelId="{58AAFC1B-0434-4822-9BBB-F9643DCE5CD5}" type="pres">
      <dgm:prSet presAssocID="{5AD3BF4D-BCF9-4F93-9C1B-E6931357D15A}" presName="rootConnector" presStyleLbl="node4" presStyleIdx="1" presStyleCnt="2"/>
      <dgm:spPr/>
      <dgm:t>
        <a:bodyPr/>
        <a:lstStyle/>
        <a:p>
          <a:endParaRPr lang="es-MX"/>
        </a:p>
      </dgm:t>
    </dgm:pt>
    <dgm:pt modelId="{DFBD1A14-1127-4320-8427-7DC451EED891}" type="pres">
      <dgm:prSet presAssocID="{5AD3BF4D-BCF9-4F93-9C1B-E6931357D15A}" presName="hierChild4" presStyleCnt="0"/>
      <dgm:spPr/>
    </dgm:pt>
    <dgm:pt modelId="{441B73A6-ECE4-4F91-92CD-7532D6026C34}" type="pres">
      <dgm:prSet presAssocID="{5AD3BF4D-BCF9-4F93-9C1B-E6931357D15A}" presName="hierChild5" presStyleCnt="0"/>
      <dgm:spPr/>
    </dgm:pt>
    <dgm:pt modelId="{B4CE9B2D-C750-4399-A96E-FD849F16B0A7}" type="pres">
      <dgm:prSet presAssocID="{63E10617-F54C-46A9-8D62-7026C7AE9E84}" presName="hierChild7" presStyleCnt="0"/>
      <dgm:spPr/>
    </dgm:pt>
    <dgm:pt modelId="{E1865873-2BE1-401F-B08C-EB42825FBEC7}" type="pres">
      <dgm:prSet presAssocID="{7D52CD94-D9BF-4931-9365-47ECACA65121}" presName="Name111" presStyleLbl="parChTrans1D3" presStyleIdx="4" presStyleCnt="5"/>
      <dgm:spPr/>
      <dgm:t>
        <a:bodyPr/>
        <a:lstStyle/>
        <a:p>
          <a:endParaRPr lang="es-MX"/>
        </a:p>
      </dgm:t>
    </dgm:pt>
    <dgm:pt modelId="{2D834C71-B307-4A56-A0D2-C868834A0918}" type="pres">
      <dgm:prSet presAssocID="{E5B0A721-5409-4F19-B91F-9795AA78B308}" presName="hierRoot3" presStyleCnt="0">
        <dgm:presLayoutVars>
          <dgm:hierBranch val="init"/>
        </dgm:presLayoutVars>
      </dgm:prSet>
      <dgm:spPr/>
    </dgm:pt>
    <dgm:pt modelId="{3DAF7395-9780-4F76-A295-E7CB42267B93}" type="pres">
      <dgm:prSet presAssocID="{E5B0A721-5409-4F19-B91F-9795AA78B308}" presName="rootComposite3" presStyleCnt="0"/>
      <dgm:spPr/>
    </dgm:pt>
    <dgm:pt modelId="{D9ACF5E3-B426-4E6D-BDE9-DCD63A280163}" type="pres">
      <dgm:prSet presAssocID="{E5B0A721-5409-4F19-B91F-9795AA78B308}" presName="rootText3" presStyleLbl="asst1" presStyleIdx="10" presStyleCnt="11" custLinFactX="171809" custLinFactY="-200000" custLinFactNeighborX="200000" custLinFactNeighborY="-288547">
        <dgm:presLayoutVars>
          <dgm:chPref val="3"/>
        </dgm:presLayoutVars>
      </dgm:prSet>
      <dgm:spPr/>
      <dgm:t>
        <a:bodyPr/>
        <a:lstStyle/>
        <a:p>
          <a:endParaRPr lang="es-MX"/>
        </a:p>
      </dgm:t>
    </dgm:pt>
    <dgm:pt modelId="{3F500456-3246-41A7-BFEE-3A38480B056F}" type="pres">
      <dgm:prSet presAssocID="{E5B0A721-5409-4F19-B91F-9795AA78B308}" presName="rootConnector3" presStyleLbl="asst1" presStyleIdx="10" presStyleCnt="11"/>
      <dgm:spPr/>
      <dgm:t>
        <a:bodyPr/>
        <a:lstStyle/>
        <a:p>
          <a:endParaRPr lang="es-MX"/>
        </a:p>
      </dgm:t>
    </dgm:pt>
    <dgm:pt modelId="{35B3BE05-D5E9-4EC3-B77F-C09614A20FAF}" type="pres">
      <dgm:prSet presAssocID="{E5B0A721-5409-4F19-B91F-9795AA78B308}" presName="hierChild6" presStyleCnt="0"/>
      <dgm:spPr/>
    </dgm:pt>
    <dgm:pt modelId="{5B6C3C74-298D-49A5-9582-C97302F54A9B}" type="pres">
      <dgm:prSet presAssocID="{E5B0A721-5409-4F19-B91F-9795AA78B308}" presName="hierChild7" presStyleCnt="0"/>
      <dgm:spPr/>
    </dgm:pt>
  </dgm:ptLst>
  <dgm:cxnLst>
    <dgm:cxn modelId="{682F49BB-D729-41E3-A194-21A0F8BB862A}" type="presOf" srcId="{2B9E8892-FEC4-4058-8721-21E8892826A9}" destId="{5B6444C5-9447-4A74-B54E-4DE9553767C6}" srcOrd="1" destOrd="0" presId="urn:microsoft.com/office/officeart/2005/8/layout/orgChart1"/>
    <dgm:cxn modelId="{009C301F-E207-4DB5-875B-34EDEE8CF785}" srcId="{9F51FD66-F364-4898-A0F2-68287243D647}" destId="{7C10BFBA-7571-43F2-B73A-652DC82366C4}" srcOrd="0" destOrd="0" parTransId="{D3BB4D5E-DE4D-4E43-A280-89D1FD426E48}" sibTransId="{22901137-EAA6-4CD3-9B11-E2DECAF6EAAB}"/>
    <dgm:cxn modelId="{3B7F6949-11C3-4DD3-B9A1-06E7331CB143}" type="presOf" srcId="{29442EA5-D746-47B3-A132-B32FD7DD75D6}" destId="{337DED8F-C6AB-424A-BB5B-FCD175060693}" srcOrd="0" destOrd="0" presId="urn:microsoft.com/office/officeart/2005/8/layout/orgChart1"/>
    <dgm:cxn modelId="{601FD811-BD00-4E57-A1AA-615D3A677B86}" type="presOf" srcId="{9F51FD66-F364-4898-A0F2-68287243D647}" destId="{6F18F690-2942-4A6A-A616-2E54EC554D18}" srcOrd="0" destOrd="0" presId="urn:microsoft.com/office/officeart/2005/8/layout/orgChart1"/>
    <dgm:cxn modelId="{55032E9C-55D4-4B14-BDBD-A74DF7AD3FD2}" type="presOf" srcId="{CBB752F0-B878-49A4-B425-002D4EA49CF7}" destId="{F3472664-5BDA-4F97-A8D9-345ABAF1DC01}" srcOrd="0" destOrd="0" presId="urn:microsoft.com/office/officeart/2005/8/layout/orgChart1"/>
    <dgm:cxn modelId="{9A9544D5-E44E-48C6-B7F8-CECA918FB464}" type="presOf" srcId="{9F51FD66-F364-4898-A0F2-68287243D647}" destId="{942BE1E5-C0DF-4D6E-8490-94C03348F1BF}" srcOrd="1" destOrd="0" presId="urn:microsoft.com/office/officeart/2005/8/layout/orgChart1"/>
    <dgm:cxn modelId="{BE822BD7-D9C8-45DD-8A11-9DAD3F5536F1}" type="presOf" srcId="{7C10BFBA-7571-43F2-B73A-652DC82366C4}" destId="{10C9F9D5-FC89-49AC-80DE-A3DD55FDCDB7}" srcOrd="1" destOrd="0" presId="urn:microsoft.com/office/officeart/2005/8/layout/orgChart1"/>
    <dgm:cxn modelId="{07936FBA-53CA-4E9F-A984-64CB5E185BBA}" type="presOf" srcId="{E5B0A721-5409-4F19-B91F-9795AA78B308}" destId="{D9ACF5E3-B426-4E6D-BDE9-DCD63A280163}" srcOrd="0" destOrd="0" presId="urn:microsoft.com/office/officeart/2005/8/layout/orgChart1"/>
    <dgm:cxn modelId="{5D02197B-781A-412B-A7A2-7A660DA79248}" type="presOf" srcId="{5AD3BF4D-BCF9-4F93-9C1B-E6931357D15A}" destId="{A52A7A2F-FAE4-4428-A543-31A821D99803}" srcOrd="0" destOrd="0" presId="urn:microsoft.com/office/officeart/2005/8/layout/orgChart1"/>
    <dgm:cxn modelId="{D7DB89A9-3CA8-4D98-B459-C94790B84924}" srcId="{FF5EB954-21B2-4C17-B337-8A11C9F95216}" destId="{2B9E8892-FEC4-4058-8721-21E8892826A9}" srcOrd="2" destOrd="0" parTransId="{4564E071-62FA-4954-A33F-0997370C4FDF}" sibTransId="{E629024A-DEC7-40C9-8ACB-7403E56C2A24}"/>
    <dgm:cxn modelId="{4BDABFE8-5553-49F9-A9D6-EF9BDFF71F19}" srcId="{63E10617-F54C-46A9-8D62-7026C7AE9E84}" destId="{63925130-137E-4670-8F5A-F78D65837562}" srcOrd="0" destOrd="0" parTransId="{1E91E84F-AA35-47E8-A721-C69EB0FD0AEE}" sibTransId="{3F75A984-3FB5-4328-94FA-712C34CA513B}"/>
    <dgm:cxn modelId="{00D5AE5C-E10D-4B9B-98C0-0CCA1031FF0A}" type="presOf" srcId="{67C8A80B-B43C-4287-A2A4-4E62164922AA}" destId="{A8868E1C-E884-456D-8081-85F3BF1898B0}" srcOrd="0" destOrd="0" presId="urn:microsoft.com/office/officeart/2005/8/layout/orgChart1"/>
    <dgm:cxn modelId="{0CCAD1FB-CBEA-4C24-9032-F6DA80106450}" srcId="{67C8A80B-B43C-4287-A2A4-4E62164922AA}" destId="{9F51FD66-F364-4898-A0F2-68287243D647}" srcOrd="0" destOrd="0" parTransId="{81F423F3-50BE-451E-98A8-8C4A5F10E2CC}" sibTransId="{66D290AE-B79F-43C4-A86F-EA4C93F88001}"/>
    <dgm:cxn modelId="{F347EBB0-41C7-471F-A692-F406FB6093F1}" type="presOf" srcId="{63925130-137E-4670-8F5A-F78D65837562}" destId="{049E02C6-D947-4E55-BE89-F3601A8173A5}" srcOrd="0" destOrd="0" presId="urn:microsoft.com/office/officeart/2005/8/layout/orgChart1"/>
    <dgm:cxn modelId="{0EC82196-A762-442D-811C-1321029B6727}" srcId="{63E10617-F54C-46A9-8D62-7026C7AE9E84}" destId="{5AD3BF4D-BCF9-4F93-9C1B-E6931357D15A}" srcOrd="1" destOrd="0" parTransId="{36E261FD-CDAB-48E1-BADF-1CB0881F1C25}" sibTransId="{38BB8536-918F-4613-BDF5-CD7D6D80AC53}"/>
    <dgm:cxn modelId="{344E69E5-34D0-4B85-9A72-3B232184B61A}" type="presOf" srcId="{70DBCEA8-E5B0-400E-B89F-414F5AABC0B6}" destId="{7786F5CB-2041-40CE-91BA-4806EB51F20A}" srcOrd="0" destOrd="0" presId="urn:microsoft.com/office/officeart/2005/8/layout/orgChart1"/>
    <dgm:cxn modelId="{FA9A284E-531C-454E-80E9-5A16B252D9AA}" type="presOf" srcId="{81F423F3-50BE-451E-98A8-8C4A5F10E2CC}" destId="{F3DEAD2D-7FF3-4D02-90BA-018FEC47C992}" srcOrd="0" destOrd="0" presId="urn:microsoft.com/office/officeart/2005/8/layout/orgChart1"/>
    <dgm:cxn modelId="{1A7C704E-F88B-4E6C-8F70-622F5B552BE0}" type="presOf" srcId="{29442EA5-D746-47B3-A132-B32FD7DD75D6}" destId="{24D978A4-0D76-474B-882B-6BBB4FF343A3}" srcOrd="1" destOrd="0" presId="urn:microsoft.com/office/officeart/2005/8/layout/orgChart1"/>
    <dgm:cxn modelId="{CE0BE2C8-B91F-4129-9E84-BD438397056D}" type="presOf" srcId="{70DBCEA8-E5B0-400E-B89F-414F5AABC0B6}" destId="{EFF90808-9D97-43B0-9F46-57F00CD9FD49}" srcOrd="1" destOrd="0" presId="urn:microsoft.com/office/officeart/2005/8/layout/orgChart1"/>
    <dgm:cxn modelId="{C5DB7057-0061-4087-A413-B7B4A53C2AED}" type="presOf" srcId="{63E10617-F54C-46A9-8D62-7026C7AE9E84}" destId="{FAAB7B83-4B5B-4032-9C99-071765170686}" srcOrd="0" destOrd="0" presId="urn:microsoft.com/office/officeart/2005/8/layout/orgChart1"/>
    <dgm:cxn modelId="{21735D13-E628-420F-8FDB-3B928A9F6742}" type="presOf" srcId="{4564E071-62FA-4954-A33F-0997370C4FDF}" destId="{DF69D997-F3EE-4560-A082-A0F00400C018}" srcOrd="0" destOrd="0" presId="urn:microsoft.com/office/officeart/2005/8/layout/orgChart1"/>
    <dgm:cxn modelId="{3B9E1F4B-4686-4F01-B1EF-04404990BC5C}" type="presOf" srcId="{8A839778-F4FE-4EC4-A6AC-86C5C1E097D6}" destId="{966EF43D-C367-4047-B6A9-A94BA5E11BA8}" srcOrd="0" destOrd="0" presId="urn:microsoft.com/office/officeart/2005/8/layout/orgChart1"/>
    <dgm:cxn modelId="{F3E34300-BA00-4591-A134-47FC0002D923}" type="presOf" srcId="{67C8A80B-B43C-4287-A2A4-4E62164922AA}" destId="{B56A54D3-93AF-4DB7-925E-A532E4EF34D2}" srcOrd="1" destOrd="0" presId="urn:microsoft.com/office/officeart/2005/8/layout/orgChart1"/>
    <dgm:cxn modelId="{C2FF48DF-C2D4-4678-BF94-A783F59D3666}" type="presOf" srcId="{32068C99-959F-490E-B30A-043AC71B5A04}" destId="{8A59AAB4-F925-4842-88AC-06C14E62D0C0}" srcOrd="0" destOrd="0" presId="urn:microsoft.com/office/officeart/2005/8/layout/orgChart1"/>
    <dgm:cxn modelId="{B6521B4B-3BA8-4B49-9374-BE5621746A2F}" type="presOf" srcId="{63E10617-F54C-46A9-8D62-7026C7AE9E84}" destId="{E3D25996-4EDF-469B-A7E1-35E6DE12037A}" srcOrd="1" destOrd="0" presId="urn:microsoft.com/office/officeart/2005/8/layout/orgChart1"/>
    <dgm:cxn modelId="{F7CA32E5-75BB-43A5-B83B-C0E6E2516C09}" srcId="{D9541484-D665-4B7C-B763-61BB6007DC42}" destId="{70DBCEA8-E5B0-400E-B89F-414F5AABC0B6}" srcOrd="1" destOrd="0" parTransId="{DF898502-1188-46D0-84E6-C634E72DF680}" sibTransId="{2B6033E4-1821-4CE2-930A-FB62C4680C01}"/>
    <dgm:cxn modelId="{E640F4B7-3BF7-4C6E-8EB0-5FB3F9C14D5D}" type="presOf" srcId="{D9541484-D665-4B7C-B763-61BB6007DC42}" destId="{6627CB23-9F73-4C92-BECC-0D4D6B9CE5C9}" srcOrd="0" destOrd="0" presId="urn:microsoft.com/office/officeart/2005/8/layout/orgChart1"/>
    <dgm:cxn modelId="{916084F6-4012-4849-900C-F9B124F8DCF9}" type="presOf" srcId="{5D7FA410-EC24-465A-92A5-1FB54F5B722A}" destId="{D565B2CE-208C-4DAE-B4CB-2B623BDFE6EF}" srcOrd="0" destOrd="0" presId="urn:microsoft.com/office/officeart/2005/8/layout/orgChart1"/>
    <dgm:cxn modelId="{4B2C6ED8-1DA4-4683-B5F5-82B53E71305D}" srcId="{FF5EB954-21B2-4C17-B337-8A11C9F95216}" destId="{75AF8A74-28BB-42AF-93B9-2C113485C3DF}" srcOrd="0" destOrd="0" parTransId="{C263DAD9-B4D5-4E9C-816F-907711EFEDDE}" sibTransId="{D3B7E581-0006-4D00-B07A-D3F13555CD1B}"/>
    <dgm:cxn modelId="{6744AEE9-78DC-40FD-A77C-2638ACBA8A6A}" type="presOf" srcId="{E5B0A721-5409-4F19-B91F-9795AA78B308}" destId="{3F500456-3246-41A7-BFEE-3A38480B056F}" srcOrd="1" destOrd="0" presId="urn:microsoft.com/office/officeart/2005/8/layout/orgChart1"/>
    <dgm:cxn modelId="{ECD765A4-A4AE-47D2-ABAF-64D4E97E4D86}" srcId="{70DBCEA8-E5B0-400E-B89F-414F5AABC0B6}" destId="{63E10617-F54C-46A9-8D62-7026C7AE9E84}" srcOrd="1" destOrd="0" parTransId="{19515ED3-A7FE-44C9-B564-63DCF94A6894}" sibTransId="{BECD9974-4566-4984-9DDA-EA2A4919F155}"/>
    <dgm:cxn modelId="{BA411A02-AFFF-43D1-9046-52163DEB8944}" type="presOf" srcId="{36E261FD-CDAB-48E1-BADF-1CB0881F1C25}" destId="{DB89FAB6-1BA4-4F8C-8DC7-3C9BC2E224E3}" srcOrd="0" destOrd="0" presId="urn:microsoft.com/office/officeart/2005/8/layout/orgChart1"/>
    <dgm:cxn modelId="{445AE867-6E9D-4EC5-9888-FF788621C8F6}" type="presOf" srcId="{467FFE45-249A-4270-BE56-CD2A8BC7FEB1}" destId="{7EF5F0C5-9CAD-46F7-A543-FFD210BE93DE}" srcOrd="0" destOrd="0" presId="urn:microsoft.com/office/officeart/2005/8/layout/orgChart1"/>
    <dgm:cxn modelId="{E9C37F15-4B6B-4B82-8E2C-9714D86CEB65}" srcId="{FF5EB954-21B2-4C17-B337-8A11C9F95216}" destId="{29442EA5-D746-47B3-A132-B32FD7DD75D6}" srcOrd="1" destOrd="0" parTransId="{5D7FA410-EC24-465A-92A5-1FB54F5B722A}" sibTransId="{127C84AD-BF5C-4FDD-BD69-C01CAFC51E06}"/>
    <dgm:cxn modelId="{94EA593C-1700-4987-BD8B-23D0210D83A1}" srcId="{67C8A80B-B43C-4287-A2A4-4E62164922AA}" destId="{FF5EB954-21B2-4C17-B337-8A11C9F95216}" srcOrd="1" destOrd="0" parTransId="{CBB752F0-B878-49A4-B425-002D4EA49CF7}" sibTransId="{2531AF5D-F521-410A-93CF-F6B2B9C37D4D}"/>
    <dgm:cxn modelId="{8D048DBA-B745-4F06-ACCA-042872AD56EF}" type="presOf" srcId="{7D52CD94-D9BF-4931-9365-47ECACA65121}" destId="{E1865873-2BE1-401F-B08C-EB42825FBEC7}" srcOrd="0" destOrd="0" presId="urn:microsoft.com/office/officeart/2005/8/layout/orgChart1"/>
    <dgm:cxn modelId="{A65590E8-6106-4B45-A1BD-7DCB812029CA}" type="presOf" srcId="{1D9B5245-EB9C-4294-915D-0FE6A8DCE975}" destId="{58258625-5D83-4782-AB50-192F2B0C0ACE}" srcOrd="0" destOrd="0" presId="urn:microsoft.com/office/officeart/2005/8/layout/orgChart1"/>
    <dgm:cxn modelId="{228B2547-C081-4F51-AD0E-2D25B32006F3}" type="presOf" srcId="{C263DAD9-B4D5-4E9C-816F-907711EFEDDE}" destId="{982EC6C5-9320-406E-8CEC-2E1A71A0B6E9}" srcOrd="0" destOrd="0" presId="urn:microsoft.com/office/officeart/2005/8/layout/orgChart1"/>
    <dgm:cxn modelId="{391B151D-DEC9-45CD-9B28-E7A2E2DC5058}" srcId="{8A839778-F4FE-4EC4-A6AC-86C5C1E097D6}" destId="{D9541484-D665-4B7C-B763-61BB6007DC42}" srcOrd="0" destOrd="0" parTransId="{6A645EA6-D9FA-48E6-A987-39A1F23E9EFE}" sibTransId="{697F10A7-3D56-4061-A66A-6641BA3A2888}"/>
    <dgm:cxn modelId="{C65AA4B8-9916-438A-91D1-8B4278D9E05D}" type="presOf" srcId="{1E91E84F-AA35-47E8-A721-C69EB0FD0AEE}" destId="{524BC846-62E9-47C5-9EA3-A660C0F49233}" srcOrd="0" destOrd="0" presId="urn:microsoft.com/office/officeart/2005/8/layout/orgChart1"/>
    <dgm:cxn modelId="{D92DE0B3-3BD3-464E-99BA-C2937901EF4D}" type="presOf" srcId="{75AF8A74-28BB-42AF-93B9-2C113485C3DF}" destId="{375A1B44-BB61-4C71-BD33-CB9AA224AC80}" srcOrd="1" destOrd="0" presId="urn:microsoft.com/office/officeart/2005/8/layout/orgChart1"/>
    <dgm:cxn modelId="{3730B453-B994-446C-8DB9-1FA5D0A130BB}" type="presOf" srcId="{DF898502-1188-46D0-84E6-C634E72DF680}" destId="{7FC5DB64-255E-4985-94AE-89CA163E0670}" srcOrd="0" destOrd="0" presId="urn:microsoft.com/office/officeart/2005/8/layout/orgChart1"/>
    <dgm:cxn modelId="{8882301D-C623-46C9-BE7D-2D82C2A93C4D}" type="presOf" srcId="{7C10BFBA-7571-43F2-B73A-652DC82366C4}" destId="{76727483-48E7-4ECB-A2CF-0C9EDD7C58D3}" srcOrd="0" destOrd="0" presId="urn:microsoft.com/office/officeart/2005/8/layout/orgChart1"/>
    <dgm:cxn modelId="{D6E8BD3C-BD5F-4FD3-B8CD-829BF3AEFBB6}" type="presOf" srcId="{D3BB4D5E-DE4D-4E43-A280-89D1FD426E48}" destId="{3753BF95-E4B5-4A70-9F2B-175710E0F917}" srcOrd="0" destOrd="0" presId="urn:microsoft.com/office/officeart/2005/8/layout/orgChart1"/>
    <dgm:cxn modelId="{D2A5A051-FAAA-4C44-A1DD-650719DA5B66}" srcId="{D9541484-D665-4B7C-B763-61BB6007DC42}" destId="{67C8A80B-B43C-4287-A2A4-4E62164922AA}" srcOrd="0" destOrd="0" parTransId="{32068C99-959F-490E-B30A-043AC71B5A04}" sibTransId="{7225A583-6E00-4088-8F6E-ED7B46DB85C8}"/>
    <dgm:cxn modelId="{978554C3-DC74-4008-A4FA-CCDB1E11AF44}" type="presOf" srcId="{5AD3BF4D-BCF9-4F93-9C1B-E6931357D15A}" destId="{58AAFC1B-0434-4822-9BBB-F9643DCE5CD5}" srcOrd="1" destOrd="0" presId="urn:microsoft.com/office/officeart/2005/8/layout/orgChart1"/>
    <dgm:cxn modelId="{57B4375F-94A1-4F49-9452-F6049FE35DA2}" type="presOf" srcId="{FF5EB954-21B2-4C17-B337-8A11C9F95216}" destId="{A689E545-DA75-49BA-8BE7-87B66C0715C2}" srcOrd="0" destOrd="0" presId="urn:microsoft.com/office/officeart/2005/8/layout/orgChart1"/>
    <dgm:cxn modelId="{0BF58F84-DBB8-4F00-8069-519936C84C37}" srcId="{70DBCEA8-E5B0-400E-B89F-414F5AABC0B6}" destId="{E5B0A721-5409-4F19-B91F-9795AA78B308}" srcOrd="2" destOrd="0" parTransId="{7D52CD94-D9BF-4931-9365-47ECACA65121}" sibTransId="{33020A81-66F4-4CD4-ADCC-C22F264DBF42}"/>
    <dgm:cxn modelId="{112F1135-DC84-49D2-B5EE-C52EE132A463}" type="presOf" srcId="{75AF8A74-28BB-42AF-93B9-2C113485C3DF}" destId="{D6912807-FD1B-46AC-B07C-0C4A759EA6B5}" srcOrd="0" destOrd="0" presId="urn:microsoft.com/office/officeart/2005/8/layout/orgChart1"/>
    <dgm:cxn modelId="{4226E9AB-52E6-45E0-8595-B24F0DDCABC8}" type="presOf" srcId="{1D9B5245-EB9C-4294-915D-0FE6A8DCE975}" destId="{C8ABB092-410A-4C75-9647-EEE01BB90755}" srcOrd="1" destOrd="0" presId="urn:microsoft.com/office/officeart/2005/8/layout/orgChart1"/>
    <dgm:cxn modelId="{B449D640-DF61-428B-A6C2-02FC61CAC402}" type="presOf" srcId="{D9541484-D665-4B7C-B763-61BB6007DC42}" destId="{2012E6AF-1F02-4851-B4E9-20CC49FA98EB}" srcOrd="1" destOrd="0" presId="urn:microsoft.com/office/officeart/2005/8/layout/orgChart1"/>
    <dgm:cxn modelId="{8FAC39A1-FC2D-4FB2-80E3-9A07088B60B1}" type="presOf" srcId="{2B9E8892-FEC4-4058-8721-21E8892826A9}" destId="{3795725B-E7D2-4D11-A414-2805CD74658B}" srcOrd="0" destOrd="0" presId="urn:microsoft.com/office/officeart/2005/8/layout/orgChart1"/>
    <dgm:cxn modelId="{2F38136D-BA82-4A8A-AC68-5D983D95897E}" type="presOf" srcId="{FF5EB954-21B2-4C17-B337-8A11C9F95216}" destId="{FF40779C-8A5F-4123-89E0-6D0FC11C9E27}" srcOrd="1" destOrd="0" presId="urn:microsoft.com/office/officeart/2005/8/layout/orgChart1"/>
    <dgm:cxn modelId="{3521FAA0-0661-4690-A227-74E63210E63F}" type="presOf" srcId="{63925130-137E-4670-8F5A-F78D65837562}" destId="{3FA2FFD0-2904-4583-A4E6-32DA900F53EB}" srcOrd="1" destOrd="0" presId="urn:microsoft.com/office/officeart/2005/8/layout/orgChart1"/>
    <dgm:cxn modelId="{169061E8-017C-4791-A8EF-5E6E1DCC4CE1}" type="presOf" srcId="{19515ED3-A7FE-44C9-B564-63DCF94A6894}" destId="{7BD38592-6F92-453B-BAEE-90D39CB8823F}" srcOrd="0" destOrd="0" presId="urn:microsoft.com/office/officeart/2005/8/layout/orgChart1"/>
    <dgm:cxn modelId="{5C7B057E-D956-49F4-803F-CC3A329E173D}" srcId="{70DBCEA8-E5B0-400E-B89F-414F5AABC0B6}" destId="{1D9B5245-EB9C-4294-915D-0FE6A8DCE975}" srcOrd="0" destOrd="0" parTransId="{467FFE45-249A-4270-BE56-CD2A8BC7FEB1}" sibTransId="{21C8AF94-E7AC-4616-A9C8-A13A98D79B8E}"/>
    <dgm:cxn modelId="{D14E88BF-9B80-42A7-97BB-22187D220955}" type="presParOf" srcId="{966EF43D-C367-4047-B6A9-A94BA5E11BA8}" destId="{DA451E77-1486-4FFC-8D05-8C3D4DD2C59F}" srcOrd="0" destOrd="0" presId="urn:microsoft.com/office/officeart/2005/8/layout/orgChart1"/>
    <dgm:cxn modelId="{448228BA-565D-4063-AC19-2D9D219E3174}" type="presParOf" srcId="{DA451E77-1486-4FFC-8D05-8C3D4DD2C59F}" destId="{8C790F7C-B89F-4A8D-96D2-41D43CA7848D}" srcOrd="0" destOrd="0" presId="urn:microsoft.com/office/officeart/2005/8/layout/orgChart1"/>
    <dgm:cxn modelId="{796277EC-C9F3-4991-88AB-9A1086528ECF}" type="presParOf" srcId="{8C790F7C-B89F-4A8D-96D2-41D43CA7848D}" destId="{6627CB23-9F73-4C92-BECC-0D4D6B9CE5C9}" srcOrd="0" destOrd="0" presId="urn:microsoft.com/office/officeart/2005/8/layout/orgChart1"/>
    <dgm:cxn modelId="{939795B5-5FA8-4E4C-B846-009C7D95470B}" type="presParOf" srcId="{8C790F7C-B89F-4A8D-96D2-41D43CA7848D}" destId="{2012E6AF-1F02-4851-B4E9-20CC49FA98EB}" srcOrd="1" destOrd="0" presId="urn:microsoft.com/office/officeart/2005/8/layout/orgChart1"/>
    <dgm:cxn modelId="{C66080F8-9A84-4C90-A8F4-D10AC6717B35}" type="presParOf" srcId="{DA451E77-1486-4FFC-8D05-8C3D4DD2C59F}" destId="{CA130F94-8EB0-4B00-B137-6ABC8F7E1C56}" srcOrd="1" destOrd="0" presId="urn:microsoft.com/office/officeart/2005/8/layout/orgChart1"/>
    <dgm:cxn modelId="{E2BC08A0-0C83-45C7-B7F3-01979633DDB5}" type="presParOf" srcId="{DA451E77-1486-4FFC-8D05-8C3D4DD2C59F}" destId="{F800AC16-4086-4D4A-8B97-3D965D0E4C81}" srcOrd="2" destOrd="0" presId="urn:microsoft.com/office/officeart/2005/8/layout/orgChart1"/>
    <dgm:cxn modelId="{243999AA-27F4-4EAE-B85D-80C47CDC4CFD}" type="presParOf" srcId="{F800AC16-4086-4D4A-8B97-3D965D0E4C81}" destId="{8A59AAB4-F925-4842-88AC-06C14E62D0C0}" srcOrd="0" destOrd="0" presId="urn:microsoft.com/office/officeart/2005/8/layout/orgChart1"/>
    <dgm:cxn modelId="{4D6C7521-BAB3-4ADF-B8B7-7E1530D92277}" type="presParOf" srcId="{F800AC16-4086-4D4A-8B97-3D965D0E4C81}" destId="{3F5287A1-83FD-4E59-97EC-B1B72DEA1FED}" srcOrd="1" destOrd="0" presId="urn:microsoft.com/office/officeart/2005/8/layout/orgChart1"/>
    <dgm:cxn modelId="{1266F44A-B0FA-4BCA-8FCB-84C51B7DC739}" type="presParOf" srcId="{3F5287A1-83FD-4E59-97EC-B1B72DEA1FED}" destId="{B9B9378F-3F61-4DB9-BE9A-A8492884A48F}" srcOrd="0" destOrd="0" presId="urn:microsoft.com/office/officeart/2005/8/layout/orgChart1"/>
    <dgm:cxn modelId="{A1EEFD80-1E84-4447-B053-01A8F0451085}" type="presParOf" srcId="{B9B9378F-3F61-4DB9-BE9A-A8492884A48F}" destId="{A8868E1C-E884-456D-8081-85F3BF1898B0}" srcOrd="0" destOrd="0" presId="urn:microsoft.com/office/officeart/2005/8/layout/orgChart1"/>
    <dgm:cxn modelId="{81756DB7-1BBD-4C57-985E-94ABBC5C826A}" type="presParOf" srcId="{B9B9378F-3F61-4DB9-BE9A-A8492884A48F}" destId="{B56A54D3-93AF-4DB7-925E-A532E4EF34D2}" srcOrd="1" destOrd="0" presId="urn:microsoft.com/office/officeart/2005/8/layout/orgChart1"/>
    <dgm:cxn modelId="{A6217724-5156-43FE-82E3-5B34FC406CF7}" type="presParOf" srcId="{3F5287A1-83FD-4E59-97EC-B1B72DEA1FED}" destId="{648A449D-F854-457D-BABC-A3A671DC12A9}" srcOrd="1" destOrd="0" presId="urn:microsoft.com/office/officeart/2005/8/layout/orgChart1"/>
    <dgm:cxn modelId="{CB53373E-C478-49D9-9922-EBEE4582BB0A}" type="presParOf" srcId="{3F5287A1-83FD-4E59-97EC-B1B72DEA1FED}" destId="{9FB5DA7C-FFBE-45B0-AECD-8D8BB0EE0391}" srcOrd="2" destOrd="0" presId="urn:microsoft.com/office/officeart/2005/8/layout/orgChart1"/>
    <dgm:cxn modelId="{1724E86B-641C-464B-A0FC-D752B9F12BF6}" type="presParOf" srcId="{9FB5DA7C-FFBE-45B0-AECD-8D8BB0EE0391}" destId="{F3DEAD2D-7FF3-4D02-90BA-018FEC47C992}" srcOrd="0" destOrd="0" presId="urn:microsoft.com/office/officeart/2005/8/layout/orgChart1"/>
    <dgm:cxn modelId="{F890E45A-015E-4D26-AFBB-8D58EBE7DDA8}" type="presParOf" srcId="{9FB5DA7C-FFBE-45B0-AECD-8D8BB0EE0391}" destId="{6187BCEC-8F36-4DC9-8A63-743A4F0FDD3F}" srcOrd="1" destOrd="0" presId="urn:microsoft.com/office/officeart/2005/8/layout/orgChart1"/>
    <dgm:cxn modelId="{1EDB9E96-EC3B-4A5A-839E-0CEAF42958D5}" type="presParOf" srcId="{6187BCEC-8F36-4DC9-8A63-743A4F0FDD3F}" destId="{3C572351-2BFB-47DB-8469-D988D1BED993}" srcOrd="0" destOrd="0" presId="urn:microsoft.com/office/officeart/2005/8/layout/orgChart1"/>
    <dgm:cxn modelId="{E1FC9398-9F56-4081-B1B5-FE1C4E48EDA9}" type="presParOf" srcId="{3C572351-2BFB-47DB-8469-D988D1BED993}" destId="{6F18F690-2942-4A6A-A616-2E54EC554D18}" srcOrd="0" destOrd="0" presId="urn:microsoft.com/office/officeart/2005/8/layout/orgChart1"/>
    <dgm:cxn modelId="{985C61FE-4A43-4CE4-80C8-CB27EEB2F919}" type="presParOf" srcId="{3C572351-2BFB-47DB-8469-D988D1BED993}" destId="{942BE1E5-C0DF-4D6E-8490-94C03348F1BF}" srcOrd="1" destOrd="0" presId="urn:microsoft.com/office/officeart/2005/8/layout/orgChart1"/>
    <dgm:cxn modelId="{83AAF6ED-22CA-4F55-838B-2ADE30368C17}" type="presParOf" srcId="{6187BCEC-8F36-4DC9-8A63-743A4F0FDD3F}" destId="{566A2C90-C71D-4481-9E56-B280AF855991}" srcOrd="1" destOrd="0" presId="urn:microsoft.com/office/officeart/2005/8/layout/orgChart1"/>
    <dgm:cxn modelId="{725EC28E-0E66-45B9-A6C2-590DC2E1782E}" type="presParOf" srcId="{6187BCEC-8F36-4DC9-8A63-743A4F0FDD3F}" destId="{0A8404FA-34A7-4731-ACD7-58783E8854E8}" srcOrd="2" destOrd="0" presId="urn:microsoft.com/office/officeart/2005/8/layout/orgChart1"/>
    <dgm:cxn modelId="{D650F98D-6BF8-4921-AC57-B1F7ECE222AB}" type="presParOf" srcId="{0A8404FA-34A7-4731-ACD7-58783E8854E8}" destId="{3753BF95-E4B5-4A70-9F2B-175710E0F917}" srcOrd="0" destOrd="0" presId="urn:microsoft.com/office/officeart/2005/8/layout/orgChart1"/>
    <dgm:cxn modelId="{A2C79F2D-6FCE-439F-8A7C-FC5682CC8252}" type="presParOf" srcId="{0A8404FA-34A7-4731-ACD7-58783E8854E8}" destId="{BF719419-56EC-4A22-AB27-BE2E2417973B}" srcOrd="1" destOrd="0" presId="urn:microsoft.com/office/officeart/2005/8/layout/orgChart1"/>
    <dgm:cxn modelId="{29B18611-B4FF-404B-AC1F-A6555751F111}" type="presParOf" srcId="{BF719419-56EC-4A22-AB27-BE2E2417973B}" destId="{D4666CFC-507D-434E-8E1C-1CCA51870956}" srcOrd="0" destOrd="0" presId="urn:microsoft.com/office/officeart/2005/8/layout/orgChart1"/>
    <dgm:cxn modelId="{EA01561F-B34E-4A4C-B892-D0BFB2A3DC15}" type="presParOf" srcId="{D4666CFC-507D-434E-8E1C-1CCA51870956}" destId="{76727483-48E7-4ECB-A2CF-0C9EDD7C58D3}" srcOrd="0" destOrd="0" presId="urn:microsoft.com/office/officeart/2005/8/layout/orgChart1"/>
    <dgm:cxn modelId="{33DB9590-7139-40F5-895C-F48E9138F05D}" type="presParOf" srcId="{D4666CFC-507D-434E-8E1C-1CCA51870956}" destId="{10C9F9D5-FC89-49AC-80DE-A3DD55FDCDB7}" srcOrd="1" destOrd="0" presId="urn:microsoft.com/office/officeart/2005/8/layout/orgChart1"/>
    <dgm:cxn modelId="{405577E3-782A-41CE-AFE7-694D5404C8B9}" type="presParOf" srcId="{BF719419-56EC-4A22-AB27-BE2E2417973B}" destId="{B0F737E2-4151-4BEB-934D-7665A92BA771}" srcOrd="1" destOrd="0" presId="urn:microsoft.com/office/officeart/2005/8/layout/orgChart1"/>
    <dgm:cxn modelId="{007C0DBF-82A7-4762-BB42-B435F0AF4986}" type="presParOf" srcId="{BF719419-56EC-4A22-AB27-BE2E2417973B}" destId="{7DDDA1A8-30C3-434B-A99F-732CA918C080}" srcOrd="2" destOrd="0" presId="urn:microsoft.com/office/officeart/2005/8/layout/orgChart1"/>
    <dgm:cxn modelId="{D780845F-A071-44EA-88C1-2175AA7AE313}" type="presParOf" srcId="{9FB5DA7C-FFBE-45B0-AECD-8D8BB0EE0391}" destId="{F3472664-5BDA-4F97-A8D9-345ABAF1DC01}" srcOrd="2" destOrd="0" presId="urn:microsoft.com/office/officeart/2005/8/layout/orgChart1"/>
    <dgm:cxn modelId="{8E7FDEE7-1E0D-4EED-A263-D4B2187FCD67}" type="presParOf" srcId="{9FB5DA7C-FFBE-45B0-AECD-8D8BB0EE0391}" destId="{0B245BC8-C79E-4F8E-AF8C-A6232078002C}" srcOrd="3" destOrd="0" presId="urn:microsoft.com/office/officeart/2005/8/layout/orgChart1"/>
    <dgm:cxn modelId="{CC64499A-8670-404D-8490-F70DF5705B17}" type="presParOf" srcId="{0B245BC8-C79E-4F8E-AF8C-A6232078002C}" destId="{FEF7A8AA-EFE9-4AE1-AA01-4AB1DF22FE81}" srcOrd="0" destOrd="0" presId="urn:microsoft.com/office/officeart/2005/8/layout/orgChart1"/>
    <dgm:cxn modelId="{2B3AD68C-8CA8-4DE5-97C3-A6F8551A3B73}" type="presParOf" srcId="{FEF7A8AA-EFE9-4AE1-AA01-4AB1DF22FE81}" destId="{A689E545-DA75-49BA-8BE7-87B66C0715C2}" srcOrd="0" destOrd="0" presId="urn:microsoft.com/office/officeart/2005/8/layout/orgChart1"/>
    <dgm:cxn modelId="{DA0F6BF1-D107-46F3-9FF0-F9208AFB537E}" type="presParOf" srcId="{FEF7A8AA-EFE9-4AE1-AA01-4AB1DF22FE81}" destId="{FF40779C-8A5F-4123-89E0-6D0FC11C9E27}" srcOrd="1" destOrd="0" presId="urn:microsoft.com/office/officeart/2005/8/layout/orgChart1"/>
    <dgm:cxn modelId="{13DE0330-2CED-4706-B598-DF2FE6974D3F}" type="presParOf" srcId="{0B245BC8-C79E-4F8E-AF8C-A6232078002C}" destId="{D5E73813-9010-4F4D-A3EE-79FA739BE6D9}" srcOrd="1" destOrd="0" presId="urn:microsoft.com/office/officeart/2005/8/layout/orgChart1"/>
    <dgm:cxn modelId="{C96789BF-FAD0-41C9-95C3-82B305B767F5}" type="presParOf" srcId="{0B245BC8-C79E-4F8E-AF8C-A6232078002C}" destId="{6325B8B1-4A78-49FE-B475-5C589FA4F007}" srcOrd="2" destOrd="0" presId="urn:microsoft.com/office/officeart/2005/8/layout/orgChart1"/>
    <dgm:cxn modelId="{185509C1-8985-490F-9431-0F0C759B3279}" type="presParOf" srcId="{6325B8B1-4A78-49FE-B475-5C589FA4F007}" destId="{982EC6C5-9320-406E-8CEC-2E1A71A0B6E9}" srcOrd="0" destOrd="0" presId="urn:microsoft.com/office/officeart/2005/8/layout/orgChart1"/>
    <dgm:cxn modelId="{CCAA9ADC-0D05-45F9-AAAB-18636ABCB6FD}" type="presParOf" srcId="{6325B8B1-4A78-49FE-B475-5C589FA4F007}" destId="{72780870-C364-448C-BF18-4FA0B9675137}" srcOrd="1" destOrd="0" presId="urn:microsoft.com/office/officeart/2005/8/layout/orgChart1"/>
    <dgm:cxn modelId="{7C391993-EC81-40AF-BC12-24EA606D6D9A}" type="presParOf" srcId="{72780870-C364-448C-BF18-4FA0B9675137}" destId="{CF30D5E9-C53C-4A22-AF36-F7F6BB5EB23D}" srcOrd="0" destOrd="0" presId="urn:microsoft.com/office/officeart/2005/8/layout/orgChart1"/>
    <dgm:cxn modelId="{6EAD62A0-878E-4266-A870-26242ADD703F}" type="presParOf" srcId="{CF30D5E9-C53C-4A22-AF36-F7F6BB5EB23D}" destId="{D6912807-FD1B-46AC-B07C-0C4A759EA6B5}" srcOrd="0" destOrd="0" presId="urn:microsoft.com/office/officeart/2005/8/layout/orgChart1"/>
    <dgm:cxn modelId="{3E4A071A-94DF-474B-868F-71607D856EED}" type="presParOf" srcId="{CF30D5E9-C53C-4A22-AF36-F7F6BB5EB23D}" destId="{375A1B44-BB61-4C71-BD33-CB9AA224AC80}" srcOrd="1" destOrd="0" presId="urn:microsoft.com/office/officeart/2005/8/layout/orgChart1"/>
    <dgm:cxn modelId="{9DB30DE4-C562-47ED-8AEB-70B072A3C617}" type="presParOf" srcId="{72780870-C364-448C-BF18-4FA0B9675137}" destId="{244676A6-7800-4461-976C-9B5CEF13E302}" srcOrd="1" destOrd="0" presId="urn:microsoft.com/office/officeart/2005/8/layout/orgChart1"/>
    <dgm:cxn modelId="{C41E7126-FDBF-4602-96B8-D0282C3CAAFA}" type="presParOf" srcId="{72780870-C364-448C-BF18-4FA0B9675137}" destId="{20A3AFF0-2D87-47A1-820F-B08A821D14CC}" srcOrd="2" destOrd="0" presId="urn:microsoft.com/office/officeart/2005/8/layout/orgChart1"/>
    <dgm:cxn modelId="{0D51D735-4E91-4BA9-A4BD-3126791D8CDE}" type="presParOf" srcId="{6325B8B1-4A78-49FE-B475-5C589FA4F007}" destId="{D565B2CE-208C-4DAE-B4CB-2B623BDFE6EF}" srcOrd="2" destOrd="0" presId="urn:microsoft.com/office/officeart/2005/8/layout/orgChart1"/>
    <dgm:cxn modelId="{576F12B4-CBE6-4F97-9F00-2E5762CBE248}" type="presParOf" srcId="{6325B8B1-4A78-49FE-B475-5C589FA4F007}" destId="{38A19259-97D5-4524-83FF-CC9576655BF6}" srcOrd="3" destOrd="0" presId="urn:microsoft.com/office/officeart/2005/8/layout/orgChart1"/>
    <dgm:cxn modelId="{45CBA114-4F1D-47C4-8DC2-A3E0F805F628}" type="presParOf" srcId="{38A19259-97D5-4524-83FF-CC9576655BF6}" destId="{BE43D2A1-029B-4C53-A5BA-A4E4C3125994}" srcOrd="0" destOrd="0" presId="urn:microsoft.com/office/officeart/2005/8/layout/orgChart1"/>
    <dgm:cxn modelId="{4457ED02-A09B-439E-A19B-688DFA33C40F}" type="presParOf" srcId="{BE43D2A1-029B-4C53-A5BA-A4E4C3125994}" destId="{337DED8F-C6AB-424A-BB5B-FCD175060693}" srcOrd="0" destOrd="0" presId="urn:microsoft.com/office/officeart/2005/8/layout/orgChart1"/>
    <dgm:cxn modelId="{FEF85C18-8DE3-4D67-B665-FC502296E359}" type="presParOf" srcId="{BE43D2A1-029B-4C53-A5BA-A4E4C3125994}" destId="{24D978A4-0D76-474B-882B-6BBB4FF343A3}" srcOrd="1" destOrd="0" presId="urn:microsoft.com/office/officeart/2005/8/layout/orgChart1"/>
    <dgm:cxn modelId="{F5300518-407F-49A0-A1BE-FBF3DFCD7F39}" type="presParOf" srcId="{38A19259-97D5-4524-83FF-CC9576655BF6}" destId="{3C09E07A-F39F-4BA8-A42D-B03FCDA7963C}" srcOrd="1" destOrd="0" presId="urn:microsoft.com/office/officeart/2005/8/layout/orgChart1"/>
    <dgm:cxn modelId="{AE8038F9-3E08-479D-AB0E-C90AFD1B5DAE}" type="presParOf" srcId="{38A19259-97D5-4524-83FF-CC9576655BF6}" destId="{91A4DA6D-FE2E-42BE-BABB-0B10C4723E22}" srcOrd="2" destOrd="0" presId="urn:microsoft.com/office/officeart/2005/8/layout/orgChart1"/>
    <dgm:cxn modelId="{1C4C4454-EC87-4F52-A942-C5303FBDFB53}" type="presParOf" srcId="{6325B8B1-4A78-49FE-B475-5C589FA4F007}" destId="{DF69D997-F3EE-4560-A082-A0F00400C018}" srcOrd="4" destOrd="0" presId="urn:microsoft.com/office/officeart/2005/8/layout/orgChart1"/>
    <dgm:cxn modelId="{56E33D9C-374A-4ECD-BFC9-CCB31CBFA455}" type="presParOf" srcId="{6325B8B1-4A78-49FE-B475-5C589FA4F007}" destId="{3CE391E7-9BDE-4994-87AA-853A9AF6C195}" srcOrd="5" destOrd="0" presId="urn:microsoft.com/office/officeart/2005/8/layout/orgChart1"/>
    <dgm:cxn modelId="{B3D72A38-78F5-4C2B-A244-6F2661543646}" type="presParOf" srcId="{3CE391E7-9BDE-4994-87AA-853A9AF6C195}" destId="{12452E5A-67BC-4931-B401-E8BED3EBD33D}" srcOrd="0" destOrd="0" presId="urn:microsoft.com/office/officeart/2005/8/layout/orgChart1"/>
    <dgm:cxn modelId="{E027F1BB-49FE-462B-AB8E-16677E42ED9C}" type="presParOf" srcId="{12452E5A-67BC-4931-B401-E8BED3EBD33D}" destId="{3795725B-E7D2-4D11-A414-2805CD74658B}" srcOrd="0" destOrd="0" presId="urn:microsoft.com/office/officeart/2005/8/layout/orgChart1"/>
    <dgm:cxn modelId="{2027A6C4-B049-4AA0-BDF1-B1C23E851DAA}" type="presParOf" srcId="{12452E5A-67BC-4931-B401-E8BED3EBD33D}" destId="{5B6444C5-9447-4A74-B54E-4DE9553767C6}" srcOrd="1" destOrd="0" presId="urn:microsoft.com/office/officeart/2005/8/layout/orgChart1"/>
    <dgm:cxn modelId="{F498BDF0-33D6-4F8E-9753-B2EF24EEB404}" type="presParOf" srcId="{3CE391E7-9BDE-4994-87AA-853A9AF6C195}" destId="{3E736084-437F-4482-81C2-9191E986F1FA}" srcOrd="1" destOrd="0" presId="urn:microsoft.com/office/officeart/2005/8/layout/orgChart1"/>
    <dgm:cxn modelId="{B77CFF23-3CFB-48D0-92D5-FDFAAD292ED6}" type="presParOf" srcId="{3CE391E7-9BDE-4994-87AA-853A9AF6C195}" destId="{C1A308B1-A238-4B22-AFB1-6F0C8C748508}" srcOrd="2" destOrd="0" presId="urn:microsoft.com/office/officeart/2005/8/layout/orgChart1"/>
    <dgm:cxn modelId="{8F58A118-C74C-4E94-9472-9C7013AB047A}" type="presParOf" srcId="{F800AC16-4086-4D4A-8B97-3D965D0E4C81}" destId="{7FC5DB64-255E-4985-94AE-89CA163E0670}" srcOrd="2" destOrd="0" presId="urn:microsoft.com/office/officeart/2005/8/layout/orgChart1"/>
    <dgm:cxn modelId="{F623A8F5-FBA4-4C3B-B8B3-015C2B29DB0F}" type="presParOf" srcId="{F800AC16-4086-4D4A-8B97-3D965D0E4C81}" destId="{0262782F-AC43-4252-9BFA-CBB06F0ED585}" srcOrd="3" destOrd="0" presId="urn:microsoft.com/office/officeart/2005/8/layout/orgChart1"/>
    <dgm:cxn modelId="{5EB2D8C4-8A98-4916-9FDC-69896EEB988B}" type="presParOf" srcId="{0262782F-AC43-4252-9BFA-CBB06F0ED585}" destId="{A063C00A-F0E6-45EC-AA3C-8E252268047D}" srcOrd="0" destOrd="0" presId="urn:microsoft.com/office/officeart/2005/8/layout/orgChart1"/>
    <dgm:cxn modelId="{2DDDD6E7-D730-49FA-88D5-5E3E192B9E5E}" type="presParOf" srcId="{A063C00A-F0E6-45EC-AA3C-8E252268047D}" destId="{7786F5CB-2041-40CE-91BA-4806EB51F20A}" srcOrd="0" destOrd="0" presId="urn:microsoft.com/office/officeart/2005/8/layout/orgChart1"/>
    <dgm:cxn modelId="{DC058E4C-B8F5-45BF-B5D0-40DBE122BDDB}" type="presParOf" srcId="{A063C00A-F0E6-45EC-AA3C-8E252268047D}" destId="{EFF90808-9D97-43B0-9F46-57F00CD9FD49}" srcOrd="1" destOrd="0" presId="urn:microsoft.com/office/officeart/2005/8/layout/orgChart1"/>
    <dgm:cxn modelId="{7464A28E-5AA2-48E7-84A2-E23FDBB3F2A5}" type="presParOf" srcId="{0262782F-AC43-4252-9BFA-CBB06F0ED585}" destId="{0BDFAA65-8772-4188-BDDA-9EAAB39DCC53}" srcOrd="1" destOrd="0" presId="urn:microsoft.com/office/officeart/2005/8/layout/orgChart1"/>
    <dgm:cxn modelId="{4E47E5D1-F674-44AA-BAD2-A39559AE9D68}" type="presParOf" srcId="{0262782F-AC43-4252-9BFA-CBB06F0ED585}" destId="{383F4550-289E-4168-873F-F1BD7CB91623}" srcOrd="2" destOrd="0" presId="urn:microsoft.com/office/officeart/2005/8/layout/orgChart1"/>
    <dgm:cxn modelId="{1F21B296-E305-4C59-B67F-3368AEA803E2}" type="presParOf" srcId="{383F4550-289E-4168-873F-F1BD7CB91623}" destId="{7EF5F0C5-9CAD-46F7-A543-FFD210BE93DE}" srcOrd="0" destOrd="0" presId="urn:microsoft.com/office/officeart/2005/8/layout/orgChart1"/>
    <dgm:cxn modelId="{08775477-2763-432A-9AED-B74003D87E7F}" type="presParOf" srcId="{383F4550-289E-4168-873F-F1BD7CB91623}" destId="{86A1861D-515C-4684-A94C-568EDCCE079E}" srcOrd="1" destOrd="0" presId="urn:microsoft.com/office/officeart/2005/8/layout/orgChart1"/>
    <dgm:cxn modelId="{424E6610-1326-4075-A352-F6DFB2582F3B}" type="presParOf" srcId="{86A1861D-515C-4684-A94C-568EDCCE079E}" destId="{12A96E06-85BF-4C5D-9F3C-CB5DB715130A}" srcOrd="0" destOrd="0" presId="urn:microsoft.com/office/officeart/2005/8/layout/orgChart1"/>
    <dgm:cxn modelId="{E418BF8E-F141-428B-AB8D-FA8E26B0CAF2}" type="presParOf" srcId="{12A96E06-85BF-4C5D-9F3C-CB5DB715130A}" destId="{58258625-5D83-4782-AB50-192F2B0C0ACE}" srcOrd="0" destOrd="0" presId="urn:microsoft.com/office/officeart/2005/8/layout/orgChart1"/>
    <dgm:cxn modelId="{79380468-2B59-4C76-A4A9-2B0346ACB0B0}" type="presParOf" srcId="{12A96E06-85BF-4C5D-9F3C-CB5DB715130A}" destId="{C8ABB092-410A-4C75-9647-EEE01BB90755}" srcOrd="1" destOrd="0" presId="urn:microsoft.com/office/officeart/2005/8/layout/orgChart1"/>
    <dgm:cxn modelId="{DA486F48-8A54-4C86-BF52-030869B2A246}" type="presParOf" srcId="{86A1861D-515C-4684-A94C-568EDCCE079E}" destId="{71B66A20-1A18-40D1-93C2-FB99C006C8C4}" srcOrd="1" destOrd="0" presId="urn:microsoft.com/office/officeart/2005/8/layout/orgChart1"/>
    <dgm:cxn modelId="{C711BC08-757F-4366-A019-AC7B856E6CE9}" type="presParOf" srcId="{86A1861D-515C-4684-A94C-568EDCCE079E}" destId="{7479F19A-7EC1-4BF4-B154-105A7FEB7CA6}" srcOrd="2" destOrd="0" presId="urn:microsoft.com/office/officeart/2005/8/layout/orgChart1"/>
    <dgm:cxn modelId="{5FCAF74C-A042-4D22-BC89-5CB8F450F884}" type="presParOf" srcId="{383F4550-289E-4168-873F-F1BD7CB91623}" destId="{7BD38592-6F92-453B-BAEE-90D39CB8823F}" srcOrd="2" destOrd="0" presId="urn:microsoft.com/office/officeart/2005/8/layout/orgChart1"/>
    <dgm:cxn modelId="{1981AF96-2F28-4067-B3B1-AC4692BB0AF4}" type="presParOf" srcId="{383F4550-289E-4168-873F-F1BD7CB91623}" destId="{11B66FE1-3970-4420-8D8E-D419D9EBC312}" srcOrd="3" destOrd="0" presId="urn:microsoft.com/office/officeart/2005/8/layout/orgChart1"/>
    <dgm:cxn modelId="{E7294361-78C4-451B-B8CC-E1D2714D7269}" type="presParOf" srcId="{11B66FE1-3970-4420-8D8E-D419D9EBC312}" destId="{A78D5B9F-08A0-46BD-A48B-F52E154C2D55}" srcOrd="0" destOrd="0" presId="urn:microsoft.com/office/officeart/2005/8/layout/orgChart1"/>
    <dgm:cxn modelId="{006DBC7F-C5DF-4095-A3BB-F5610579A233}" type="presParOf" srcId="{A78D5B9F-08A0-46BD-A48B-F52E154C2D55}" destId="{FAAB7B83-4B5B-4032-9C99-071765170686}" srcOrd="0" destOrd="0" presId="urn:microsoft.com/office/officeart/2005/8/layout/orgChart1"/>
    <dgm:cxn modelId="{381A2189-D46D-40C2-8C41-4CCAEAF12E66}" type="presParOf" srcId="{A78D5B9F-08A0-46BD-A48B-F52E154C2D55}" destId="{E3D25996-4EDF-469B-A7E1-35E6DE12037A}" srcOrd="1" destOrd="0" presId="urn:microsoft.com/office/officeart/2005/8/layout/orgChart1"/>
    <dgm:cxn modelId="{22E4D736-25E3-4DEB-8DCE-6F0D9BF51368}" type="presParOf" srcId="{11B66FE1-3970-4420-8D8E-D419D9EBC312}" destId="{811F83C9-8139-441D-B8E7-F4EB7D1E2AED}" srcOrd="1" destOrd="0" presId="urn:microsoft.com/office/officeart/2005/8/layout/orgChart1"/>
    <dgm:cxn modelId="{277EF014-7AF2-472E-9817-C53115CD7CA2}" type="presParOf" srcId="{811F83C9-8139-441D-B8E7-F4EB7D1E2AED}" destId="{524BC846-62E9-47C5-9EA3-A660C0F49233}" srcOrd="0" destOrd="0" presId="urn:microsoft.com/office/officeart/2005/8/layout/orgChart1"/>
    <dgm:cxn modelId="{41A9F0DC-086E-4313-B678-3CC1A3057B57}" type="presParOf" srcId="{811F83C9-8139-441D-B8E7-F4EB7D1E2AED}" destId="{1DE1E068-2009-4A35-AEA5-E337E5BE80CD}" srcOrd="1" destOrd="0" presId="urn:microsoft.com/office/officeart/2005/8/layout/orgChart1"/>
    <dgm:cxn modelId="{273EAE83-BC97-47B4-A6C4-52F28D1231E6}" type="presParOf" srcId="{1DE1E068-2009-4A35-AEA5-E337E5BE80CD}" destId="{CEF168FE-2CAD-41B7-BD54-B47D2FD503AD}" srcOrd="0" destOrd="0" presId="urn:microsoft.com/office/officeart/2005/8/layout/orgChart1"/>
    <dgm:cxn modelId="{8BEAADC8-59B0-4AAA-BD46-9F13AA04359F}" type="presParOf" srcId="{CEF168FE-2CAD-41B7-BD54-B47D2FD503AD}" destId="{049E02C6-D947-4E55-BE89-F3601A8173A5}" srcOrd="0" destOrd="0" presId="urn:microsoft.com/office/officeart/2005/8/layout/orgChart1"/>
    <dgm:cxn modelId="{EC185160-BB70-4BB9-B955-74A5B4D91201}" type="presParOf" srcId="{CEF168FE-2CAD-41B7-BD54-B47D2FD503AD}" destId="{3FA2FFD0-2904-4583-A4E6-32DA900F53EB}" srcOrd="1" destOrd="0" presId="urn:microsoft.com/office/officeart/2005/8/layout/orgChart1"/>
    <dgm:cxn modelId="{C4DE92A3-E3A6-43DC-9669-851EF10E8FAC}" type="presParOf" srcId="{1DE1E068-2009-4A35-AEA5-E337E5BE80CD}" destId="{9B33027F-8297-498E-81F7-7F4B042C3BA1}" srcOrd="1" destOrd="0" presId="urn:microsoft.com/office/officeart/2005/8/layout/orgChart1"/>
    <dgm:cxn modelId="{60CB9C77-2695-4ACD-9366-DC773E179113}" type="presParOf" srcId="{1DE1E068-2009-4A35-AEA5-E337E5BE80CD}" destId="{C8AAD820-8BAE-47EF-A9A9-12D8DC42863E}" srcOrd="2" destOrd="0" presId="urn:microsoft.com/office/officeart/2005/8/layout/orgChart1"/>
    <dgm:cxn modelId="{0545AFCC-7C7F-4FEA-B807-97284E3F662B}" type="presParOf" srcId="{811F83C9-8139-441D-B8E7-F4EB7D1E2AED}" destId="{DB89FAB6-1BA4-4F8C-8DC7-3C9BC2E224E3}" srcOrd="2" destOrd="0" presId="urn:microsoft.com/office/officeart/2005/8/layout/orgChart1"/>
    <dgm:cxn modelId="{08E75F96-1628-402C-ADD0-AC19312E3169}" type="presParOf" srcId="{811F83C9-8139-441D-B8E7-F4EB7D1E2AED}" destId="{B6E20815-41C6-4261-A7B3-C1F790BDC278}" srcOrd="3" destOrd="0" presId="urn:microsoft.com/office/officeart/2005/8/layout/orgChart1"/>
    <dgm:cxn modelId="{5BD911DE-3A39-4481-A0BE-041E42A621A1}" type="presParOf" srcId="{B6E20815-41C6-4261-A7B3-C1F790BDC278}" destId="{148301F8-E418-48A8-8562-AC65A156075C}" srcOrd="0" destOrd="0" presId="urn:microsoft.com/office/officeart/2005/8/layout/orgChart1"/>
    <dgm:cxn modelId="{7F1804C8-AD8A-4A73-A080-B2E7AE52E8FC}" type="presParOf" srcId="{148301F8-E418-48A8-8562-AC65A156075C}" destId="{A52A7A2F-FAE4-4428-A543-31A821D99803}" srcOrd="0" destOrd="0" presId="urn:microsoft.com/office/officeart/2005/8/layout/orgChart1"/>
    <dgm:cxn modelId="{0D807F03-5B61-480F-83B1-7400B077C6C5}" type="presParOf" srcId="{148301F8-E418-48A8-8562-AC65A156075C}" destId="{58AAFC1B-0434-4822-9BBB-F9643DCE5CD5}" srcOrd="1" destOrd="0" presId="urn:microsoft.com/office/officeart/2005/8/layout/orgChart1"/>
    <dgm:cxn modelId="{D9C70D58-CC51-4BB6-9EB1-5F7A32FD7F83}" type="presParOf" srcId="{B6E20815-41C6-4261-A7B3-C1F790BDC278}" destId="{DFBD1A14-1127-4320-8427-7DC451EED891}" srcOrd="1" destOrd="0" presId="urn:microsoft.com/office/officeart/2005/8/layout/orgChart1"/>
    <dgm:cxn modelId="{0B4CEED5-3C6A-4F98-BD15-512E5AFD6438}" type="presParOf" srcId="{B6E20815-41C6-4261-A7B3-C1F790BDC278}" destId="{441B73A6-ECE4-4F91-92CD-7532D6026C34}" srcOrd="2" destOrd="0" presId="urn:microsoft.com/office/officeart/2005/8/layout/orgChart1"/>
    <dgm:cxn modelId="{C1BBC98B-156F-4BA4-82CA-1856A5553FD7}" type="presParOf" srcId="{11B66FE1-3970-4420-8D8E-D419D9EBC312}" destId="{B4CE9B2D-C750-4399-A96E-FD849F16B0A7}" srcOrd="2" destOrd="0" presId="urn:microsoft.com/office/officeart/2005/8/layout/orgChart1"/>
    <dgm:cxn modelId="{581D9CAC-1BDF-4D6F-87F5-348FAB03284F}" type="presParOf" srcId="{383F4550-289E-4168-873F-F1BD7CB91623}" destId="{E1865873-2BE1-401F-B08C-EB42825FBEC7}" srcOrd="4" destOrd="0" presId="urn:microsoft.com/office/officeart/2005/8/layout/orgChart1"/>
    <dgm:cxn modelId="{6C249AF9-CCE5-4DB0-960B-8E186FA95C09}" type="presParOf" srcId="{383F4550-289E-4168-873F-F1BD7CB91623}" destId="{2D834C71-B307-4A56-A0D2-C868834A0918}" srcOrd="5" destOrd="0" presId="urn:microsoft.com/office/officeart/2005/8/layout/orgChart1"/>
    <dgm:cxn modelId="{742BEFAE-4B2D-4710-B2C6-6CDD59E6091F}" type="presParOf" srcId="{2D834C71-B307-4A56-A0D2-C868834A0918}" destId="{3DAF7395-9780-4F76-A295-E7CB42267B93}" srcOrd="0" destOrd="0" presId="urn:microsoft.com/office/officeart/2005/8/layout/orgChart1"/>
    <dgm:cxn modelId="{D9F93179-3134-43C5-B622-D95923E5C71C}" type="presParOf" srcId="{3DAF7395-9780-4F76-A295-E7CB42267B93}" destId="{D9ACF5E3-B426-4E6D-BDE9-DCD63A280163}" srcOrd="0" destOrd="0" presId="urn:microsoft.com/office/officeart/2005/8/layout/orgChart1"/>
    <dgm:cxn modelId="{A8479917-6FFD-4B01-AB20-EE6DF1A12646}" type="presParOf" srcId="{3DAF7395-9780-4F76-A295-E7CB42267B93}" destId="{3F500456-3246-41A7-BFEE-3A38480B056F}" srcOrd="1" destOrd="0" presId="urn:microsoft.com/office/officeart/2005/8/layout/orgChart1"/>
    <dgm:cxn modelId="{D64CBA84-6D2B-4486-B796-2991A9991E36}" type="presParOf" srcId="{2D834C71-B307-4A56-A0D2-C868834A0918}" destId="{35B3BE05-D5E9-4EC3-B77F-C09614A20FAF}" srcOrd="1" destOrd="0" presId="urn:microsoft.com/office/officeart/2005/8/layout/orgChart1"/>
    <dgm:cxn modelId="{C395670F-CDA6-4AEB-B857-2EE932F81C06}" type="presParOf" srcId="{2D834C71-B307-4A56-A0D2-C868834A0918}" destId="{5B6C3C74-298D-49A5-9582-C97302F54A9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65873-2BE1-401F-B08C-EB42825FBEC7}">
      <dsp:nvSpPr>
        <dsp:cNvPr id="0" name=""/>
        <dsp:cNvSpPr/>
      </dsp:nvSpPr>
      <dsp:spPr>
        <a:xfrm>
          <a:off x="7997011" y="853963"/>
          <a:ext cx="584432" cy="381583"/>
        </a:xfrm>
        <a:custGeom>
          <a:avLst/>
          <a:gdLst/>
          <a:ahLst/>
          <a:cxnLst/>
          <a:rect l="0" t="0" r="0" b="0"/>
          <a:pathLst>
            <a:path>
              <a:moveTo>
                <a:pt x="0" y="0"/>
              </a:moveTo>
              <a:lnTo>
                <a:pt x="0" y="381583"/>
              </a:lnTo>
              <a:lnTo>
                <a:pt x="584432" y="381583"/>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89FAB6-1BA4-4F8C-8DC7-3C9BC2E224E3}">
      <dsp:nvSpPr>
        <dsp:cNvPr id="0" name=""/>
        <dsp:cNvSpPr/>
      </dsp:nvSpPr>
      <dsp:spPr>
        <a:xfrm>
          <a:off x="7897335" y="1464449"/>
          <a:ext cx="91440" cy="472082"/>
        </a:xfrm>
        <a:custGeom>
          <a:avLst/>
          <a:gdLst/>
          <a:ahLst/>
          <a:cxnLst/>
          <a:rect l="0" t="0" r="0" b="0"/>
          <a:pathLst>
            <a:path>
              <a:moveTo>
                <a:pt x="117757" y="0"/>
              </a:moveTo>
              <a:lnTo>
                <a:pt x="117757" y="472082"/>
              </a:lnTo>
              <a:lnTo>
                <a:pt x="45720" y="472082"/>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4BC846-62E9-47C5-9EA3-A660C0F49233}">
      <dsp:nvSpPr>
        <dsp:cNvPr id="0" name=""/>
        <dsp:cNvSpPr/>
      </dsp:nvSpPr>
      <dsp:spPr>
        <a:xfrm>
          <a:off x="8015093" y="1464449"/>
          <a:ext cx="101143" cy="474351"/>
        </a:xfrm>
        <a:custGeom>
          <a:avLst/>
          <a:gdLst/>
          <a:ahLst/>
          <a:cxnLst/>
          <a:rect l="0" t="0" r="0" b="0"/>
          <a:pathLst>
            <a:path>
              <a:moveTo>
                <a:pt x="0" y="0"/>
              </a:moveTo>
              <a:lnTo>
                <a:pt x="0" y="474351"/>
              </a:lnTo>
              <a:lnTo>
                <a:pt x="101143" y="474351"/>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D38592-6F92-453B-BAEE-90D39CB8823F}">
      <dsp:nvSpPr>
        <dsp:cNvPr id="0" name=""/>
        <dsp:cNvSpPr/>
      </dsp:nvSpPr>
      <dsp:spPr>
        <a:xfrm>
          <a:off x="7562143" y="853963"/>
          <a:ext cx="434868" cy="384010"/>
        </a:xfrm>
        <a:custGeom>
          <a:avLst/>
          <a:gdLst/>
          <a:ahLst/>
          <a:cxnLst/>
          <a:rect l="0" t="0" r="0" b="0"/>
          <a:pathLst>
            <a:path>
              <a:moveTo>
                <a:pt x="434868" y="0"/>
              </a:moveTo>
              <a:lnTo>
                <a:pt x="0" y="38401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F5F0C5-9CAD-46F7-A543-FFD210BE93DE}">
      <dsp:nvSpPr>
        <dsp:cNvPr id="0" name=""/>
        <dsp:cNvSpPr/>
      </dsp:nvSpPr>
      <dsp:spPr>
        <a:xfrm>
          <a:off x="7464577" y="853963"/>
          <a:ext cx="532433" cy="384010"/>
        </a:xfrm>
        <a:custGeom>
          <a:avLst/>
          <a:gdLst/>
          <a:ahLst/>
          <a:cxnLst/>
          <a:rect l="0" t="0" r="0" b="0"/>
          <a:pathLst>
            <a:path>
              <a:moveTo>
                <a:pt x="532433" y="0"/>
              </a:moveTo>
              <a:lnTo>
                <a:pt x="532433" y="384010"/>
              </a:lnTo>
              <a:lnTo>
                <a:pt x="0" y="38401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C5DB64-255E-4985-94AE-89CA163E0670}">
      <dsp:nvSpPr>
        <dsp:cNvPr id="0" name=""/>
        <dsp:cNvSpPr/>
      </dsp:nvSpPr>
      <dsp:spPr>
        <a:xfrm>
          <a:off x="5930463" y="454706"/>
          <a:ext cx="1613597" cy="172782"/>
        </a:xfrm>
        <a:custGeom>
          <a:avLst/>
          <a:gdLst/>
          <a:ahLst/>
          <a:cxnLst/>
          <a:rect l="0" t="0" r="0" b="0"/>
          <a:pathLst>
            <a:path>
              <a:moveTo>
                <a:pt x="0" y="0"/>
              </a:moveTo>
              <a:lnTo>
                <a:pt x="0" y="172782"/>
              </a:lnTo>
              <a:lnTo>
                <a:pt x="1613597" y="17278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69D997-F3EE-4560-A082-A0F00400C018}">
      <dsp:nvSpPr>
        <dsp:cNvPr id="0" name=""/>
        <dsp:cNvSpPr/>
      </dsp:nvSpPr>
      <dsp:spPr>
        <a:xfrm>
          <a:off x="4481069" y="1492482"/>
          <a:ext cx="843637" cy="446173"/>
        </a:xfrm>
        <a:custGeom>
          <a:avLst/>
          <a:gdLst/>
          <a:ahLst/>
          <a:cxnLst/>
          <a:rect l="0" t="0" r="0" b="0"/>
          <a:pathLst>
            <a:path>
              <a:moveTo>
                <a:pt x="0" y="0"/>
              </a:moveTo>
              <a:lnTo>
                <a:pt x="0" y="446173"/>
              </a:lnTo>
              <a:lnTo>
                <a:pt x="843637" y="446173"/>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65B2CE-208C-4DAE-B4CB-2B623BDFE6EF}">
      <dsp:nvSpPr>
        <dsp:cNvPr id="0" name=""/>
        <dsp:cNvSpPr/>
      </dsp:nvSpPr>
      <dsp:spPr>
        <a:xfrm>
          <a:off x="3980486" y="1492482"/>
          <a:ext cx="500582" cy="454299"/>
        </a:xfrm>
        <a:custGeom>
          <a:avLst/>
          <a:gdLst/>
          <a:ahLst/>
          <a:cxnLst/>
          <a:rect l="0" t="0" r="0" b="0"/>
          <a:pathLst>
            <a:path>
              <a:moveTo>
                <a:pt x="500582" y="0"/>
              </a:moveTo>
              <a:lnTo>
                <a:pt x="0" y="454299"/>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2EC6C5-9320-406E-8CEC-2E1A71A0B6E9}">
      <dsp:nvSpPr>
        <dsp:cNvPr id="0" name=""/>
        <dsp:cNvSpPr/>
      </dsp:nvSpPr>
      <dsp:spPr>
        <a:xfrm>
          <a:off x="3887686" y="1492482"/>
          <a:ext cx="593382" cy="445340"/>
        </a:xfrm>
        <a:custGeom>
          <a:avLst/>
          <a:gdLst/>
          <a:ahLst/>
          <a:cxnLst/>
          <a:rect l="0" t="0" r="0" b="0"/>
          <a:pathLst>
            <a:path>
              <a:moveTo>
                <a:pt x="593382" y="0"/>
              </a:moveTo>
              <a:lnTo>
                <a:pt x="593382" y="445340"/>
              </a:lnTo>
              <a:lnTo>
                <a:pt x="0" y="44534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472664-5BDA-4F97-A8D9-345ABAF1DC01}">
      <dsp:nvSpPr>
        <dsp:cNvPr id="0" name=""/>
        <dsp:cNvSpPr/>
      </dsp:nvSpPr>
      <dsp:spPr>
        <a:xfrm>
          <a:off x="3652397" y="858366"/>
          <a:ext cx="375721" cy="407641"/>
        </a:xfrm>
        <a:custGeom>
          <a:avLst/>
          <a:gdLst/>
          <a:ahLst/>
          <a:cxnLst/>
          <a:rect l="0" t="0" r="0" b="0"/>
          <a:pathLst>
            <a:path>
              <a:moveTo>
                <a:pt x="0" y="0"/>
              </a:moveTo>
              <a:lnTo>
                <a:pt x="0" y="407641"/>
              </a:lnTo>
              <a:lnTo>
                <a:pt x="375721" y="407641"/>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53BF95-E4B5-4A70-9F2B-175710E0F917}">
      <dsp:nvSpPr>
        <dsp:cNvPr id="0" name=""/>
        <dsp:cNvSpPr/>
      </dsp:nvSpPr>
      <dsp:spPr>
        <a:xfrm>
          <a:off x="2255273" y="1492482"/>
          <a:ext cx="581587" cy="390927"/>
        </a:xfrm>
        <a:custGeom>
          <a:avLst/>
          <a:gdLst/>
          <a:ahLst/>
          <a:cxnLst/>
          <a:rect l="0" t="0" r="0" b="0"/>
          <a:pathLst>
            <a:path>
              <a:moveTo>
                <a:pt x="581587" y="0"/>
              </a:moveTo>
              <a:lnTo>
                <a:pt x="581587" y="390927"/>
              </a:lnTo>
              <a:lnTo>
                <a:pt x="0" y="390927"/>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DEAD2D-7FF3-4D02-90BA-018FEC47C992}">
      <dsp:nvSpPr>
        <dsp:cNvPr id="0" name=""/>
        <dsp:cNvSpPr/>
      </dsp:nvSpPr>
      <dsp:spPr>
        <a:xfrm>
          <a:off x="3289810" y="858366"/>
          <a:ext cx="362586" cy="407641"/>
        </a:xfrm>
        <a:custGeom>
          <a:avLst/>
          <a:gdLst/>
          <a:ahLst/>
          <a:cxnLst/>
          <a:rect l="0" t="0" r="0" b="0"/>
          <a:pathLst>
            <a:path>
              <a:moveTo>
                <a:pt x="362586" y="0"/>
              </a:moveTo>
              <a:lnTo>
                <a:pt x="362586" y="407641"/>
              </a:lnTo>
              <a:lnTo>
                <a:pt x="0" y="407641"/>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59AAB4-F925-4842-88AC-06C14E62D0C0}">
      <dsp:nvSpPr>
        <dsp:cNvPr id="0" name=""/>
        <dsp:cNvSpPr/>
      </dsp:nvSpPr>
      <dsp:spPr>
        <a:xfrm>
          <a:off x="4105347" y="454706"/>
          <a:ext cx="1825116" cy="177184"/>
        </a:xfrm>
        <a:custGeom>
          <a:avLst/>
          <a:gdLst/>
          <a:ahLst/>
          <a:cxnLst/>
          <a:rect l="0" t="0" r="0" b="0"/>
          <a:pathLst>
            <a:path>
              <a:moveTo>
                <a:pt x="1825116" y="0"/>
              </a:moveTo>
              <a:lnTo>
                <a:pt x="1825116" y="177184"/>
              </a:lnTo>
              <a:lnTo>
                <a:pt x="0" y="177184"/>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27CB23-9F73-4C92-BECC-0D4D6B9CE5C9}">
      <dsp:nvSpPr>
        <dsp:cNvPr id="0" name=""/>
        <dsp:cNvSpPr/>
      </dsp:nvSpPr>
      <dsp:spPr>
        <a:xfrm>
          <a:off x="5425533" y="1756"/>
          <a:ext cx="1009860" cy="45294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Market Maker Index (MMI)</a:t>
          </a:r>
          <a:endParaRPr lang="en-US" sz="900" kern="1200" noProof="0" dirty="0"/>
        </a:p>
      </dsp:txBody>
      <dsp:txXfrm>
        <a:off x="5425533" y="1756"/>
        <a:ext cx="1009860" cy="452949"/>
      </dsp:txXfrm>
    </dsp:sp>
    <dsp:sp modelId="{A8868E1C-E884-456D-8081-85F3BF1898B0}">
      <dsp:nvSpPr>
        <dsp:cNvPr id="0" name=""/>
        <dsp:cNvSpPr/>
      </dsp:nvSpPr>
      <dsp:spPr>
        <a:xfrm>
          <a:off x="3199447" y="405416"/>
          <a:ext cx="905899" cy="452949"/>
        </a:xfrm>
        <a:prstGeom prst="rect">
          <a:avLst/>
        </a:prstGeom>
        <a:gradFill rotWithShape="0">
          <a:gsLst>
            <a:gs pos="0">
              <a:schemeClr val="tx1"/>
            </a:gs>
            <a:gs pos="80000">
              <a:schemeClr val="tx1"/>
            </a:gs>
            <a:gs pos="100000">
              <a:schemeClr val="tx1"/>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Activity Index</a:t>
          </a:r>
        </a:p>
        <a:p>
          <a:pPr lvl="0" algn="ctr" defTabSz="400050">
            <a:lnSpc>
              <a:spcPct val="90000"/>
            </a:lnSpc>
            <a:spcBef>
              <a:spcPct val="0"/>
            </a:spcBef>
            <a:spcAft>
              <a:spcPct val="35000"/>
            </a:spcAft>
          </a:pPr>
          <a:r>
            <a:rPr lang="en-US" sz="900" kern="1200" noProof="0" dirty="0" smtClean="0"/>
            <a:t>(AI)</a:t>
          </a:r>
          <a:endParaRPr lang="en-US" sz="900" kern="1200" noProof="0" dirty="0"/>
        </a:p>
      </dsp:txBody>
      <dsp:txXfrm>
        <a:off x="3199447" y="405416"/>
        <a:ext cx="905899" cy="452949"/>
      </dsp:txXfrm>
    </dsp:sp>
    <dsp:sp modelId="{6F18F690-2942-4A6A-A616-2E54EC554D18}">
      <dsp:nvSpPr>
        <dsp:cNvPr id="0" name=""/>
        <dsp:cNvSpPr/>
      </dsp:nvSpPr>
      <dsp:spPr>
        <a:xfrm>
          <a:off x="2383910" y="1039533"/>
          <a:ext cx="905899" cy="452949"/>
        </a:xfrm>
        <a:prstGeom prst="rect">
          <a:avLst/>
        </a:prstGeom>
        <a:gradFill rotWithShape="0">
          <a:gsLst>
            <a:gs pos="0">
              <a:schemeClr val="tx1">
                <a:lumMod val="90000"/>
                <a:lumOff val="10000"/>
              </a:schemeClr>
            </a:gs>
            <a:gs pos="80000">
              <a:schemeClr val="tx1">
                <a:lumMod val="90000"/>
                <a:lumOff val="10000"/>
              </a:schemeClr>
            </a:gs>
            <a:gs pos="100000">
              <a:schemeClr val="tx1">
                <a:lumMod val="90000"/>
                <a:lumOff val="1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Zero Coupon bonds</a:t>
          </a:r>
          <a:br>
            <a:rPr lang="en-US" sz="900" kern="1200" noProof="0" dirty="0" smtClean="0"/>
          </a:br>
          <a:r>
            <a:rPr lang="en-US" sz="900" kern="1200" noProof="0" dirty="0" smtClean="0"/>
            <a:t>3%</a:t>
          </a:r>
          <a:endParaRPr lang="en-US" sz="900" kern="1200" noProof="0" dirty="0"/>
        </a:p>
      </dsp:txBody>
      <dsp:txXfrm>
        <a:off x="2383910" y="1039533"/>
        <a:ext cx="905899" cy="452949"/>
      </dsp:txXfrm>
    </dsp:sp>
    <dsp:sp modelId="{76727483-48E7-4ECB-A2CF-0C9EDD7C58D3}">
      <dsp:nvSpPr>
        <dsp:cNvPr id="0" name=""/>
        <dsp:cNvSpPr/>
      </dsp:nvSpPr>
      <dsp:spPr>
        <a:xfrm>
          <a:off x="1349373" y="1656935"/>
          <a:ext cx="905899" cy="452949"/>
        </a:xfrm>
        <a:prstGeom prst="rect">
          <a:avLst/>
        </a:prstGeom>
        <a:gradFill rotWithShape="0">
          <a:gsLst>
            <a:gs pos="0">
              <a:schemeClr val="tx1">
                <a:lumMod val="90000"/>
                <a:lumOff val="10000"/>
              </a:schemeClr>
            </a:gs>
            <a:gs pos="80000">
              <a:schemeClr val="tx1">
                <a:lumMod val="90000"/>
                <a:lumOff val="10000"/>
              </a:schemeClr>
            </a:gs>
            <a:gs pos="100000">
              <a:schemeClr val="tx1">
                <a:lumMod val="90000"/>
                <a:lumOff val="1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Primary Market</a:t>
          </a:r>
        </a:p>
        <a:p>
          <a:pPr lvl="0" algn="ctr" defTabSz="400050">
            <a:lnSpc>
              <a:spcPct val="90000"/>
            </a:lnSpc>
            <a:spcBef>
              <a:spcPct val="0"/>
            </a:spcBef>
            <a:spcAft>
              <a:spcPct val="35000"/>
            </a:spcAft>
          </a:pPr>
          <a:r>
            <a:rPr lang="en-US" sz="900" kern="1200" noProof="0" dirty="0" smtClean="0"/>
            <a:t>100%</a:t>
          </a:r>
          <a:endParaRPr lang="en-US" sz="900" kern="1200" noProof="0" dirty="0"/>
        </a:p>
      </dsp:txBody>
      <dsp:txXfrm>
        <a:off x="1349373" y="1656935"/>
        <a:ext cx="905899" cy="452949"/>
      </dsp:txXfrm>
    </dsp:sp>
    <dsp:sp modelId="{A689E545-DA75-49BA-8BE7-87B66C0715C2}">
      <dsp:nvSpPr>
        <dsp:cNvPr id="0" name=""/>
        <dsp:cNvSpPr/>
      </dsp:nvSpPr>
      <dsp:spPr>
        <a:xfrm>
          <a:off x="4028119" y="1039533"/>
          <a:ext cx="905899" cy="452949"/>
        </a:xfrm>
        <a:prstGeom prst="rect">
          <a:avLst/>
        </a:prstGeom>
        <a:gradFill rotWithShape="0">
          <a:gsLst>
            <a:gs pos="0">
              <a:schemeClr val="tx2"/>
            </a:gs>
            <a:gs pos="80000">
              <a:schemeClr val="tx2"/>
            </a:gs>
            <a:gs pos="100000">
              <a:schemeClr val="tx2"/>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err="1" smtClean="0"/>
            <a:t>MBonos</a:t>
          </a:r>
          <a:endParaRPr lang="en-US" sz="900" kern="1200" noProof="0" dirty="0" smtClean="0"/>
        </a:p>
        <a:p>
          <a:pPr lvl="0" algn="ctr" defTabSz="400050">
            <a:lnSpc>
              <a:spcPct val="90000"/>
            </a:lnSpc>
            <a:spcBef>
              <a:spcPct val="0"/>
            </a:spcBef>
            <a:spcAft>
              <a:spcPct val="35000"/>
            </a:spcAft>
          </a:pPr>
          <a:r>
            <a:rPr lang="en-US" sz="900" kern="1200" noProof="0" dirty="0" smtClean="0"/>
            <a:t>97%</a:t>
          </a:r>
          <a:endParaRPr lang="en-US" sz="900" kern="1200" noProof="0" dirty="0"/>
        </a:p>
      </dsp:txBody>
      <dsp:txXfrm>
        <a:off x="4028119" y="1039533"/>
        <a:ext cx="905899" cy="452949"/>
      </dsp:txXfrm>
    </dsp:sp>
    <dsp:sp modelId="{D6912807-FD1B-46AC-B07C-0C4A759EA6B5}">
      <dsp:nvSpPr>
        <dsp:cNvPr id="0" name=""/>
        <dsp:cNvSpPr/>
      </dsp:nvSpPr>
      <dsp:spPr>
        <a:xfrm>
          <a:off x="2981786" y="1711348"/>
          <a:ext cx="905899" cy="452949"/>
        </a:xfrm>
        <a:prstGeom prst="rect">
          <a:avLst/>
        </a:prstGeom>
        <a:gradFill rotWithShape="0">
          <a:gsLst>
            <a:gs pos="0">
              <a:schemeClr val="tx2"/>
            </a:gs>
            <a:gs pos="80000">
              <a:schemeClr val="tx2"/>
            </a:gs>
            <a:gs pos="100000">
              <a:schemeClr val="tx2"/>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Primary Market</a:t>
          </a:r>
        </a:p>
        <a:p>
          <a:pPr lvl="0" algn="ctr" defTabSz="400050">
            <a:lnSpc>
              <a:spcPct val="90000"/>
            </a:lnSpc>
            <a:spcBef>
              <a:spcPct val="0"/>
            </a:spcBef>
            <a:spcAft>
              <a:spcPct val="35000"/>
            </a:spcAft>
          </a:pPr>
          <a:r>
            <a:rPr lang="en-US" sz="900" b="1" kern="1200" noProof="0" dirty="0" smtClean="0"/>
            <a:t>25%</a:t>
          </a:r>
          <a:endParaRPr lang="en-US" sz="900" b="1" kern="1200" noProof="0" dirty="0"/>
        </a:p>
      </dsp:txBody>
      <dsp:txXfrm>
        <a:off x="2981786" y="1711348"/>
        <a:ext cx="905899" cy="452949"/>
      </dsp:txXfrm>
    </dsp:sp>
    <dsp:sp modelId="{337DED8F-C6AB-424A-BB5B-FCD175060693}">
      <dsp:nvSpPr>
        <dsp:cNvPr id="0" name=""/>
        <dsp:cNvSpPr/>
      </dsp:nvSpPr>
      <dsp:spPr>
        <a:xfrm>
          <a:off x="3980486" y="1720307"/>
          <a:ext cx="1259155" cy="452949"/>
        </a:xfrm>
        <a:prstGeom prst="rect">
          <a:avLst/>
        </a:prstGeom>
        <a:gradFill rotWithShape="0">
          <a:gsLst>
            <a:gs pos="0">
              <a:schemeClr val="tx2"/>
            </a:gs>
            <a:gs pos="80000">
              <a:schemeClr val="tx2"/>
            </a:gs>
            <a:gs pos="100000">
              <a:schemeClr val="tx2"/>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Secondary Market with Institutional Clients</a:t>
          </a:r>
        </a:p>
        <a:p>
          <a:pPr lvl="0" algn="ctr" defTabSz="400050">
            <a:lnSpc>
              <a:spcPct val="90000"/>
            </a:lnSpc>
            <a:spcBef>
              <a:spcPct val="0"/>
            </a:spcBef>
            <a:spcAft>
              <a:spcPct val="35000"/>
            </a:spcAft>
          </a:pPr>
          <a:r>
            <a:rPr lang="en-US" sz="900" b="1" kern="1200" noProof="0" dirty="0" smtClean="0"/>
            <a:t>40%</a:t>
          </a:r>
          <a:endParaRPr lang="en-US" sz="900" b="1" kern="1200" noProof="0" dirty="0"/>
        </a:p>
      </dsp:txBody>
      <dsp:txXfrm>
        <a:off x="3980486" y="1720307"/>
        <a:ext cx="1259155" cy="452949"/>
      </dsp:txXfrm>
    </dsp:sp>
    <dsp:sp modelId="{3795725B-E7D2-4D11-A414-2805CD74658B}">
      <dsp:nvSpPr>
        <dsp:cNvPr id="0" name=""/>
        <dsp:cNvSpPr/>
      </dsp:nvSpPr>
      <dsp:spPr>
        <a:xfrm>
          <a:off x="5324706" y="1712181"/>
          <a:ext cx="905899" cy="452949"/>
        </a:xfrm>
        <a:prstGeom prst="rect">
          <a:avLst/>
        </a:prstGeom>
        <a:gradFill rotWithShape="0">
          <a:gsLst>
            <a:gs pos="0">
              <a:schemeClr val="tx2"/>
            </a:gs>
            <a:gs pos="80000">
              <a:schemeClr val="tx2"/>
            </a:gs>
            <a:gs pos="100000">
              <a:schemeClr val="tx2"/>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Interbank Secondary Market </a:t>
          </a:r>
          <a:r>
            <a:rPr lang="en-US" sz="900" b="1" kern="1200" noProof="0" dirty="0" smtClean="0"/>
            <a:t>35%</a:t>
          </a:r>
          <a:endParaRPr lang="en-US" sz="900" b="1" kern="1200" noProof="0" dirty="0"/>
        </a:p>
      </dsp:txBody>
      <dsp:txXfrm>
        <a:off x="5324706" y="1712181"/>
        <a:ext cx="905899" cy="452949"/>
      </dsp:txXfrm>
    </dsp:sp>
    <dsp:sp modelId="{7786F5CB-2041-40CE-91BA-4806EB51F20A}">
      <dsp:nvSpPr>
        <dsp:cNvPr id="0" name=""/>
        <dsp:cNvSpPr/>
      </dsp:nvSpPr>
      <dsp:spPr>
        <a:xfrm>
          <a:off x="7544061" y="401014"/>
          <a:ext cx="905899" cy="452949"/>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Incentives and Penalizations</a:t>
          </a:r>
          <a:endParaRPr lang="en-US" sz="900" kern="1200" noProof="0" dirty="0"/>
        </a:p>
      </dsp:txBody>
      <dsp:txXfrm>
        <a:off x="7544061" y="401014"/>
        <a:ext cx="905899" cy="452949"/>
      </dsp:txXfrm>
    </dsp:sp>
    <dsp:sp modelId="{58258625-5D83-4782-AB50-192F2B0C0ACE}">
      <dsp:nvSpPr>
        <dsp:cNvPr id="0" name=""/>
        <dsp:cNvSpPr/>
      </dsp:nvSpPr>
      <dsp:spPr>
        <a:xfrm>
          <a:off x="6558677" y="1011499"/>
          <a:ext cx="905899" cy="452949"/>
        </a:xfrm>
        <a:prstGeom prst="rect">
          <a:avLst/>
        </a:prstGeom>
        <a:gradFill rotWithShape="0">
          <a:gsLst>
            <a:gs pos="0">
              <a:schemeClr val="accent4">
                <a:lumMod val="75000"/>
              </a:schemeClr>
            </a:gs>
            <a:gs pos="80000">
              <a:schemeClr val="accent4"/>
            </a:gs>
            <a:gs pos="100000">
              <a:schemeClr val="accent4"/>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Diversification Index</a:t>
          </a:r>
          <a:endParaRPr lang="en-US" sz="900" kern="1200" noProof="0" dirty="0"/>
        </a:p>
      </dsp:txBody>
      <dsp:txXfrm>
        <a:off x="6558677" y="1011499"/>
        <a:ext cx="905899" cy="452949"/>
      </dsp:txXfrm>
    </dsp:sp>
    <dsp:sp modelId="{FAAB7B83-4B5B-4032-9C99-071765170686}">
      <dsp:nvSpPr>
        <dsp:cNvPr id="0" name=""/>
        <dsp:cNvSpPr/>
      </dsp:nvSpPr>
      <dsp:spPr>
        <a:xfrm>
          <a:off x="7562143" y="1011499"/>
          <a:ext cx="905899" cy="452949"/>
        </a:xfrm>
        <a:prstGeom prst="rect">
          <a:avLst/>
        </a:prstGeom>
        <a:gradFill rotWithShape="0">
          <a:gsLst>
            <a:gs pos="0">
              <a:schemeClr val="accent4">
                <a:lumMod val="75000"/>
              </a:schemeClr>
            </a:gs>
            <a:gs pos="80000">
              <a:schemeClr val="accent4"/>
            </a:gs>
            <a:gs pos="100000">
              <a:schemeClr val="accent4"/>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Operations in Mexican Derivatives Market</a:t>
          </a:r>
          <a:endParaRPr lang="en-US" sz="900" kern="1200" noProof="0" dirty="0"/>
        </a:p>
      </dsp:txBody>
      <dsp:txXfrm>
        <a:off x="7562143" y="1011499"/>
        <a:ext cx="905899" cy="452949"/>
      </dsp:txXfrm>
    </dsp:sp>
    <dsp:sp modelId="{049E02C6-D947-4E55-BE89-F3601A8173A5}">
      <dsp:nvSpPr>
        <dsp:cNvPr id="0" name=""/>
        <dsp:cNvSpPr/>
      </dsp:nvSpPr>
      <dsp:spPr>
        <a:xfrm>
          <a:off x="8116236" y="1712326"/>
          <a:ext cx="905899" cy="452949"/>
        </a:xfrm>
        <a:prstGeom prst="rect">
          <a:avLst/>
        </a:prstGeom>
        <a:gradFill rotWithShape="0">
          <a:gsLst>
            <a:gs pos="0">
              <a:schemeClr val="accent4">
                <a:lumMod val="75000"/>
              </a:schemeClr>
            </a:gs>
            <a:gs pos="80000">
              <a:schemeClr val="accent4"/>
            </a:gs>
            <a:gs pos="100000">
              <a:schemeClr val="accent4"/>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Quotes</a:t>
          </a:r>
          <a:endParaRPr lang="en-US" sz="900" kern="1200" noProof="0" dirty="0"/>
        </a:p>
      </dsp:txBody>
      <dsp:txXfrm>
        <a:off x="8116236" y="1712326"/>
        <a:ext cx="905899" cy="452949"/>
      </dsp:txXfrm>
    </dsp:sp>
    <dsp:sp modelId="{A52A7A2F-FAE4-4428-A543-31A821D99803}">
      <dsp:nvSpPr>
        <dsp:cNvPr id="0" name=""/>
        <dsp:cNvSpPr/>
      </dsp:nvSpPr>
      <dsp:spPr>
        <a:xfrm>
          <a:off x="7037156" y="1710057"/>
          <a:ext cx="905899" cy="452949"/>
        </a:xfrm>
        <a:prstGeom prst="rect">
          <a:avLst/>
        </a:prstGeom>
        <a:gradFill rotWithShape="0">
          <a:gsLst>
            <a:gs pos="0">
              <a:schemeClr val="accent4">
                <a:lumMod val="75000"/>
              </a:schemeClr>
            </a:gs>
            <a:gs pos="80000">
              <a:schemeClr val="accent4"/>
            </a:gs>
            <a:gs pos="100000">
              <a:schemeClr val="accent4"/>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Operation Volumes</a:t>
          </a:r>
          <a:endParaRPr lang="en-US" sz="900" kern="1200" noProof="0" dirty="0"/>
        </a:p>
      </dsp:txBody>
      <dsp:txXfrm>
        <a:off x="7037156" y="1710057"/>
        <a:ext cx="905899" cy="452949"/>
      </dsp:txXfrm>
    </dsp:sp>
    <dsp:sp modelId="{D9ACF5E3-B426-4E6D-BDE9-DCD63A280163}">
      <dsp:nvSpPr>
        <dsp:cNvPr id="0" name=""/>
        <dsp:cNvSpPr/>
      </dsp:nvSpPr>
      <dsp:spPr>
        <a:xfrm>
          <a:off x="8581443" y="1009072"/>
          <a:ext cx="905899" cy="452949"/>
        </a:xfrm>
        <a:prstGeom prst="rect">
          <a:avLst/>
        </a:prstGeom>
        <a:gradFill rotWithShape="0">
          <a:gsLst>
            <a:gs pos="0">
              <a:schemeClr val="accent4">
                <a:lumMod val="75000"/>
              </a:schemeClr>
            </a:gs>
            <a:gs pos="80000">
              <a:schemeClr val="accent4"/>
            </a:gs>
            <a:gs pos="100000">
              <a:schemeClr val="accent4"/>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Two-way quotes in secondary market</a:t>
          </a:r>
          <a:endParaRPr lang="en-US" sz="900" kern="1200" noProof="0" dirty="0"/>
        </a:p>
      </dsp:txBody>
      <dsp:txXfrm>
        <a:off x="8581443" y="1009072"/>
        <a:ext cx="905899" cy="452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65873-2BE1-401F-B08C-EB42825FBEC7}">
      <dsp:nvSpPr>
        <dsp:cNvPr id="0" name=""/>
        <dsp:cNvSpPr/>
      </dsp:nvSpPr>
      <dsp:spPr>
        <a:xfrm>
          <a:off x="6741792" y="960936"/>
          <a:ext cx="91440" cy="453139"/>
        </a:xfrm>
        <a:custGeom>
          <a:avLst/>
          <a:gdLst/>
          <a:ahLst/>
          <a:cxnLst/>
          <a:rect l="0" t="0" r="0" b="0"/>
          <a:pathLst>
            <a:path>
              <a:moveTo>
                <a:pt x="120509" y="0"/>
              </a:moveTo>
              <a:lnTo>
                <a:pt x="120509" y="453139"/>
              </a:lnTo>
              <a:lnTo>
                <a:pt x="45720" y="453139"/>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C5DB64-255E-4985-94AE-89CA163E0670}">
      <dsp:nvSpPr>
        <dsp:cNvPr id="0" name=""/>
        <dsp:cNvSpPr/>
      </dsp:nvSpPr>
      <dsp:spPr>
        <a:xfrm>
          <a:off x="4532821" y="510880"/>
          <a:ext cx="1818900" cy="194765"/>
        </a:xfrm>
        <a:custGeom>
          <a:avLst/>
          <a:gdLst/>
          <a:ahLst/>
          <a:cxnLst/>
          <a:rect l="0" t="0" r="0" b="0"/>
          <a:pathLst>
            <a:path>
              <a:moveTo>
                <a:pt x="0" y="0"/>
              </a:moveTo>
              <a:lnTo>
                <a:pt x="0" y="194765"/>
              </a:lnTo>
              <a:lnTo>
                <a:pt x="1818900" y="19476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6F896D-616F-44C6-8B6D-F09132A2C6F9}">
      <dsp:nvSpPr>
        <dsp:cNvPr id="0" name=""/>
        <dsp:cNvSpPr/>
      </dsp:nvSpPr>
      <dsp:spPr>
        <a:xfrm>
          <a:off x="2086561" y="961207"/>
          <a:ext cx="899376" cy="455932"/>
        </a:xfrm>
        <a:custGeom>
          <a:avLst/>
          <a:gdLst/>
          <a:ahLst/>
          <a:cxnLst/>
          <a:rect l="0" t="0" r="0" b="0"/>
          <a:pathLst>
            <a:path>
              <a:moveTo>
                <a:pt x="0" y="0"/>
              </a:moveTo>
              <a:lnTo>
                <a:pt x="0" y="455932"/>
              </a:lnTo>
              <a:lnTo>
                <a:pt x="899376" y="455932"/>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472664-5BDA-4F97-A8D9-345ABAF1DC01}">
      <dsp:nvSpPr>
        <dsp:cNvPr id="0" name=""/>
        <dsp:cNvSpPr/>
      </dsp:nvSpPr>
      <dsp:spPr>
        <a:xfrm>
          <a:off x="1521217" y="961207"/>
          <a:ext cx="565344" cy="455932"/>
        </a:xfrm>
        <a:custGeom>
          <a:avLst/>
          <a:gdLst/>
          <a:ahLst/>
          <a:cxnLst/>
          <a:rect l="0" t="0" r="0" b="0"/>
          <a:pathLst>
            <a:path>
              <a:moveTo>
                <a:pt x="565344" y="0"/>
              </a:moveTo>
              <a:lnTo>
                <a:pt x="0" y="455932"/>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DEAD2D-7FF3-4D02-90BA-018FEC47C992}">
      <dsp:nvSpPr>
        <dsp:cNvPr id="0" name=""/>
        <dsp:cNvSpPr/>
      </dsp:nvSpPr>
      <dsp:spPr>
        <a:xfrm>
          <a:off x="1412034" y="961207"/>
          <a:ext cx="674527" cy="452869"/>
        </a:xfrm>
        <a:custGeom>
          <a:avLst/>
          <a:gdLst/>
          <a:ahLst/>
          <a:cxnLst/>
          <a:rect l="0" t="0" r="0" b="0"/>
          <a:pathLst>
            <a:path>
              <a:moveTo>
                <a:pt x="674527" y="0"/>
              </a:moveTo>
              <a:lnTo>
                <a:pt x="674527" y="452869"/>
              </a:lnTo>
              <a:lnTo>
                <a:pt x="0" y="452869"/>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59AAB4-F925-4842-88AC-06C14E62D0C0}">
      <dsp:nvSpPr>
        <dsp:cNvPr id="0" name=""/>
        <dsp:cNvSpPr/>
      </dsp:nvSpPr>
      <dsp:spPr>
        <a:xfrm>
          <a:off x="2597141" y="510880"/>
          <a:ext cx="1935680" cy="195036"/>
        </a:xfrm>
        <a:custGeom>
          <a:avLst/>
          <a:gdLst/>
          <a:ahLst/>
          <a:cxnLst/>
          <a:rect l="0" t="0" r="0" b="0"/>
          <a:pathLst>
            <a:path>
              <a:moveTo>
                <a:pt x="1935680" y="0"/>
              </a:moveTo>
              <a:lnTo>
                <a:pt x="1935680" y="195036"/>
              </a:lnTo>
              <a:lnTo>
                <a:pt x="0" y="195036"/>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27CB23-9F73-4C92-BECC-0D4D6B9CE5C9}">
      <dsp:nvSpPr>
        <dsp:cNvPr id="0" name=""/>
        <dsp:cNvSpPr/>
      </dsp:nvSpPr>
      <dsp:spPr>
        <a:xfrm>
          <a:off x="4028251" y="300"/>
          <a:ext cx="1009140" cy="51057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Market Maker Index (MMI)</a:t>
          </a:r>
          <a:endParaRPr lang="es-MX" sz="900" kern="1200" dirty="0"/>
        </a:p>
      </dsp:txBody>
      <dsp:txXfrm>
        <a:off x="4028251" y="300"/>
        <a:ext cx="1009140" cy="510579"/>
      </dsp:txXfrm>
    </dsp:sp>
    <dsp:sp modelId="{A8868E1C-E884-456D-8081-85F3BF1898B0}">
      <dsp:nvSpPr>
        <dsp:cNvPr id="0" name=""/>
        <dsp:cNvSpPr/>
      </dsp:nvSpPr>
      <dsp:spPr>
        <a:xfrm>
          <a:off x="1575981" y="450627"/>
          <a:ext cx="1021159" cy="510579"/>
        </a:xfrm>
        <a:prstGeom prst="rect">
          <a:avLst/>
        </a:prstGeom>
        <a:gradFill rotWithShape="0">
          <a:gsLst>
            <a:gs pos="0">
              <a:schemeClr val="tx1"/>
            </a:gs>
            <a:gs pos="80000">
              <a:schemeClr val="tx1"/>
            </a:gs>
            <a:gs pos="100000">
              <a:schemeClr val="tx1"/>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Activity Index</a:t>
          </a:r>
        </a:p>
        <a:p>
          <a:pPr lvl="0" algn="ctr" defTabSz="400050">
            <a:lnSpc>
              <a:spcPct val="90000"/>
            </a:lnSpc>
            <a:spcBef>
              <a:spcPct val="0"/>
            </a:spcBef>
            <a:spcAft>
              <a:spcPct val="35000"/>
            </a:spcAft>
          </a:pPr>
          <a:r>
            <a:rPr lang="en-US" sz="900" kern="1200" noProof="0" dirty="0" smtClean="0"/>
            <a:t>(AI)</a:t>
          </a:r>
          <a:endParaRPr lang="es-MX" sz="900" kern="1200" dirty="0"/>
        </a:p>
      </dsp:txBody>
      <dsp:txXfrm>
        <a:off x="1575981" y="450627"/>
        <a:ext cx="1021159" cy="510579"/>
      </dsp:txXfrm>
    </dsp:sp>
    <dsp:sp modelId="{6F18F690-2942-4A6A-A616-2E54EC554D18}">
      <dsp:nvSpPr>
        <dsp:cNvPr id="0" name=""/>
        <dsp:cNvSpPr/>
      </dsp:nvSpPr>
      <dsp:spPr>
        <a:xfrm>
          <a:off x="390874" y="1158786"/>
          <a:ext cx="1021159" cy="510579"/>
        </a:xfrm>
        <a:prstGeom prst="rect">
          <a:avLst/>
        </a:prstGeom>
        <a:gradFill rotWithShape="0">
          <a:gsLst>
            <a:gs pos="0">
              <a:schemeClr val="tx2"/>
            </a:gs>
            <a:gs pos="80000">
              <a:schemeClr val="tx2"/>
            </a:gs>
            <a:gs pos="100000">
              <a:schemeClr val="tx2"/>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Primary Market</a:t>
          </a:r>
        </a:p>
        <a:p>
          <a:pPr lvl="0" algn="ctr" defTabSz="400050">
            <a:lnSpc>
              <a:spcPct val="90000"/>
            </a:lnSpc>
            <a:spcBef>
              <a:spcPct val="0"/>
            </a:spcBef>
            <a:spcAft>
              <a:spcPct val="35000"/>
            </a:spcAft>
          </a:pPr>
          <a:r>
            <a:rPr lang="es-MX" sz="900" b="1" kern="1200" dirty="0" smtClean="0"/>
            <a:t>35%</a:t>
          </a:r>
          <a:endParaRPr lang="es-MX" sz="900" b="1" kern="1200" dirty="0"/>
        </a:p>
      </dsp:txBody>
      <dsp:txXfrm>
        <a:off x="390874" y="1158786"/>
        <a:ext cx="1021159" cy="510579"/>
      </dsp:txXfrm>
    </dsp:sp>
    <dsp:sp modelId="{A689E545-DA75-49BA-8BE7-87B66C0715C2}">
      <dsp:nvSpPr>
        <dsp:cNvPr id="0" name=""/>
        <dsp:cNvSpPr/>
      </dsp:nvSpPr>
      <dsp:spPr>
        <a:xfrm>
          <a:off x="1521217" y="1161849"/>
          <a:ext cx="1366975" cy="510579"/>
        </a:xfrm>
        <a:prstGeom prst="rect">
          <a:avLst/>
        </a:prstGeom>
        <a:gradFill rotWithShape="0">
          <a:gsLst>
            <a:gs pos="0">
              <a:schemeClr val="tx2"/>
            </a:gs>
            <a:gs pos="80000">
              <a:schemeClr val="tx2"/>
            </a:gs>
            <a:gs pos="100000">
              <a:schemeClr val="tx2"/>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Secondary Market with Institutional Clients</a:t>
          </a:r>
        </a:p>
        <a:p>
          <a:pPr lvl="0" algn="ctr" defTabSz="400050">
            <a:lnSpc>
              <a:spcPct val="90000"/>
            </a:lnSpc>
            <a:spcBef>
              <a:spcPct val="0"/>
            </a:spcBef>
            <a:spcAft>
              <a:spcPct val="35000"/>
            </a:spcAft>
          </a:pPr>
          <a:r>
            <a:rPr lang="es-MX" sz="900" b="1" kern="1200" dirty="0" smtClean="0"/>
            <a:t>40%</a:t>
          </a:r>
          <a:endParaRPr lang="es-MX" sz="900" b="1" kern="1200" dirty="0"/>
        </a:p>
      </dsp:txBody>
      <dsp:txXfrm>
        <a:off x="1521217" y="1161849"/>
        <a:ext cx="1366975" cy="510579"/>
      </dsp:txXfrm>
    </dsp:sp>
    <dsp:sp modelId="{B954BB26-9645-4F7B-8755-70A4C6D44040}">
      <dsp:nvSpPr>
        <dsp:cNvPr id="0" name=""/>
        <dsp:cNvSpPr/>
      </dsp:nvSpPr>
      <dsp:spPr>
        <a:xfrm>
          <a:off x="2985938" y="1161849"/>
          <a:ext cx="1021159" cy="510579"/>
        </a:xfrm>
        <a:prstGeom prst="rect">
          <a:avLst/>
        </a:prstGeom>
        <a:gradFill rotWithShape="0">
          <a:gsLst>
            <a:gs pos="0">
              <a:schemeClr val="tx2"/>
            </a:gs>
            <a:gs pos="80000">
              <a:schemeClr val="tx2"/>
            </a:gs>
            <a:gs pos="100000">
              <a:schemeClr val="tx2"/>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Interbank Secondary Market </a:t>
          </a:r>
        </a:p>
        <a:p>
          <a:pPr lvl="0" algn="ctr" defTabSz="400050">
            <a:lnSpc>
              <a:spcPct val="90000"/>
            </a:lnSpc>
            <a:spcBef>
              <a:spcPct val="0"/>
            </a:spcBef>
            <a:spcAft>
              <a:spcPct val="35000"/>
            </a:spcAft>
          </a:pPr>
          <a:r>
            <a:rPr lang="es-MX" sz="900" b="1" kern="1200" dirty="0" smtClean="0"/>
            <a:t>25%</a:t>
          </a:r>
          <a:endParaRPr lang="es-MX" sz="900" b="1" kern="1200" dirty="0"/>
        </a:p>
      </dsp:txBody>
      <dsp:txXfrm>
        <a:off x="2985938" y="1161849"/>
        <a:ext cx="1021159" cy="510579"/>
      </dsp:txXfrm>
    </dsp:sp>
    <dsp:sp modelId="{7786F5CB-2041-40CE-91BA-4806EB51F20A}">
      <dsp:nvSpPr>
        <dsp:cNvPr id="0" name=""/>
        <dsp:cNvSpPr/>
      </dsp:nvSpPr>
      <dsp:spPr>
        <a:xfrm>
          <a:off x="6351721" y="450356"/>
          <a:ext cx="1021159" cy="510579"/>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Incentives and Penalizations</a:t>
          </a:r>
          <a:endParaRPr lang="es-MX" sz="900" kern="1200" dirty="0"/>
        </a:p>
      </dsp:txBody>
      <dsp:txXfrm>
        <a:off x="6351721" y="450356"/>
        <a:ext cx="1021159" cy="510579"/>
      </dsp:txXfrm>
    </dsp:sp>
    <dsp:sp modelId="{D9ACF5E3-B426-4E6D-BDE9-DCD63A280163}">
      <dsp:nvSpPr>
        <dsp:cNvPr id="0" name=""/>
        <dsp:cNvSpPr/>
      </dsp:nvSpPr>
      <dsp:spPr>
        <a:xfrm>
          <a:off x="5766352" y="1158786"/>
          <a:ext cx="1021159" cy="510579"/>
        </a:xfrm>
        <a:prstGeom prst="rect">
          <a:avLst/>
        </a:prstGeom>
        <a:gradFill rotWithShape="0">
          <a:gsLst>
            <a:gs pos="0">
              <a:schemeClr val="accent4">
                <a:lumMod val="75000"/>
              </a:schemeClr>
            </a:gs>
            <a:gs pos="80000">
              <a:schemeClr val="accent4"/>
            </a:gs>
            <a:gs pos="100000">
              <a:schemeClr val="accent4"/>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t>Two-way quotes in secondary market</a:t>
          </a:r>
          <a:endParaRPr lang="es-MX" sz="900" kern="1200" dirty="0"/>
        </a:p>
      </dsp:txBody>
      <dsp:txXfrm>
        <a:off x="5766352" y="1158786"/>
        <a:ext cx="1021159" cy="510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65873-2BE1-401F-B08C-EB42825FBEC7}">
      <dsp:nvSpPr>
        <dsp:cNvPr id="0" name=""/>
        <dsp:cNvSpPr/>
      </dsp:nvSpPr>
      <dsp:spPr>
        <a:xfrm>
          <a:off x="3514747" y="526682"/>
          <a:ext cx="449262" cy="225124"/>
        </a:xfrm>
        <a:custGeom>
          <a:avLst/>
          <a:gdLst/>
          <a:ahLst/>
          <a:cxnLst/>
          <a:rect l="0" t="0" r="0" b="0"/>
          <a:pathLst>
            <a:path>
              <a:moveTo>
                <a:pt x="0" y="0"/>
              </a:moveTo>
              <a:lnTo>
                <a:pt x="0" y="225124"/>
              </a:lnTo>
              <a:lnTo>
                <a:pt x="449262" y="225124"/>
              </a:lnTo>
            </a:path>
          </a:pathLst>
        </a:custGeom>
        <a:noFill/>
        <a:ln w="9525"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DB89FAB6-1BA4-4F8C-8DC7-3C9BC2E224E3}">
      <dsp:nvSpPr>
        <dsp:cNvPr id="0" name=""/>
        <dsp:cNvSpPr/>
      </dsp:nvSpPr>
      <dsp:spPr>
        <a:xfrm>
          <a:off x="3466220" y="856538"/>
          <a:ext cx="91440" cy="163740"/>
        </a:xfrm>
        <a:custGeom>
          <a:avLst/>
          <a:gdLst/>
          <a:ahLst/>
          <a:cxnLst/>
          <a:rect l="0" t="0" r="0" b="0"/>
          <a:pathLst>
            <a:path>
              <a:moveTo>
                <a:pt x="71418" y="0"/>
              </a:moveTo>
              <a:lnTo>
                <a:pt x="71418" y="163740"/>
              </a:lnTo>
              <a:lnTo>
                <a:pt x="45720" y="163740"/>
              </a:lnTo>
            </a:path>
          </a:pathLst>
        </a:custGeom>
        <a:noFill/>
        <a:ln w="9525"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524BC846-62E9-47C5-9EA3-A660C0F49233}">
      <dsp:nvSpPr>
        <dsp:cNvPr id="0" name=""/>
        <dsp:cNvSpPr/>
      </dsp:nvSpPr>
      <dsp:spPr>
        <a:xfrm>
          <a:off x="3537639" y="856538"/>
          <a:ext cx="121796" cy="161866"/>
        </a:xfrm>
        <a:custGeom>
          <a:avLst/>
          <a:gdLst/>
          <a:ahLst/>
          <a:cxnLst/>
          <a:rect l="0" t="0" r="0" b="0"/>
          <a:pathLst>
            <a:path>
              <a:moveTo>
                <a:pt x="0" y="0"/>
              </a:moveTo>
              <a:lnTo>
                <a:pt x="0" y="161866"/>
              </a:lnTo>
              <a:lnTo>
                <a:pt x="121796" y="161866"/>
              </a:lnTo>
            </a:path>
          </a:pathLst>
        </a:custGeom>
        <a:noFill/>
        <a:ln w="9525"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7BD38592-6F92-453B-BAEE-90D39CB8823F}">
      <dsp:nvSpPr>
        <dsp:cNvPr id="0" name=""/>
        <dsp:cNvSpPr/>
      </dsp:nvSpPr>
      <dsp:spPr>
        <a:xfrm>
          <a:off x="3200465" y="526682"/>
          <a:ext cx="314281" cy="195280"/>
        </a:xfrm>
        <a:custGeom>
          <a:avLst/>
          <a:gdLst/>
          <a:ahLst/>
          <a:cxnLst/>
          <a:rect l="0" t="0" r="0" b="0"/>
          <a:pathLst>
            <a:path>
              <a:moveTo>
                <a:pt x="314281" y="0"/>
              </a:moveTo>
              <a:lnTo>
                <a:pt x="0" y="19528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F5F0C5-9CAD-46F7-A543-FFD210BE93DE}">
      <dsp:nvSpPr>
        <dsp:cNvPr id="0" name=""/>
        <dsp:cNvSpPr/>
      </dsp:nvSpPr>
      <dsp:spPr>
        <a:xfrm>
          <a:off x="3097049" y="526682"/>
          <a:ext cx="417697" cy="199507"/>
        </a:xfrm>
        <a:custGeom>
          <a:avLst/>
          <a:gdLst/>
          <a:ahLst/>
          <a:cxnLst/>
          <a:rect l="0" t="0" r="0" b="0"/>
          <a:pathLst>
            <a:path>
              <a:moveTo>
                <a:pt x="417697" y="0"/>
              </a:moveTo>
              <a:lnTo>
                <a:pt x="417697" y="199507"/>
              </a:lnTo>
              <a:lnTo>
                <a:pt x="0" y="199507"/>
              </a:lnTo>
            </a:path>
          </a:pathLst>
        </a:custGeom>
        <a:noFill/>
        <a:ln w="9525"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7FC5DB64-255E-4985-94AE-89CA163E0670}">
      <dsp:nvSpPr>
        <dsp:cNvPr id="0" name=""/>
        <dsp:cNvSpPr/>
      </dsp:nvSpPr>
      <dsp:spPr>
        <a:xfrm>
          <a:off x="2617158" y="262953"/>
          <a:ext cx="588415" cy="128736"/>
        </a:xfrm>
        <a:custGeom>
          <a:avLst/>
          <a:gdLst/>
          <a:ahLst/>
          <a:cxnLst/>
          <a:rect l="0" t="0" r="0" b="0"/>
          <a:pathLst>
            <a:path>
              <a:moveTo>
                <a:pt x="0" y="0"/>
              </a:moveTo>
              <a:lnTo>
                <a:pt x="0" y="128736"/>
              </a:lnTo>
              <a:lnTo>
                <a:pt x="588415" y="128736"/>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69D997-F3EE-4560-A082-A0F00400C018}">
      <dsp:nvSpPr>
        <dsp:cNvPr id="0" name=""/>
        <dsp:cNvSpPr/>
      </dsp:nvSpPr>
      <dsp:spPr>
        <a:xfrm>
          <a:off x="2149639" y="666532"/>
          <a:ext cx="234152" cy="301598"/>
        </a:xfrm>
        <a:custGeom>
          <a:avLst/>
          <a:gdLst/>
          <a:ahLst/>
          <a:cxnLst/>
          <a:rect l="0" t="0" r="0" b="0"/>
          <a:pathLst>
            <a:path>
              <a:moveTo>
                <a:pt x="0" y="0"/>
              </a:moveTo>
              <a:lnTo>
                <a:pt x="0" y="301598"/>
              </a:lnTo>
              <a:lnTo>
                <a:pt x="234152" y="301598"/>
              </a:lnTo>
            </a:path>
          </a:pathLst>
        </a:custGeom>
        <a:noFill/>
        <a:ln w="9525"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D565B2CE-208C-4DAE-B4CB-2B623BDFE6EF}">
      <dsp:nvSpPr>
        <dsp:cNvPr id="0" name=""/>
        <dsp:cNvSpPr/>
      </dsp:nvSpPr>
      <dsp:spPr>
        <a:xfrm>
          <a:off x="2149639" y="666532"/>
          <a:ext cx="164017" cy="289415"/>
        </a:xfrm>
        <a:custGeom>
          <a:avLst/>
          <a:gdLst/>
          <a:ahLst/>
          <a:cxnLst/>
          <a:rect l="0" t="0" r="0" b="0"/>
          <a:pathLst>
            <a:path>
              <a:moveTo>
                <a:pt x="0" y="0"/>
              </a:moveTo>
              <a:lnTo>
                <a:pt x="164017" y="289415"/>
              </a:lnTo>
            </a:path>
          </a:pathLst>
        </a:custGeom>
        <a:noFill/>
        <a:ln w="9525"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982EC6C5-9320-406E-8CEC-2E1A71A0B6E9}">
      <dsp:nvSpPr>
        <dsp:cNvPr id="0" name=""/>
        <dsp:cNvSpPr/>
      </dsp:nvSpPr>
      <dsp:spPr>
        <a:xfrm>
          <a:off x="1850566" y="666532"/>
          <a:ext cx="299072" cy="284197"/>
        </a:xfrm>
        <a:custGeom>
          <a:avLst/>
          <a:gdLst/>
          <a:ahLst/>
          <a:cxnLst/>
          <a:rect l="0" t="0" r="0" b="0"/>
          <a:pathLst>
            <a:path>
              <a:moveTo>
                <a:pt x="299072" y="0"/>
              </a:moveTo>
              <a:lnTo>
                <a:pt x="299072" y="284197"/>
              </a:lnTo>
              <a:lnTo>
                <a:pt x="0" y="284197"/>
              </a:lnTo>
            </a:path>
          </a:pathLst>
        </a:custGeom>
        <a:noFill/>
        <a:ln w="9525"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F3472664-5BDA-4F97-A8D9-345ABAF1DC01}">
      <dsp:nvSpPr>
        <dsp:cNvPr id="0" name=""/>
        <dsp:cNvSpPr/>
      </dsp:nvSpPr>
      <dsp:spPr>
        <a:xfrm>
          <a:off x="1827378" y="419932"/>
          <a:ext cx="146113" cy="158526"/>
        </a:xfrm>
        <a:custGeom>
          <a:avLst/>
          <a:gdLst/>
          <a:ahLst/>
          <a:cxnLst/>
          <a:rect l="0" t="0" r="0" b="0"/>
          <a:pathLst>
            <a:path>
              <a:moveTo>
                <a:pt x="0" y="0"/>
              </a:moveTo>
              <a:lnTo>
                <a:pt x="0" y="158526"/>
              </a:lnTo>
              <a:lnTo>
                <a:pt x="146113" y="158526"/>
              </a:lnTo>
            </a:path>
          </a:pathLst>
        </a:custGeom>
        <a:noFill/>
        <a:ln w="9525"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3753BF95-E4B5-4A70-9F2B-175710E0F917}">
      <dsp:nvSpPr>
        <dsp:cNvPr id="0" name=""/>
        <dsp:cNvSpPr/>
      </dsp:nvSpPr>
      <dsp:spPr>
        <a:xfrm>
          <a:off x="1266692" y="666532"/>
          <a:ext cx="243533" cy="171012"/>
        </a:xfrm>
        <a:custGeom>
          <a:avLst/>
          <a:gdLst/>
          <a:ahLst/>
          <a:cxnLst/>
          <a:rect l="0" t="0" r="0" b="0"/>
          <a:pathLst>
            <a:path>
              <a:moveTo>
                <a:pt x="243533" y="0"/>
              </a:moveTo>
              <a:lnTo>
                <a:pt x="243533" y="171012"/>
              </a:lnTo>
              <a:lnTo>
                <a:pt x="0" y="171012"/>
              </a:lnTo>
            </a:path>
          </a:pathLst>
        </a:custGeom>
        <a:noFill/>
        <a:ln w="9525"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F3DEAD2D-7FF3-4D02-90BA-018FEC47C992}">
      <dsp:nvSpPr>
        <dsp:cNvPr id="0" name=""/>
        <dsp:cNvSpPr/>
      </dsp:nvSpPr>
      <dsp:spPr>
        <a:xfrm>
          <a:off x="1686373" y="419932"/>
          <a:ext cx="141005" cy="158526"/>
        </a:xfrm>
        <a:custGeom>
          <a:avLst/>
          <a:gdLst/>
          <a:ahLst/>
          <a:cxnLst/>
          <a:rect l="0" t="0" r="0" b="0"/>
          <a:pathLst>
            <a:path>
              <a:moveTo>
                <a:pt x="141005" y="0"/>
              </a:moveTo>
              <a:lnTo>
                <a:pt x="141005" y="158526"/>
              </a:lnTo>
              <a:lnTo>
                <a:pt x="0" y="158526"/>
              </a:lnTo>
            </a:path>
          </a:pathLst>
        </a:custGeom>
        <a:noFill/>
        <a:ln w="9525"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8A59AAB4-F925-4842-88AC-06C14E62D0C0}">
      <dsp:nvSpPr>
        <dsp:cNvPr id="0" name=""/>
        <dsp:cNvSpPr/>
      </dsp:nvSpPr>
      <dsp:spPr>
        <a:xfrm>
          <a:off x="2003525" y="217233"/>
          <a:ext cx="613632" cy="91440"/>
        </a:xfrm>
        <a:custGeom>
          <a:avLst/>
          <a:gdLst/>
          <a:ahLst/>
          <a:cxnLst/>
          <a:rect l="0" t="0" r="0" b="0"/>
          <a:pathLst>
            <a:path>
              <a:moveTo>
                <a:pt x="613632" y="45720"/>
              </a:moveTo>
              <a:lnTo>
                <a:pt x="613632" y="114625"/>
              </a:lnTo>
              <a:lnTo>
                <a:pt x="0" y="114625"/>
              </a:lnTo>
            </a:path>
          </a:pathLst>
        </a:custGeom>
        <a:noFill/>
        <a:ln w="9525" cap="flat" cmpd="sng" algn="ctr">
          <a:solidFill>
            <a:schemeClr val="bg1">
              <a:lumMod val="85000"/>
            </a:schemeClr>
          </a:solidFill>
          <a:prstDash val="solid"/>
        </a:ln>
        <a:effectLst/>
      </dsp:spPr>
      <dsp:style>
        <a:lnRef idx="1">
          <a:scrgbClr r="0" g="0" b="0"/>
        </a:lnRef>
        <a:fillRef idx="0">
          <a:scrgbClr r="0" g="0" b="0"/>
        </a:fillRef>
        <a:effectRef idx="0">
          <a:scrgbClr r="0" g="0" b="0"/>
        </a:effectRef>
        <a:fontRef idx="minor"/>
      </dsp:style>
    </dsp:sp>
    <dsp:sp modelId="{6627CB23-9F73-4C92-BECC-0D4D6B9CE5C9}">
      <dsp:nvSpPr>
        <dsp:cNvPr id="0" name=""/>
        <dsp:cNvSpPr/>
      </dsp:nvSpPr>
      <dsp:spPr>
        <a:xfrm>
          <a:off x="2365861" y="404"/>
          <a:ext cx="502593" cy="26254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b="1" kern="1200" noProof="0" dirty="0" smtClean="0"/>
            <a:t>Market Maker Index (MMI)</a:t>
          </a:r>
          <a:endParaRPr lang="en-US" sz="600" b="1" kern="1200" noProof="0" dirty="0"/>
        </a:p>
      </dsp:txBody>
      <dsp:txXfrm>
        <a:off x="2365861" y="404"/>
        <a:ext cx="502593" cy="262548"/>
      </dsp:txXfrm>
    </dsp:sp>
    <dsp:sp modelId="{A8868E1C-E884-456D-8081-85F3BF1898B0}">
      <dsp:nvSpPr>
        <dsp:cNvPr id="0" name=""/>
        <dsp:cNvSpPr/>
      </dsp:nvSpPr>
      <dsp:spPr>
        <a:xfrm>
          <a:off x="1651231" y="243785"/>
          <a:ext cx="352293" cy="176146"/>
        </a:xfrm>
        <a:prstGeom prst="rect">
          <a:avLst/>
        </a:prstGeom>
        <a:solidFill>
          <a:schemeClr val="tx1">
            <a:lumMod val="25000"/>
            <a:lumOff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1651231" y="243785"/>
        <a:ext cx="352293" cy="176146"/>
      </dsp:txXfrm>
    </dsp:sp>
    <dsp:sp modelId="{6F18F690-2942-4A6A-A616-2E54EC554D18}">
      <dsp:nvSpPr>
        <dsp:cNvPr id="0" name=""/>
        <dsp:cNvSpPr/>
      </dsp:nvSpPr>
      <dsp:spPr>
        <a:xfrm>
          <a:off x="1334079" y="490385"/>
          <a:ext cx="352293" cy="176146"/>
        </a:xfrm>
        <a:prstGeom prst="rect">
          <a:avLst/>
        </a:prstGeom>
        <a:solidFill>
          <a:schemeClr val="tx1">
            <a:lumMod val="10000"/>
            <a:lumOff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1334079" y="490385"/>
        <a:ext cx="352293" cy="176146"/>
      </dsp:txXfrm>
    </dsp:sp>
    <dsp:sp modelId="{76727483-48E7-4ECB-A2CF-0C9EDD7C58D3}">
      <dsp:nvSpPr>
        <dsp:cNvPr id="0" name=""/>
        <dsp:cNvSpPr/>
      </dsp:nvSpPr>
      <dsp:spPr>
        <a:xfrm>
          <a:off x="914398" y="749471"/>
          <a:ext cx="352293" cy="176146"/>
        </a:xfrm>
        <a:prstGeom prst="rect">
          <a:avLst/>
        </a:prstGeom>
        <a:solidFill>
          <a:schemeClr val="tx1">
            <a:lumMod val="10000"/>
            <a:lumOff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914398" y="749471"/>
        <a:ext cx="352293" cy="176146"/>
      </dsp:txXfrm>
    </dsp:sp>
    <dsp:sp modelId="{A689E545-DA75-49BA-8BE7-87B66C0715C2}">
      <dsp:nvSpPr>
        <dsp:cNvPr id="0" name=""/>
        <dsp:cNvSpPr/>
      </dsp:nvSpPr>
      <dsp:spPr>
        <a:xfrm>
          <a:off x="1973492" y="490385"/>
          <a:ext cx="352293" cy="176146"/>
        </a:xfrm>
        <a:prstGeom prst="rect">
          <a:avLst/>
        </a:prstGeom>
        <a:solidFill>
          <a:srgbClr val="91C0C9"/>
        </a:solidFill>
        <a:ln>
          <a:solidFill>
            <a:srgbClr val="00727C">
              <a:alpha val="10196"/>
            </a:srgb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kern="1200" noProof="0" dirty="0"/>
        </a:p>
      </dsp:txBody>
      <dsp:txXfrm>
        <a:off x="1973492" y="490385"/>
        <a:ext cx="352293" cy="176146"/>
      </dsp:txXfrm>
    </dsp:sp>
    <dsp:sp modelId="{D6912807-FD1B-46AC-B07C-0C4A759EA6B5}">
      <dsp:nvSpPr>
        <dsp:cNvPr id="0" name=""/>
        <dsp:cNvSpPr/>
      </dsp:nvSpPr>
      <dsp:spPr>
        <a:xfrm>
          <a:off x="1498272" y="862656"/>
          <a:ext cx="352293" cy="176146"/>
        </a:xfrm>
        <a:prstGeom prst="rect">
          <a:avLst/>
        </a:prstGeom>
        <a:solidFill>
          <a:srgbClr val="B7D5D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b="1" kern="1200" noProof="0" dirty="0"/>
        </a:p>
      </dsp:txBody>
      <dsp:txXfrm>
        <a:off x="1498272" y="862656"/>
        <a:ext cx="352293" cy="176146"/>
      </dsp:txXfrm>
    </dsp:sp>
    <dsp:sp modelId="{337DED8F-C6AB-424A-BB5B-FCD175060693}">
      <dsp:nvSpPr>
        <dsp:cNvPr id="0" name=""/>
        <dsp:cNvSpPr/>
      </dsp:nvSpPr>
      <dsp:spPr>
        <a:xfrm>
          <a:off x="1920120" y="859336"/>
          <a:ext cx="393536" cy="193224"/>
        </a:xfrm>
        <a:prstGeom prst="rect">
          <a:avLst/>
        </a:prstGeom>
        <a:solidFill>
          <a:srgbClr val="B7D5D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b="1" kern="1200" noProof="0" dirty="0"/>
        </a:p>
      </dsp:txBody>
      <dsp:txXfrm>
        <a:off x="1920120" y="859336"/>
        <a:ext cx="393536" cy="193224"/>
      </dsp:txXfrm>
    </dsp:sp>
    <dsp:sp modelId="{3795725B-E7D2-4D11-A414-2805CD74658B}">
      <dsp:nvSpPr>
        <dsp:cNvPr id="0" name=""/>
        <dsp:cNvSpPr/>
      </dsp:nvSpPr>
      <dsp:spPr>
        <a:xfrm>
          <a:off x="2383791" y="880057"/>
          <a:ext cx="352293" cy="176146"/>
        </a:xfrm>
        <a:prstGeom prst="rect">
          <a:avLst/>
        </a:prstGeom>
        <a:solidFill>
          <a:srgbClr val="B7D5D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b="1" kern="1200" noProof="0" dirty="0"/>
        </a:p>
      </dsp:txBody>
      <dsp:txXfrm>
        <a:off x="2383791" y="880057"/>
        <a:ext cx="352293" cy="176146"/>
      </dsp:txXfrm>
    </dsp:sp>
    <dsp:sp modelId="{7786F5CB-2041-40CE-91BA-4806EB51F20A}">
      <dsp:nvSpPr>
        <dsp:cNvPr id="0" name=""/>
        <dsp:cNvSpPr/>
      </dsp:nvSpPr>
      <dsp:spPr>
        <a:xfrm>
          <a:off x="3205573" y="256696"/>
          <a:ext cx="618346" cy="269985"/>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noProof="0" dirty="0" smtClean="0"/>
            <a:t>Incentives and Penalizations</a:t>
          </a:r>
          <a:endParaRPr lang="en-US" sz="600" kern="1200" noProof="0" dirty="0"/>
        </a:p>
      </dsp:txBody>
      <dsp:txXfrm>
        <a:off x="3205573" y="256696"/>
        <a:ext cx="618346" cy="269985"/>
      </dsp:txXfrm>
    </dsp:sp>
    <dsp:sp modelId="{58258625-5D83-4782-AB50-192F2B0C0ACE}">
      <dsp:nvSpPr>
        <dsp:cNvPr id="0" name=""/>
        <dsp:cNvSpPr/>
      </dsp:nvSpPr>
      <dsp:spPr>
        <a:xfrm>
          <a:off x="2744755" y="638116"/>
          <a:ext cx="352293" cy="176146"/>
        </a:xfrm>
        <a:prstGeom prst="rect">
          <a:avLst/>
        </a:prstGeom>
        <a:solidFill>
          <a:schemeClr val="accent4">
            <a:lumMod val="20000"/>
            <a:lumOff val="80000"/>
          </a:schemeClr>
        </a:solidFill>
        <a:ln w="9525" cap="flat" cmpd="sng" algn="ctr">
          <a:no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kern="1200" noProof="0" dirty="0">
            <a:solidFill>
              <a:schemeClr val="bg1"/>
            </a:solidFill>
          </a:endParaRPr>
        </a:p>
      </dsp:txBody>
      <dsp:txXfrm>
        <a:off x="2744755" y="638116"/>
        <a:ext cx="352293" cy="176146"/>
      </dsp:txXfrm>
    </dsp:sp>
    <dsp:sp modelId="{FAAB7B83-4B5B-4032-9C99-071765170686}">
      <dsp:nvSpPr>
        <dsp:cNvPr id="0" name=""/>
        <dsp:cNvSpPr/>
      </dsp:nvSpPr>
      <dsp:spPr>
        <a:xfrm>
          <a:off x="3200465" y="587386"/>
          <a:ext cx="674346" cy="269152"/>
        </a:xfrm>
        <a:prstGeom prst="rect">
          <a:avLst/>
        </a:prstGeom>
        <a:gradFill rotWithShape="0">
          <a:gsLst>
            <a:gs pos="0">
              <a:schemeClr val="accent4">
                <a:lumMod val="75000"/>
              </a:schemeClr>
            </a:gs>
            <a:gs pos="80000">
              <a:schemeClr val="accent4"/>
            </a:gs>
            <a:gs pos="100000">
              <a:schemeClr val="accent4"/>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noProof="0" dirty="0" smtClean="0"/>
            <a:t>Operations in Mexican Derivatives Market</a:t>
          </a:r>
          <a:endParaRPr lang="en-US" sz="600" kern="1200" noProof="0" dirty="0"/>
        </a:p>
      </dsp:txBody>
      <dsp:txXfrm>
        <a:off x="3200465" y="587386"/>
        <a:ext cx="674346" cy="269152"/>
      </dsp:txXfrm>
    </dsp:sp>
    <dsp:sp modelId="{049E02C6-D947-4E55-BE89-F3601A8173A5}">
      <dsp:nvSpPr>
        <dsp:cNvPr id="0" name=""/>
        <dsp:cNvSpPr/>
      </dsp:nvSpPr>
      <dsp:spPr>
        <a:xfrm>
          <a:off x="3659435" y="930332"/>
          <a:ext cx="352293" cy="176146"/>
        </a:xfrm>
        <a:prstGeom prst="rect">
          <a:avLst/>
        </a:prstGeom>
        <a:solidFill>
          <a:schemeClr val="accent4">
            <a:lumMod val="20000"/>
            <a:lumOff val="80000"/>
          </a:schemeClr>
        </a:solidFill>
        <a:ln w="9525" cap="flat" cmpd="sng" algn="ctr">
          <a:no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kern="1200" noProof="0" dirty="0">
            <a:solidFill>
              <a:schemeClr val="bg1"/>
            </a:solidFill>
          </a:endParaRPr>
        </a:p>
      </dsp:txBody>
      <dsp:txXfrm>
        <a:off x="3659435" y="930332"/>
        <a:ext cx="352293" cy="176146"/>
      </dsp:txXfrm>
    </dsp:sp>
    <dsp:sp modelId="{A52A7A2F-FAE4-4428-A543-31A821D99803}">
      <dsp:nvSpPr>
        <dsp:cNvPr id="0" name=""/>
        <dsp:cNvSpPr/>
      </dsp:nvSpPr>
      <dsp:spPr>
        <a:xfrm>
          <a:off x="3159646" y="932206"/>
          <a:ext cx="352293" cy="176146"/>
        </a:xfrm>
        <a:prstGeom prst="rect">
          <a:avLst/>
        </a:prstGeom>
        <a:solidFill>
          <a:schemeClr val="accent4">
            <a:lumMod val="20000"/>
            <a:lumOff val="80000"/>
          </a:schemeClr>
        </a:solidFill>
        <a:ln w="9525" cap="flat" cmpd="sng" algn="ctr">
          <a:no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kern="1200" noProof="0" dirty="0">
            <a:solidFill>
              <a:schemeClr val="bg1"/>
            </a:solidFill>
          </a:endParaRPr>
        </a:p>
      </dsp:txBody>
      <dsp:txXfrm>
        <a:off x="3159646" y="932206"/>
        <a:ext cx="352293" cy="176146"/>
      </dsp:txXfrm>
    </dsp:sp>
    <dsp:sp modelId="{D9ACF5E3-B426-4E6D-BDE9-DCD63A280163}">
      <dsp:nvSpPr>
        <dsp:cNvPr id="0" name=""/>
        <dsp:cNvSpPr/>
      </dsp:nvSpPr>
      <dsp:spPr>
        <a:xfrm>
          <a:off x="3964009" y="663733"/>
          <a:ext cx="352293" cy="176146"/>
        </a:xfrm>
        <a:prstGeom prst="rect">
          <a:avLst/>
        </a:prstGeom>
        <a:solidFill>
          <a:schemeClr val="accent4">
            <a:lumMod val="20000"/>
            <a:lumOff val="80000"/>
          </a:schemeClr>
        </a:solidFill>
        <a:ln w="9525" cap="flat" cmpd="sng" algn="ctr">
          <a:no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kern="1200" noProof="0" dirty="0">
            <a:solidFill>
              <a:schemeClr val="bg1"/>
            </a:solidFill>
          </a:endParaRPr>
        </a:p>
      </dsp:txBody>
      <dsp:txXfrm>
        <a:off x="3964009" y="663733"/>
        <a:ext cx="352293" cy="1761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E6FA0AC-81E3-4D9D-86E6-8DDFD73767B6}" type="datetimeFigureOut">
              <a:rPr lang="en-GB" smtClean="0"/>
              <a:t>04/09/2019</a:t>
            </a:fld>
            <a:endParaRPr lang="en-GB"/>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2BB0AEA-372E-4464-B724-956CD1406F95}" type="slidenum">
              <a:rPr lang="en-GB" smtClean="0"/>
              <a:t>‹Nº›</a:t>
            </a:fld>
            <a:endParaRPr lang="en-GB"/>
          </a:p>
        </p:txBody>
      </p:sp>
    </p:spTree>
    <p:extLst>
      <p:ext uri="{BB962C8B-B14F-4D97-AF65-F5344CB8AC3E}">
        <p14:creationId xmlns:p14="http://schemas.microsoft.com/office/powerpoint/2010/main" val="4035598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4EFE1D-E9ED-4F9A-ABB8-141C5DE5A2CA}" type="datetimeFigureOut">
              <a:rPr lang="es-MX" smtClean="0"/>
              <a:t>04/09/2019</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C6F7F78-1848-4B21-BBCD-AF4AEB52B6BE}" type="slidenum">
              <a:rPr lang="es-MX" smtClean="0"/>
              <a:t>‹Nº›</a:t>
            </a:fld>
            <a:endParaRPr lang="es-MX"/>
          </a:p>
        </p:txBody>
      </p:sp>
    </p:spTree>
    <p:extLst>
      <p:ext uri="{BB962C8B-B14F-4D97-AF65-F5344CB8AC3E}">
        <p14:creationId xmlns:p14="http://schemas.microsoft.com/office/powerpoint/2010/main" val="292823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3825" y="87313"/>
            <a:ext cx="6757988" cy="3802062"/>
          </a:xfrm>
        </p:spPr>
      </p:sp>
      <p:sp>
        <p:nvSpPr>
          <p:cNvPr id="4" name="Marcador de número de diapositiva 3"/>
          <p:cNvSpPr>
            <a:spLocks noGrp="1"/>
          </p:cNvSpPr>
          <p:nvPr>
            <p:ph type="sldNum" sz="quarter" idx="10"/>
          </p:nvPr>
        </p:nvSpPr>
        <p:spPr>
          <a:xfrm>
            <a:off x="4038601" y="8837614"/>
            <a:ext cx="2971800" cy="458787"/>
          </a:xfrm>
        </p:spPr>
        <p:txBody>
          <a:bodyPr/>
          <a:lstStyle/>
          <a:p>
            <a:fld id="{16AC1BD6-202A-4023-B3EA-6D897BA7BB1F}" type="slidenum">
              <a:rPr lang="es-MX" smtClean="0">
                <a:solidFill>
                  <a:prstClr val="black"/>
                </a:solidFill>
              </a:rPr>
              <a:pPr/>
              <a:t>1</a:t>
            </a:fld>
            <a:endParaRPr lang="es-MX" dirty="0">
              <a:solidFill>
                <a:prstClr val="black"/>
              </a:solidFill>
            </a:endParaRPr>
          </a:p>
        </p:txBody>
      </p:sp>
      <p:sp>
        <p:nvSpPr>
          <p:cNvPr id="7" name="Marcador de notas 6"/>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9637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solidFill>
                  <a:prstClr val="black"/>
                </a:solidFill>
              </a:rPr>
              <a:pPr/>
              <a:t>2</a:t>
            </a:fld>
            <a:endParaRPr lang="es-MX">
              <a:solidFill>
                <a:prstClr val="black"/>
              </a:solidFill>
            </a:endParaRPr>
          </a:p>
        </p:txBody>
      </p:sp>
    </p:spTree>
    <p:extLst>
      <p:ext uri="{BB962C8B-B14F-4D97-AF65-F5344CB8AC3E}">
        <p14:creationId xmlns:p14="http://schemas.microsoft.com/office/powerpoint/2010/main" val="164398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6F7F78-1848-4B21-BBCD-AF4AEB52B6BE}" type="slidenum">
              <a:rPr lang="es-MX" smtClean="0"/>
              <a:t>3</a:t>
            </a:fld>
            <a:endParaRPr lang="es-MX"/>
          </a:p>
        </p:txBody>
      </p:sp>
    </p:spTree>
    <p:extLst>
      <p:ext uri="{BB962C8B-B14F-4D97-AF65-F5344CB8AC3E}">
        <p14:creationId xmlns:p14="http://schemas.microsoft.com/office/powerpoint/2010/main" val="33930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solidFill>
                  <a:prstClr val="black"/>
                </a:solidFill>
              </a:rPr>
              <a:pPr/>
              <a:t>5</a:t>
            </a:fld>
            <a:endParaRPr lang="es-MX">
              <a:solidFill>
                <a:prstClr val="black"/>
              </a:solidFill>
            </a:endParaRPr>
          </a:p>
        </p:txBody>
      </p:sp>
    </p:spTree>
    <p:extLst>
      <p:ext uri="{BB962C8B-B14F-4D97-AF65-F5344CB8AC3E}">
        <p14:creationId xmlns:p14="http://schemas.microsoft.com/office/powerpoint/2010/main" val="101417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solidFill>
                  <a:prstClr val="black"/>
                </a:solidFill>
              </a:rPr>
              <a:pPr/>
              <a:t>9</a:t>
            </a:fld>
            <a:endParaRPr lang="es-MX">
              <a:solidFill>
                <a:prstClr val="black"/>
              </a:solidFill>
            </a:endParaRPr>
          </a:p>
        </p:txBody>
      </p:sp>
    </p:spTree>
    <p:extLst>
      <p:ext uri="{BB962C8B-B14F-4D97-AF65-F5344CB8AC3E}">
        <p14:creationId xmlns:p14="http://schemas.microsoft.com/office/powerpoint/2010/main" val="252029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noProof="0"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11</a:t>
            </a:fld>
            <a:endParaRPr lang="es-MX" dirty="0"/>
          </a:p>
        </p:txBody>
      </p:sp>
    </p:spTree>
    <p:extLst>
      <p:ext uri="{BB962C8B-B14F-4D97-AF65-F5344CB8AC3E}">
        <p14:creationId xmlns:p14="http://schemas.microsoft.com/office/powerpoint/2010/main" val="91137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65E53B3-5931-444F-B6FA-B68E72EF3E1E}" type="slidenum">
              <a:rPr lang="en-US" smtClean="0"/>
              <a:t>24</a:t>
            </a:fld>
            <a:endParaRPr lang="en-US"/>
          </a:p>
        </p:txBody>
      </p:sp>
    </p:spTree>
    <p:extLst>
      <p:ext uri="{BB962C8B-B14F-4D97-AF65-F5344CB8AC3E}">
        <p14:creationId xmlns:p14="http://schemas.microsoft.com/office/powerpoint/2010/main" val="4155670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27</a:t>
            </a:fld>
            <a:endParaRPr lang="es-MX"/>
          </a:p>
        </p:txBody>
      </p:sp>
    </p:spTree>
    <p:extLst>
      <p:ext uri="{BB962C8B-B14F-4D97-AF65-F5344CB8AC3E}">
        <p14:creationId xmlns:p14="http://schemas.microsoft.com/office/powerpoint/2010/main" val="137842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userDrawn="1"/>
        </p:nvSpPr>
        <p:spPr>
          <a:xfrm>
            <a:off x="89502" y="4437116"/>
            <a:ext cx="2592288" cy="523220"/>
          </a:xfrm>
          <a:prstGeom prst="rect">
            <a:avLst/>
          </a:prstGeom>
          <a:noFill/>
        </p:spPr>
        <p:txBody>
          <a:bodyPr wrap="square" rtlCol="0">
            <a:spAutoFit/>
          </a:bodyPr>
          <a:lstStyle/>
          <a:p>
            <a:r>
              <a:rPr lang="es-MX" sz="1400" b="1" spc="75" dirty="0">
                <a:solidFill>
                  <a:srgbClr val="FFFFFF"/>
                </a:solidFill>
              </a:rPr>
              <a:t>INFORMACIÓN</a:t>
            </a:r>
          </a:p>
          <a:p>
            <a:r>
              <a:rPr lang="es-MX" sz="1400" b="1" spc="75" dirty="0">
                <a:solidFill>
                  <a:srgbClr val="FFFFFF"/>
                </a:solidFill>
              </a:rPr>
              <a:t>RESERVADA</a:t>
            </a:r>
          </a:p>
        </p:txBody>
      </p:sp>
    </p:spTree>
    <p:extLst>
      <p:ext uri="{BB962C8B-B14F-4D97-AF65-F5344CB8AC3E}">
        <p14:creationId xmlns:p14="http://schemas.microsoft.com/office/powerpoint/2010/main" val="40319750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27719215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12658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índice_1">
    <p:spTree>
      <p:nvGrpSpPr>
        <p:cNvPr id="1" name=""/>
        <p:cNvGrpSpPr/>
        <p:nvPr/>
      </p:nvGrpSpPr>
      <p:grpSpPr>
        <a:xfrm>
          <a:off x="0" y="0"/>
          <a:ext cx="0" cy="0"/>
          <a:chOff x="0" y="0"/>
          <a:chExt cx="0" cy="0"/>
        </a:xfrm>
      </p:grpSpPr>
      <p:sp>
        <p:nvSpPr>
          <p:cNvPr id="25" name="24 Rectángulo redondeado"/>
          <p:cNvSpPr/>
          <p:nvPr/>
        </p:nvSpPr>
        <p:spPr>
          <a:xfrm>
            <a:off x="1453486" y="1556792"/>
            <a:ext cx="1240718" cy="1071570"/>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solidFill>
              </a:rPr>
              <a:t>1</a:t>
            </a:r>
          </a:p>
        </p:txBody>
      </p:sp>
      <p:sp>
        <p:nvSpPr>
          <p:cNvPr id="26" name="25 Rectángulo redondeado"/>
          <p:cNvSpPr/>
          <p:nvPr/>
        </p:nvSpPr>
        <p:spPr>
          <a:xfrm>
            <a:off x="1453486" y="3014622"/>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2</a:t>
            </a:r>
          </a:p>
        </p:txBody>
      </p:sp>
      <p:sp>
        <p:nvSpPr>
          <p:cNvPr id="27" name="26 Rectángulo redondeado"/>
          <p:cNvSpPr/>
          <p:nvPr/>
        </p:nvSpPr>
        <p:spPr>
          <a:xfrm>
            <a:off x="1453486" y="4373654"/>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9" name="28 Rectángulo redondeado"/>
          <p:cNvSpPr/>
          <p:nvPr/>
        </p:nvSpPr>
        <p:spPr>
          <a:xfrm>
            <a:off x="2567608" y="1699668"/>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0" name="29 Rectángulo redondeado"/>
          <p:cNvSpPr/>
          <p:nvPr/>
        </p:nvSpPr>
        <p:spPr>
          <a:xfrm>
            <a:off x="2567608"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67608"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14" name="24 Rectángulo redondeado"/>
          <p:cNvSpPr/>
          <p:nvPr/>
        </p:nvSpPr>
        <p:spPr>
          <a:xfrm>
            <a:off x="1453486" y="1556792"/>
            <a:ext cx="124071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solidFill>
              </a:rPr>
              <a:t>1</a:t>
            </a:r>
          </a:p>
        </p:txBody>
      </p:sp>
      <p:sp>
        <p:nvSpPr>
          <p:cNvPr id="15" name="25 Rectángulo redondeado"/>
          <p:cNvSpPr/>
          <p:nvPr/>
        </p:nvSpPr>
        <p:spPr>
          <a:xfrm>
            <a:off x="1453486" y="3014622"/>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2</a:t>
            </a:r>
          </a:p>
        </p:txBody>
      </p:sp>
      <p:sp>
        <p:nvSpPr>
          <p:cNvPr id="16" name="26 Rectángulo redondeado"/>
          <p:cNvSpPr/>
          <p:nvPr/>
        </p:nvSpPr>
        <p:spPr>
          <a:xfrm>
            <a:off x="1453486" y="4373654"/>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17" name="28 Rectángulo redondeado"/>
          <p:cNvSpPr/>
          <p:nvPr/>
        </p:nvSpPr>
        <p:spPr>
          <a:xfrm>
            <a:off x="2567608" y="169966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0" name="29 Rectángulo redondeado"/>
          <p:cNvSpPr/>
          <p:nvPr/>
        </p:nvSpPr>
        <p:spPr>
          <a:xfrm>
            <a:off x="2567608"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30 Rectángulo redondeado"/>
          <p:cNvSpPr/>
          <p:nvPr/>
        </p:nvSpPr>
        <p:spPr>
          <a:xfrm>
            <a:off x="2567608"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3" name="5 Marcador de número de diapositiva"/>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‹Nº›</a:t>
            </a:fld>
            <a:endParaRPr lang="es-MX" dirty="0">
              <a:solidFill>
                <a:srgbClr val="FFFFFF"/>
              </a:solidFill>
            </a:endParaRPr>
          </a:p>
        </p:txBody>
      </p:sp>
      <p:sp>
        <p:nvSpPr>
          <p:cNvPr id="28" name="24 Rectángulo redondeado"/>
          <p:cNvSpPr/>
          <p:nvPr userDrawn="1"/>
        </p:nvSpPr>
        <p:spPr>
          <a:xfrm>
            <a:off x="1453486" y="1556792"/>
            <a:ext cx="124071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solidFill>
              </a:rPr>
              <a:t>1</a:t>
            </a:r>
          </a:p>
        </p:txBody>
      </p:sp>
      <p:sp>
        <p:nvSpPr>
          <p:cNvPr id="32" name="25 Rectángulo redondeado"/>
          <p:cNvSpPr/>
          <p:nvPr userDrawn="1"/>
        </p:nvSpPr>
        <p:spPr>
          <a:xfrm>
            <a:off x="1453486" y="3014622"/>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2</a:t>
            </a:r>
          </a:p>
        </p:txBody>
      </p:sp>
      <p:sp>
        <p:nvSpPr>
          <p:cNvPr id="33" name="26 Rectángulo redondeado"/>
          <p:cNvSpPr/>
          <p:nvPr userDrawn="1"/>
        </p:nvSpPr>
        <p:spPr>
          <a:xfrm>
            <a:off x="1453486" y="4373654"/>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34" name="28 Rectángulo redondeado"/>
          <p:cNvSpPr/>
          <p:nvPr userDrawn="1"/>
        </p:nvSpPr>
        <p:spPr>
          <a:xfrm>
            <a:off x="2567608" y="169966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5" name="29 Rectángulo redondeado"/>
          <p:cNvSpPr/>
          <p:nvPr userDrawn="1"/>
        </p:nvSpPr>
        <p:spPr>
          <a:xfrm>
            <a:off x="2567608"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6" name="30 Rectángulo redondeado"/>
          <p:cNvSpPr/>
          <p:nvPr userDrawn="1"/>
        </p:nvSpPr>
        <p:spPr>
          <a:xfrm>
            <a:off x="2567608"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29385349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índice_2">
    <p:spTree>
      <p:nvGrpSpPr>
        <p:cNvPr id="1" name=""/>
        <p:cNvGrpSpPr/>
        <p:nvPr/>
      </p:nvGrpSpPr>
      <p:grpSpPr>
        <a:xfrm>
          <a:off x="0" y="0"/>
          <a:ext cx="0" cy="0"/>
          <a:chOff x="0" y="0"/>
          <a:chExt cx="0" cy="0"/>
        </a:xfrm>
      </p:grpSpPr>
      <p:sp>
        <p:nvSpPr>
          <p:cNvPr id="25"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6" name="25 Rectángulo redondeado"/>
          <p:cNvSpPr/>
          <p:nvPr/>
        </p:nvSpPr>
        <p:spPr>
          <a:xfrm>
            <a:off x="1442708" y="3014622"/>
            <a:ext cx="1224268"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2</a:t>
            </a:r>
          </a:p>
        </p:txBody>
      </p:sp>
      <p:sp>
        <p:nvSpPr>
          <p:cNvPr id="27" name="26 Rectángulo redondeado"/>
          <p:cNvSpPr/>
          <p:nvPr/>
        </p:nvSpPr>
        <p:spPr>
          <a:xfrm>
            <a:off x="1442708" y="4373654"/>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9"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0" name="29 Rectángulo redondeado"/>
          <p:cNvSpPr/>
          <p:nvPr/>
        </p:nvSpPr>
        <p:spPr>
          <a:xfrm>
            <a:off x="2571725" y="3157498"/>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1" name="30 Rectángulo redondeado"/>
          <p:cNvSpPr/>
          <p:nvPr/>
        </p:nvSpPr>
        <p:spPr>
          <a:xfrm>
            <a:off x="2571725"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18"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3"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14" name="25 Rectángulo redondeado"/>
          <p:cNvSpPr/>
          <p:nvPr/>
        </p:nvSpPr>
        <p:spPr>
          <a:xfrm>
            <a:off x="1442708" y="3014622"/>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2</a:t>
            </a:r>
          </a:p>
        </p:txBody>
      </p:sp>
      <p:sp>
        <p:nvSpPr>
          <p:cNvPr id="15" name="26 Rectángulo redondeado"/>
          <p:cNvSpPr/>
          <p:nvPr/>
        </p:nvSpPr>
        <p:spPr>
          <a:xfrm>
            <a:off x="1442708" y="4373654"/>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16"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7" name="29 Rectángulo redondeado"/>
          <p:cNvSpPr/>
          <p:nvPr/>
        </p:nvSpPr>
        <p:spPr>
          <a:xfrm>
            <a:off x="2571725" y="315749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0" name="30 Rectángulo redondeado"/>
          <p:cNvSpPr/>
          <p:nvPr/>
        </p:nvSpPr>
        <p:spPr>
          <a:xfrm>
            <a:off x="2571725"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24 Rectángulo redondeado"/>
          <p:cNvSpPr/>
          <p:nvPr userDrawn="1"/>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3" name="25 Rectángulo redondeado"/>
          <p:cNvSpPr/>
          <p:nvPr userDrawn="1"/>
        </p:nvSpPr>
        <p:spPr>
          <a:xfrm>
            <a:off x="1442708" y="3014622"/>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2</a:t>
            </a:r>
          </a:p>
        </p:txBody>
      </p:sp>
      <p:sp>
        <p:nvSpPr>
          <p:cNvPr id="24" name="26 Rectángulo redondeado"/>
          <p:cNvSpPr/>
          <p:nvPr userDrawn="1"/>
        </p:nvSpPr>
        <p:spPr>
          <a:xfrm>
            <a:off x="1442708" y="4373654"/>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8" name="28 Rectángulo redondeado"/>
          <p:cNvSpPr/>
          <p:nvPr userDrawn="1"/>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29 Rectángulo redondeado"/>
          <p:cNvSpPr/>
          <p:nvPr userDrawn="1"/>
        </p:nvSpPr>
        <p:spPr>
          <a:xfrm>
            <a:off x="2571725" y="315749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3" name="30 Rectángulo redondeado"/>
          <p:cNvSpPr/>
          <p:nvPr userDrawn="1"/>
        </p:nvSpPr>
        <p:spPr>
          <a:xfrm>
            <a:off x="2571725"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16948423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índice_3">
    <p:spTree>
      <p:nvGrpSpPr>
        <p:cNvPr id="1" name=""/>
        <p:cNvGrpSpPr/>
        <p:nvPr/>
      </p:nvGrpSpPr>
      <p:grpSpPr>
        <a:xfrm>
          <a:off x="0" y="0"/>
          <a:ext cx="0" cy="0"/>
          <a:chOff x="0" y="0"/>
          <a:chExt cx="0" cy="0"/>
        </a:xfrm>
      </p:grpSpPr>
      <p:sp>
        <p:nvSpPr>
          <p:cNvPr id="25"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6" name="25 Rectángulo redondeado"/>
          <p:cNvSpPr/>
          <p:nvPr/>
        </p:nvSpPr>
        <p:spPr>
          <a:xfrm>
            <a:off x="1442708" y="3014622"/>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2</a:t>
            </a:r>
          </a:p>
        </p:txBody>
      </p:sp>
      <p:sp>
        <p:nvSpPr>
          <p:cNvPr id="27" name="26 Rectángulo redondeado"/>
          <p:cNvSpPr/>
          <p:nvPr/>
        </p:nvSpPr>
        <p:spPr>
          <a:xfrm>
            <a:off x="1442708" y="4373654"/>
            <a:ext cx="1224268"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29"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0" name="29 Rectángulo redondeado"/>
          <p:cNvSpPr/>
          <p:nvPr/>
        </p:nvSpPr>
        <p:spPr>
          <a:xfrm>
            <a:off x="2571725"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71725" y="4516530"/>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15"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3"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14" name="25 Rectángulo redondeado"/>
          <p:cNvSpPr/>
          <p:nvPr/>
        </p:nvSpPr>
        <p:spPr>
          <a:xfrm>
            <a:off x="1442708" y="3014622"/>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2</a:t>
            </a:r>
          </a:p>
        </p:txBody>
      </p:sp>
      <p:sp>
        <p:nvSpPr>
          <p:cNvPr id="16" name="26 Rectángulo redondeado"/>
          <p:cNvSpPr/>
          <p:nvPr/>
        </p:nvSpPr>
        <p:spPr>
          <a:xfrm>
            <a:off x="1442708" y="4373654"/>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17"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8" name="29 Rectángulo redondeado"/>
          <p:cNvSpPr/>
          <p:nvPr/>
        </p:nvSpPr>
        <p:spPr>
          <a:xfrm>
            <a:off x="2571725"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0" name="30 Rectángulo redondeado"/>
          <p:cNvSpPr/>
          <p:nvPr/>
        </p:nvSpPr>
        <p:spPr>
          <a:xfrm>
            <a:off x="2571725" y="4516530"/>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2" name="24 Rectángulo redondeado"/>
          <p:cNvSpPr/>
          <p:nvPr userDrawn="1"/>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3" name="25 Rectángulo redondeado"/>
          <p:cNvSpPr/>
          <p:nvPr userDrawn="1"/>
        </p:nvSpPr>
        <p:spPr>
          <a:xfrm>
            <a:off x="1442708" y="3014622"/>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2</a:t>
            </a:r>
          </a:p>
        </p:txBody>
      </p:sp>
      <p:sp>
        <p:nvSpPr>
          <p:cNvPr id="24" name="26 Rectángulo redondeado"/>
          <p:cNvSpPr/>
          <p:nvPr userDrawn="1"/>
        </p:nvSpPr>
        <p:spPr>
          <a:xfrm>
            <a:off x="1442708" y="4373654"/>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28" name="28 Rectángulo redondeado"/>
          <p:cNvSpPr/>
          <p:nvPr userDrawn="1"/>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29 Rectángulo redondeado"/>
          <p:cNvSpPr/>
          <p:nvPr userDrawn="1"/>
        </p:nvSpPr>
        <p:spPr>
          <a:xfrm>
            <a:off x="2571725"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3" name="30 Rectángulo redondeado"/>
          <p:cNvSpPr/>
          <p:nvPr userDrawn="1"/>
        </p:nvSpPr>
        <p:spPr>
          <a:xfrm>
            <a:off x="2571725" y="4516530"/>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Tree>
    <p:extLst>
      <p:ext uri="{BB962C8B-B14F-4D97-AF65-F5344CB8AC3E}">
        <p14:creationId xmlns:p14="http://schemas.microsoft.com/office/powerpoint/2010/main" val="29928077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índice_04_1">
    <p:spTree>
      <p:nvGrpSpPr>
        <p:cNvPr id="1" name=""/>
        <p:cNvGrpSpPr/>
        <p:nvPr/>
      </p:nvGrpSpPr>
      <p:grpSpPr>
        <a:xfrm>
          <a:off x="0" y="0"/>
          <a:ext cx="0" cy="0"/>
          <a:chOff x="0" y="0"/>
          <a:chExt cx="0" cy="0"/>
        </a:xfrm>
      </p:grpSpPr>
      <p:sp>
        <p:nvSpPr>
          <p:cNvPr id="25" name="24 Rectángulo redondeado"/>
          <p:cNvSpPr/>
          <p:nvPr/>
        </p:nvSpPr>
        <p:spPr>
          <a:xfrm>
            <a:off x="1410857" y="1285860"/>
            <a:ext cx="1256119" cy="1071570"/>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solidFill>
              </a:rPr>
              <a:t>1</a:t>
            </a:r>
          </a:p>
        </p:txBody>
      </p:sp>
      <p:sp>
        <p:nvSpPr>
          <p:cNvPr id="26" name="25 Rectángulo redondeado"/>
          <p:cNvSpPr/>
          <p:nvPr/>
        </p:nvSpPr>
        <p:spPr>
          <a:xfrm>
            <a:off x="1410857" y="2428868"/>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27" name="26 Rectángulo redondeado"/>
          <p:cNvSpPr/>
          <p:nvPr/>
        </p:nvSpPr>
        <p:spPr>
          <a:xfrm>
            <a:off x="1410857" y="3571876"/>
            <a:ext cx="1231467"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8" name="27 Rectángulo redondeado"/>
          <p:cNvSpPr/>
          <p:nvPr/>
        </p:nvSpPr>
        <p:spPr>
          <a:xfrm>
            <a:off x="1410857" y="4714884"/>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0"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 </a:t>
            </a:r>
          </a:p>
        </p:txBody>
      </p:sp>
      <p:sp>
        <p:nvSpPr>
          <p:cNvPr id="32"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4" name="23 Rectángulo redondeado"/>
          <p:cNvSpPr/>
          <p:nvPr/>
        </p:nvSpPr>
        <p:spPr>
          <a:xfrm>
            <a:off x="2570792" y="1438830"/>
            <a:ext cx="8506949"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 </a:t>
            </a:r>
          </a:p>
        </p:txBody>
      </p:sp>
      <p:sp>
        <p:nvSpPr>
          <p:cNvPr id="1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5" name="24 Rectángulo redondeado"/>
          <p:cNvSpPr/>
          <p:nvPr/>
        </p:nvSpPr>
        <p:spPr>
          <a:xfrm>
            <a:off x="1410857" y="1285860"/>
            <a:ext cx="1256119"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solidFill>
              </a:rPr>
              <a:t>1</a:t>
            </a:r>
          </a:p>
        </p:txBody>
      </p:sp>
      <p:sp>
        <p:nvSpPr>
          <p:cNvPr id="16" name="25 Rectángulo redondeado"/>
          <p:cNvSpPr/>
          <p:nvPr/>
        </p:nvSpPr>
        <p:spPr>
          <a:xfrm>
            <a:off x="1410857" y="2428868"/>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18" name="26 Rectángulo redondeado"/>
          <p:cNvSpPr/>
          <p:nvPr/>
        </p:nvSpPr>
        <p:spPr>
          <a:xfrm>
            <a:off x="1410857" y="3571876"/>
            <a:ext cx="1231467"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0" name="27 Rectángulo redondeado"/>
          <p:cNvSpPr/>
          <p:nvPr/>
        </p:nvSpPr>
        <p:spPr>
          <a:xfrm>
            <a:off x="1410857" y="4714884"/>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21"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 </a:t>
            </a:r>
          </a:p>
        </p:txBody>
      </p:sp>
      <p:sp>
        <p:nvSpPr>
          <p:cNvPr id="23"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9" name="23 Rectángulo redondeado"/>
          <p:cNvSpPr/>
          <p:nvPr/>
        </p:nvSpPr>
        <p:spPr>
          <a:xfrm>
            <a:off x="2570792" y="1438830"/>
            <a:ext cx="8506949"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 </a:t>
            </a:r>
          </a:p>
        </p:txBody>
      </p:sp>
      <p:sp>
        <p:nvSpPr>
          <p:cNvPr id="34" name="24 Rectángulo redondeado"/>
          <p:cNvSpPr/>
          <p:nvPr userDrawn="1"/>
        </p:nvSpPr>
        <p:spPr>
          <a:xfrm>
            <a:off x="1410857" y="1285860"/>
            <a:ext cx="1256119"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solidFill>
              </a:rPr>
              <a:t>1</a:t>
            </a:r>
          </a:p>
        </p:txBody>
      </p:sp>
      <p:sp>
        <p:nvSpPr>
          <p:cNvPr id="35" name="25 Rectángulo redondeado"/>
          <p:cNvSpPr/>
          <p:nvPr userDrawn="1"/>
        </p:nvSpPr>
        <p:spPr>
          <a:xfrm>
            <a:off x="1410857" y="2428868"/>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36" name="26 Rectángulo redondeado"/>
          <p:cNvSpPr/>
          <p:nvPr userDrawn="1"/>
        </p:nvSpPr>
        <p:spPr>
          <a:xfrm>
            <a:off x="1410857" y="3571876"/>
            <a:ext cx="1231467"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37" name="27 Rectángulo redondeado"/>
          <p:cNvSpPr/>
          <p:nvPr userDrawn="1"/>
        </p:nvSpPr>
        <p:spPr>
          <a:xfrm>
            <a:off x="1410857" y="4714884"/>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8" name="29 Rectángulo redondeado"/>
          <p:cNvSpPr/>
          <p:nvPr userDrawn="1"/>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9" name="30 Rectángulo redondeado"/>
          <p:cNvSpPr/>
          <p:nvPr userDrawn="1"/>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 </a:t>
            </a:r>
          </a:p>
        </p:txBody>
      </p:sp>
      <p:sp>
        <p:nvSpPr>
          <p:cNvPr id="40"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23 Rectángulo redondeado"/>
          <p:cNvSpPr/>
          <p:nvPr userDrawn="1"/>
        </p:nvSpPr>
        <p:spPr>
          <a:xfrm>
            <a:off x="2570792" y="1438830"/>
            <a:ext cx="8506949"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 </a:t>
            </a:r>
          </a:p>
        </p:txBody>
      </p:sp>
    </p:spTree>
    <p:extLst>
      <p:ext uri="{BB962C8B-B14F-4D97-AF65-F5344CB8AC3E}">
        <p14:creationId xmlns:p14="http://schemas.microsoft.com/office/powerpoint/2010/main" val="17062417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índice_04_2">
    <p:spTree>
      <p:nvGrpSpPr>
        <p:cNvPr id="1" name=""/>
        <p:cNvGrpSpPr/>
        <p:nvPr/>
      </p:nvGrpSpPr>
      <p:grpSpPr>
        <a:xfrm>
          <a:off x="0" y="0"/>
          <a:ext cx="0" cy="0"/>
          <a:chOff x="0" y="0"/>
          <a:chExt cx="0" cy="0"/>
        </a:xfrm>
      </p:grpSpPr>
      <p:sp>
        <p:nvSpPr>
          <p:cNvPr id="25" name="24 Rectángulo redondeado"/>
          <p:cNvSpPr/>
          <p:nvPr/>
        </p:nvSpPr>
        <p:spPr>
          <a:xfrm>
            <a:off x="1420207" y="1285860"/>
            <a:ext cx="124676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26" name="25 Rectángulo redondeado"/>
          <p:cNvSpPr/>
          <p:nvPr/>
        </p:nvSpPr>
        <p:spPr>
          <a:xfrm>
            <a:off x="1415480" y="2428868"/>
            <a:ext cx="1251496"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lumMod val="95000"/>
                  </a:srgbClr>
                </a:solidFill>
              </a:rPr>
              <a:t>2</a:t>
            </a:r>
          </a:p>
        </p:txBody>
      </p:sp>
      <p:sp>
        <p:nvSpPr>
          <p:cNvPr id="27" name="26 Rectángulo redondeado"/>
          <p:cNvSpPr/>
          <p:nvPr/>
        </p:nvSpPr>
        <p:spPr>
          <a:xfrm>
            <a:off x="1415480"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8"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0" name="29 Rectángulo redondeado"/>
          <p:cNvSpPr/>
          <p:nvPr/>
        </p:nvSpPr>
        <p:spPr>
          <a:xfrm>
            <a:off x="2584673" y="2571744"/>
            <a:ext cx="8286808" cy="785818"/>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1"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3" name="22 Rectángulo redondeado"/>
          <p:cNvSpPr/>
          <p:nvPr/>
        </p:nvSpPr>
        <p:spPr>
          <a:xfrm>
            <a:off x="26103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5" name="24 Rectángulo redondeado"/>
          <p:cNvSpPr/>
          <p:nvPr/>
        </p:nvSpPr>
        <p:spPr>
          <a:xfrm>
            <a:off x="1420207" y="1285860"/>
            <a:ext cx="124676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16" name="25 Rectángulo redondeado"/>
          <p:cNvSpPr/>
          <p:nvPr/>
        </p:nvSpPr>
        <p:spPr>
          <a:xfrm>
            <a:off x="1415480" y="2428868"/>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lumMod val="95000"/>
                  </a:srgbClr>
                </a:solidFill>
              </a:rPr>
              <a:t>2</a:t>
            </a:r>
          </a:p>
        </p:txBody>
      </p:sp>
      <p:sp>
        <p:nvSpPr>
          <p:cNvPr id="18" name="26 Rectángulo redondeado"/>
          <p:cNvSpPr/>
          <p:nvPr/>
        </p:nvSpPr>
        <p:spPr>
          <a:xfrm>
            <a:off x="1415480"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0"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21" name="29 Rectángulo redondeado"/>
          <p:cNvSpPr/>
          <p:nvPr/>
        </p:nvSpPr>
        <p:spPr>
          <a:xfrm>
            <a:off x="2584673" y="2571744"/>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2"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4"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9" name="22 Rectángulo redondeado"/>
          <p:cNvSpPr/>
          <p:nvPr/>
        </p:nvSpPr>
        <p:spPr>
          <a:xfrm>
            <a:off x="26103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4" name="24 Rectángulo redondeado"/>
          <p:cNvSpPr/>
          <p:nvPr userDrawn="1"/>
        </p:nvSpPr>
        <p:spPr>
          <a:xfrm>
            <a:off x="1420207" y="1285860"/>
            <a:ext cx="124676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35" name="25 Rectángulo redondeado"/>
          <p:cNvSpPr/>
          <p:nvPr userDrawn="1"/>
        </p:nvSpPr>
        <p:spPr>
          <a:xfrm>
            <a:off x="1415480" y="2428868"/>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lumMod val="95000"/>
                  </a:srgbClr>
                </a:solidFill>
              </a:rPr>
              <a:t>2</a:t>
            </a:r>
          </a:p>
        </p:txBody>
      </p:sp>
      <p:sp>
        <p:nvSpPr>
          <p:cNvPr id="36" name="26 Rectángulo redondeado"/>
          <p:cNvSpPr/>
          <p:nvPr userDrawn="1"/>
        </p:nvSpPr>
        <p:spPr>
          <a:xfrm>
            <a:off x="1415480"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37" name="27 Rectángulo redondeado"/>
          <p:cNvSpPr/>
          <p:nvPr userDrawn="1"/>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8" name="29 Rectángulo redondeado"/>
          <p:cNvSpPr/>
          <p:nvPr userDrawn="1"/>
        </p:nvSpPr>
        <p:spPr>
          <a:xfrm>
            <a:off x="2584673" y="2571744"/>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9" name="30 Rectángulo redondeado"/>
          <p:cNvSpPr/>
          <p:nvPr userDrawn="1"/>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0"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22 Rectángulo redondeado"/>
          <p:cNvSpPr/>
          <p:nvPr userDrawn="1"/>
        </p:nvSpPr>
        <p:spPr>
          <a:xfrm>
            <a:off x="26103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32535422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índice_04_3">
    <p:spTree>
      <p:nvGrpSpPr>
        <p:cNvPr id="1" name=""/>
        <p:cNvGrpSpPr/>
        <p:nvPr/>
      </p:nvGrpSpPr>
      <p:grpSpPr>
        <a:xfrm>
          <a:off x="0" y="0"/>
          <a:ext cx="0" cy="0"/>
          <a:chOff x="0" y="0"/>
          <a:chExt cx="0" cy="0"/>
        </a:xfrm>
      </p:grpSpPr>
      <p:sp>
        <p:nvSpPr>
          <p:cNvPr id="25"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26"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27" name="26 Rectángulo redondeado"/>
          <p:cNvSpPr/>
          <p:nvPr/>
        </p:nvSpPr>
        <p:spPr>
          <a:xfrm>
            <a:off x="1415480" y="3571876"/>
            <a:ext cx="1226844"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28"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0"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71725" y="3714752"/>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2"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3"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4"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15"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16" name="26 Rectángulo redondeado"/>
          <p:cNvSpPr/>
          <p:nvPr/>
        </p:nvSpPr>
        <p:spPr>
          <a:xfrm>
            <a:off x="1415480" y="3571876"/>
            <a:ext cx="1226844"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17"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18"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0" name="30 Rectángulo redondeado"/>
          <p:cNvSpPr/>
          <p:nvPr/>
        </p:nvSpPr>
        <p:spPr>
          <a:xfrm>
            <a:off x="2571725" y="3714752"/>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1"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9" name="24 Rectángulo redondeado"/>
          <p:cNvSpPr/>
          <p:nvPr userDrawn="1"/>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33" name="25 Rectángulo redondeado"/>
          <p:cNvSpPr/>
          <p:nvPr userDrawn="1"/>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34" name="26 Rectángulo redondeado"/>
          <p:cNvSpPr/>
          <p:nvPr userDrawn="1"/>
        </p:nvSpPr>
        <p:spPr>
          <a:xfrm>
            <a:off x="1415480" y="3571876"/>
            <a:ext cx="1226844"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35" name="27 Rectángulo redondeado"/>
          <p:cNvSpPr/>
          <p:nvPr userDrawn="1"/>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6" name="29 Rectángulo redondeado"/>
          <p:cNvSpPr/>
          <p:nvPr userDrawn="1"/>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7" name="30 Rectángulo redondeado"/>
          <p:cNvSpPr/>
          <p:nvPr userDrawn="1"/>
        </p:nvSpPr>
        <p:spPr>
          <a:xfrm>
            <a:off x="2571725" y="3714752"/>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8"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9" name="22 Rectángulo redondeado"/>
          <p:cNvSpPr/>
          <p:nvPr userDrawn="1"/>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5586988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índice_04_4">
    <p:spTree>
      <p:nvGrpSpPr>
        <p:cNvPr id="1" name=""/>
        <p:cNvGrpSpPr/>
        <p:nvPr/>
      </p:nvGrpSpPr>
      <p:grpSpPr>
        <a:xfrm>
          <a:off x="0" y="0"/>
          <a:ext cx="0" cy="0"/>
          <a:chOff x="0" y="0"/>
          <a:chExt cx="0" cy="0"/>
        </a:xfrm>
      </p:grpSpPr>
      <p:sp>
        <p:nvSpPr>
          <p:cNvPr id="25"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26"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27" name="26 Rectángulo redondeado"/>
          <p:cNvSpPr/>
          <p:nvPr/>
        </p:nvSpPr>
        <p:spPr>
          <a:xfrm>
            <a:off x="1440132"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3</a:t>
            </a:r>
          </a:p>
        </p:txBody>
      </p:sp>
      <p:sp>
        <p:nvSpPr>
          <p:cNvPr id="28" name="27 Rectángulo redondeado"/>
          <p:cNvSpPr/>
          <p:nvPr/>
        </p:nvSpPr>
        <p:spPr>
          <a:xfrm>
            <a:off x="1415480" y="4714884"/>
            <a:ext cx="1251496"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lumMod val="95000"/>
                  </a:srgbClr>
                </a:solidFill>
              </a:rPr>
              <a:t>4</a:t>
            </a:r>
          </a:p>
        </p:txBody>
      </p:sp>
      <p:sp>
        <p:nvSpPr>
          <p:cNvPr id="31" name="30 Rectángulo redondeado"/>
          <p:cNvSpPr/>
          <p:nvPr/>
        </p:nvSpPr>
        <p:spPr>
          <a:xfrm>
            <a:off x="2571725" y="3713949"/>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31 Rectángulo redondeado"/>
          <p:cNvSpPr/>
          <p:nvPr/>
        </p:nvSpPr>
        <p:spPr>
          <a:xfrm>
            <a:off x="2571725" y="4857760"/>
            <a:ext cx="8286808" cy="785818"/>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3"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4" name="23 Rectángulo redondeado"/>
          <p:cNvSpPr/>
          <p:nvPr/>
        </p:nvSpPr>
        <p:spPr>
          <a:xfrm>
            <a:off x="2571725" y="264318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5"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16"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18" name="26 Rectángulo redondeado"/>
          <p:cNvSpPr/>
          <p:nvPr/>
        </p:nvSpPr>
        <p:spPr>
          <a:xfrm>
            <a:off x="1440132"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3</a:t>
            </a:r>
          </a:p>
        </p:txBody>
      </p:sp>
      <p:sp>
        <p:nvSpPr>
          <p:cNvPr id="20" name="27 Rectángulo redondeado"/>
          <p:cNvSpPr/>
          <p:nvPr/>
        </p:nvSpPr>
        <p:spPr>
          <a:xfrm>
            <a:off x="1415480" y="4714884"/>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lumMod val="95000"/>
                  </a:srgbClr>
                </a:solidFill>
              </a:rPr>
              <a:t>4</a:t>
            </a:r>
          </a:p>
        </p:txBody>
      </p:sp>
      <p:sp>
        <p:nvSpPr>
          <p:cNvPr id="21" name="30 Rectángulo redondeado"/>
          <p:cNvSpPr/>
          <p:nvPr/>
        </p:nvSpPr>
        <p:spPr>
          <a:xfrm>
            <a:off x="2571725" y="3713949"/>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31 Rectángulo redondeado"/>
          <p:cNvSpPr/>
          <p:nvPr/>
        </p:nvSpPr>
        <p:spPr>
          <a:xfrm>
            <a:off x="2571725" y="4857760"/>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9"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0" name="23 Rectángulo redondeado"/>
          <p:cNvSpPr/>
          <p:nvPr/>
        </p:nvSpPr>
        <p:spPr>
          <a:xfrm>
            <a:off x="2571725" y="264318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4" name="24 Rectángulo redondeado"/>
          <p:cNvSpPr/>
          <p:nvPr userDrawn="1"/>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35" name="25 Rectángulo redondeado"/>
          <p:cNvSpPr/>
          <p:nvPr userDrawn="1"/>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36" name="26 Rectángulo redondeado"/>
          <p:cNvSpPr/>
          <p:nvPr userDrawn="1"/>
        </p:nvSpPr>
        <p:spPr>
          <a:xfrm>
            <a:off x="1440132"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3</a:t>
            </a:r>
          </a:p>
        </p:txBody>
      </p:sp>
      <p:sp>
        <p:nvSpPr>
          <p:cNvPr id="37" name="27 Rectángulo redondeado"/>
          <p:cNvSpPr/>
          <p:nvPr userDrawn="1"/>
        </p:nvSpPr>
        <p:spPr>
          <a:xfrm>
            <a:off x="1415480" y="4714884"/>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lumMod val="95000"/>
                  </a:srgbClr>
                </a:solidFill>
              </a:rPr>
              <a:t>4</a:t>
            </a:r>
          </a:p>
        </p:txBody>
      </p:sp>
      <p:sp>
        <p:nvSpPr>
          <p:cNvPr id="38" name="30 Rectángulo redondeado"/>
          <p:cNvSpPr/>
          <p:nvPr userDrawn="1"/>
        </p:nvSpPr>
        <p:spPr>
          <a:xfrm>
            <a:off x="2571725" y="3713949"/>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9" name="31 Rectángulo redondeado"/>
          <p:cNvSpPr/>
          <p:nvPr userDrawn="1"/>
        </p:nvSpPr>
        <p:spPr>
          <a:xfrm>
            <a:off x="2571725" y="4857760"/>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40" name="22 Rectángulo redondeado"/>
          <p:cNvSpPr/>
          <p:nvPr userDrawn="1"/>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23 Rectángulo redondeado"/>
          <p:cNvSpPr/>
          <p:nvPr userDrawn="1"/>
        </p:nvSpPr>
        <p:spPr>
          <a:xfrm>
            <a:off x="2571725" y="264318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18814543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268760"/>
            <a:ext cx="10972800" cy="4857403"/>
          </a:xfrm>
        </p:spPr>
        <p:txBody>
          <a:bodyPr/>
          <a:lstStyle>
            <a:lvl1pPr>
              <a:buClr>
                <a:schemeClr val="accent4"/>
              </a:buClr>
              <a:buSzPct val="120000"/>
              <a:buFont typeface="Calibri" pitchFamily="34" charset="0"/>
              <a:buChar char="•"/>
              <a:defRPr sz="1800">
                <a:solidFill>
                  <a:srgbClr val="254061"/>
                </a:solidFill>
              </a:defRPr>
            </a:lvl1pPr>
            <a:lvl2pPr>
              <a:buClr>
                <a:schemeClr val="accent1"/>
              </a:buClr>
              <a:buSzPct val="80000"/>
              <a:defRPr sz="1400">
                <a:solidFill>
                  <a:srgbClr val="254061"/>
                </a:solidFill>
              </a:defRPr>
            </a:lvl2pPr>
            <a:lvl3pPr>
              <a:buClr>
                <a:schemeClr val="accent4"/>
              </a:buClr>
              <a:defRPr sz="1400">
                <a:solidFill>
                  <a:srgbClr val="254061"/>
                </a:solidFill>
              </a:defRPr>
            </a:lvl3pPr>
            <a:lvl4pPr>
              <a:buClr>
                <a:schemeClr val="accent4"/>
              </a:buClr>
              <a:defRPr sz="1400">
                <a:solidFill>
                  <a:srgbClr val="254061"/>
                </a:solidFill>
              </a:defRPr>
            </a:lvl4pPr>
            <a:lvl5pPr>
              <a:buClr>
                <a:schemeClr val="accent4"/>
              </a:buClr>
              <a:defRPr sz="1400">
                <a:solidFill>
                  <a:srgbClr val="25406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0" name="Título 9"/>
          <p:cNvSpPr>
            <a:spLocks noGrp="1"/>
          </p:cNvSpPr>
          <p:nvPr>
            <p:ph type="title"/>
          </p:nvPr>
        </p:nvSpPr>
        <p:spPr/>
        <p:txBody>
          <a:bodyPr/>
          <a:lstStyle/>
          <a:p>
            <a:r>
              <a:rPr lang="es-ES" smtClean="0"/>
              <a:t>Haga clic para modificar el estilo de título del patrón</a:t>
            </a:r>
            <a:endParaRPr lang="es-MX"/>
          </a:p>
        </p:txBody>
      </p:sp>
      <p:sp>
        <p:nvSpPr>
          <p:cNvPr id="9" name="Rectángulo 8"/>
          <p:cNvSpPr/>
          <p:nvPr/>
        </p:nvSpPr>
        <p:spPr>
          <a:xfrm>
            <a:off x="0" y="6375896"/>
            <a:ext cx="2207568" cy="230832"/>
          </a:xfrm>
          <a:prstGeom prst="rect">
            <a:avLst/>
          </a:prstGeom>
        </p:spPr>
        <p:txBody>
          <a:bodyPr wrap="square">
            <a:spAutoFit/>
          </a:bodyPr>
          <a:lstStyle/>
          <a:p>
            <a:r>
              <a:rPr lang="es-MX" sz="900" b="1" spc="100" dirty="0">
                <a:solidFill>
                  <a:srgbClr val="FFFFFF"/>
                </a:solidFill>
              </a:rPr>
              <a:t>INFORMACIÓN RESERVADA</a:t>
            </a:r>
          </a:p>
        </p:txBody>
      </p:sp>
      <p:sp>
        <p:nvSpPr>
          <p:cNvPr id="11" name="5 Marcador de número de diapositiva"/>
          <p:cNvSpPr txBox="1">
            <a:spLocks/>
          </p:cNvSpPr>
          <p:nvPr userDrawn="1"/>
        </p:nvSpPr>
        <p:spPr>
          <a:xfrm>
            <a:off x="8737600" y="6250100"/>
            <a:ext cx="2844800" cy="484163"/>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C3B554-9246-400B-8E6D-7040FE4290E5}" type="slidenum">
              <a:rPr lang="en-US" smtClean="0">
                <a:solidFill>
                  <a:srgbClr val="FFFFFF"/>
                </a:solidFill>
              </a:rPr>
              <a:pPr/>
              <a:t>‹Nº›</a:t>
            </a:fld>
            <a:endParaRPr lang="en-US" dirty="0">
              <a:solidFill>
                <a:srgbClr val="FFFFFF"/>
              </a:solidFill>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3457"/>
            <a:ext cx="12192000" cy="276225"/>
          </a:xfrm>
          <a:prstGeom prst="rect">
            <a:avLst/>
          </a:prstGeom>
        </p:spPr>
      </p:pic>
      <p:sp>
        <p:nvSpPr>
          <p:cNvPr id="2" name="Marcador de fecha 1"/>
          <p:cNvSpPr>
            <a:spLocks noGrp="1"/>
          </p:cNvSpPr>
          <p:nvPr>
            <p:ph type="dt" sz="half" idx="10"/>
          </p:nvPr>
        </p:nvSpPr>
        <p:spPr>
          <a:xfrm>
            <a:off x="609600" y="6356351"/>
            <a:ext cx="2844800" cy="365125"/>
          </a:xfrm>
          <a:prstGeom prst="rect">
            <a:avLst/>
          </a:prstGeom>
        </p:spPr>
        <p:txBody>
          <a:bodyPr/>
          <a:lstStyle/>
          <a:p>
            <a:endParaRPr lang="en-US">
              <a:solidFill>
                <a:srgbClr val="182B47"/>
              </a:solidFill>
            </a:endParaRPr>
          </a:p>
        </p:txBody>
      </p:sp>
      <p:sp>
        <p:nvSpPr>
          <p:cNvPr id="4" name="Marcador de pie de página 3"/>
          <p:cNvSpPr>
            <a:spLocks noGrp="1"/>
          </p:cNvSpPr>
          <p:nvPr>
            <p:ph type="ftr" sz="quarter" idx="11"/>
          </p:nvPr>
        </p:nvSpPr>
        <p:spPr>
          <a:xfrm>
            <a:off x="4165600" y="6438295"/>
            <a:ext cx="3860800" cy="330543"/>
          </a:xfrm>
        </p:spPr>
        <p:txBody>
          <a:bodyPr/>
          <a:lstStyle>
            <a:lvl1pPr>
              <a:defRPr sz="1100">
                <a:solidFill>
                  <a:schemeClr val="bg1">
                    <a:lumMod val="85000"/>
                  </a:schemeClr>
                </a:solidFill>
              </a:defRPr>
            </a:lvl1pPr>
          </a:lstStyle>
          <a:p>
            <a:r>
              <a:rPr lang="es-MX" smtClean="0">
                <a:solidFill>
                  <a:srgbClr val="FFFFFF">
                    <a:lumMod val="85000"/>
                  </a:srgbClr>
                </a:solidFill>
              </a:rPr>
              <a:t>Determinantes de la Inflación</a:t>
            </a:r>
            <a:endParaRPr lang="en-US">
              <a:solidFill>
                <a:srgbClr val="FFFFFF">
                  <a:lumMod val="85000"/>
                </a:srgbClr>
              </a:solidFill>
            </a:endParaRPr>
          </a:p>
        </p:txBody>
      </p:sp>
      <p:sp>
        <p:nvSpPr>
          <p:cNvPr id="5" name="Marcador de número de diapositiva 4"/>
          <p:cNvSpPr>
            <a:spLocks noGrp="1"/>
          </p:cNvSpPr>
          <p:nvPr>
            <p:ph type="sldNum" sz="quarter" idx="12"/>
          </p:nvPr>
        </p:nvSpPr>
        <p:spPr>
          <a:xfrm>
            <a:off x="8737600" y="6421003"/>
            <a:ext cx="2844800" cy="365125"/>
          </a:xfrm>
        </p:spPr>
        <p:txBody>
          <a:bodyPr/>
          <a:lstStyle>
            <a:lvl1pPr>
              <a:defRPr>
                <a:solidFill>
                  <a:schemeClr val="bg1"/>
                </a:solidFill>
              </a:defRPr>
            </a:lvl1pPr>
          </a:lstStyle>
          <a:p>
            <a:fld id="{30C3B554-9246-400B-8E6D-7040FE4290E5}"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717125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268760"/>
            <a:ext cx="10972800" cy="4857403"/>
          </a:xfrm>
        </p:spPr>
        <p:txBody>
          <a:bodyPr/>
          <a:lstStyle>
            <a:lvl1pPr>
              <a:buClr>
                <a:schemeClr val="accent4"/>
              </a:buClr>
              <a:buSzPct val="120000"/>
              <a:buFont typeface="Calibri" pitchFamily="34" charset="0"/>
              <a:buChar char="•"/>
              <a:defRPr sz="1800">
                <a:solidFill>
                  <a:srgbClr val="254061"/>
                </a:solidFill>
              </a:defRPr>
            </a:lvl1pPr>
            <a:lvl2pPr>
              <a:buClr>
                <a:schemeClr val="accent1"/>
              </a:buClr>
              <a:buSzPct val="80000"/>
              <a:defRPr sz="1400">
                <a:solidFill>
                  <a:srgbClr val="254061"/>
                </a:solidFill>
              </a:defRPr>
            </a:lvl2pPr>
            <a:lvl3pPr>
              <a:buClr>
                <a:schemeClr val="accent4"/>
              </a:buClr>
              <a:defRPr sz="1400">
                <a:solidFill>
                  <a:srgbClr val="254061"/>
                </a:solidFill>
              </a:defRPr>
            </a:lvl3pPr>
            <a:lvl4pPr>
              <a:buClr>
                <a:schemeClr val="accent4"/>
              </a:buClr>
              <a:defRPr sz="1400">
                <a:solidFill>
                  <a:srgbClr val="254061"/>
                </a:solidFill>
              </a:defRPr>
            </a:lvl4pPr>
            <a:lvl5pPr>
              <a:buClr>
                <a:schemeClr val="accent4"/>
              </a:buClr>
              <a:defRPr sz="1400">
                <a:solidFill>
                  <a:srgbClr val="25406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10" name="Título 9"/>
          <p:cNvSpPr>
            <a:spLocks noGrp="1"/>
          </p:cNvSpPr>
          <p:nvPr>
            <p:ph type="title"/>
          </p:nvPr>
        </p:nvSpPr>
        <p:spPr/>
        <p:txBody>
          <a:bodyPr/>
          <a:lstStyle/>
          <a:p>
            <a:r>
              <a:rPr lang="es-ES" smtClean="0"/>
              <a:t>Haga clic para modificar el estilo de título del patrón</a:t>
            </a:r>
            <a:endParaRPr lang="es-MX"/>
          </a:p>
        </p:txBody>
      </p:sp>
      <p:sp>
        <p:nvSpPr>
          <p:cNvPr id="9" name="Rectángulo 8"/>
          <p:cNvSpPr/>
          <p:nvPr userDrawn="1"/>
        </p:nvSpPr>
        <p:spPr>
          <a:xfrm>
            <a:off x="0" y="6375896"/>
            <a:ext cx="2207568" cy="230832"/>
          </a:xfrm>
          <a:prstGeom prst="rect">
            <a:avLst/>
          </a:prstGeom>
        </p:spPr>
        <p:txBody>
          <a:bodyPr wrap="square">
            <a:spAutoFit/>
          </a:bodyPr>
          <a:lstStyle/>
          <a:p>
            <a:r>
              <a:rPr lang="es-MX" sz="900" b="1" spc="100" dirty="0">
                <a:solidFill>
                  <a:srgbClr val="FFFFFF"/>
                </a:solidFill>
              </a:rPr>
              <a:t>INFORMACIÓN RESERVADA</a:t>
            </a: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27688"/>
            <a:ext cx="12192000" cy="276225"/>
          </a:xfrm>
          <a:prstGeom prst="rect">
            <a:avLst/>
          </a:prstGeom>
        </p:spPr>
      </p:pic>
      <p:sp>
        <p:nvSpPr>
          <p:cNvPr id="12" name="4 Marcador de pie de página"/>
          <p:cNvSpPr txBox="1">
            <a:spLocks/>
          </p:cNvSpPr>
          <p:nvPr userDrawn="1"/>
        </p:nvSpPr>
        <p:spPr>
          <a:xfrm>
            <a:off x="3922208" y="6438788"/>
            <a:ext cx="4320000" cy="365125"/>
          </a:xfrm>
          <a:prstGeom prst="rect">
            <a:avLst/>
          </a:prstGeom>
        </p:spPr>
        <p:txBody>
          <a:bodyPr vert="horz" lIns="91440" tIns="45720" rIns="91440" bIns="45720" rtlCol="0" anchor="ctr"/>
          <a:lstStyle>
            <a:defPPr>
              <a:defRPr lang="es-MX"/>
            </a:defPPr>
            <a:lvl1pPr marL="0" algn="ctr" defTabSz="914400" rtl="0" eaLnBrk="1" latinLnBrk="0" hangingPunct="1">
              <a:defRPr sz="1100" kern="1200" baseline="0">
                <a:solidFill>
                  <a:schemeClr val="bg1">
                    <a:lumMod val="8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solidFill>
                  <a:srgbClr val="FFFFFF">
                    <a:lumMod val="85000"/>
                  </a:srgbClr>
                </a:solidFill>
              </a:rPr>
              <a:t>Determinantes de la Inflación</a:t>
            </a:r>
            <a:endParaRPr lang="es-MX" dirty="0">
              <a:solidFill>
                <a:srgbClr val="FFFFFF">
                  <a:lumMod val="85000"/>
                </a:srgbClr>
              </a:solidFill>
            </a:endParaRPr>
          </a:p>
        </p:txBody>
      </p:sp>
      <p:sp>
        <p:nvSpPr>
          <p:cNvPr id="13" name="5 Marcador de número de diapositiva"/>
          <p:cNvSpPr txBox="1">
            <a:spLocks/>
          </p:cNvSpPr>
          <p:nvPr userDrawn="1"/>
        </p:nvSpPr>
        <p:spPr>
          <a:xfrm>
            <a:off x="8723808" y="6473296"/>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23368980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userDrawn="1"/>
        </p:nvSpPr>
        <p:spPr>
          <a:xfrm>
            <a:off x="89502" y="4437116"/>
            <a:ext cx="2592288" cy="523220"/>
          </a:xfrm>
          <a:prstGeom prst="rect">
            <a:avLst/>
          </a:prstGeom>
          <a:noFill/>
        </p:spPr>
        <p:txBody>
          <a:bodyPr wrap="square" rtlCol="0">
            <a:spAutoFit/>
          </a:bodyPr>
          <a:lstStyle/>
          <a:p>
            <a:r>
              <a:rPr lang="es-MX" sz="1400" b="1" spc="75" dirty="0">
                <a:solidFill>
                  <a:srgbClr val="FFFFFF"/>
                </a:solidFill>
              </a:rPr>
              <a:t>INFORMACIÓN</a:t>
            </a:r>
          </a:p>
          <a:p>
            <a:r>
              <a:rPr lang="es-MX" sz="1400" b="1" spc="75" dirty="0">
                <a:solidFill>
                  <a:srgbClr val="FFFFFF"/>
                </a:solidFill>
              </a:rPr>
              <a:t>RESERVADA</a:t>
            </a:r>
          </a:p>
        </p:txBody>
      </p:sp>
    </p:spTree>
    <p:extLst>
      <p:ext uri="{BB962C8B-B14F-4D97-AF65-F5344CB8AC3E}">
        <p14:creationId xmlns:p14="http://schemas.microsoft.com/office/powerpoint/2010/main" val="15503002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268760"/>
            <a:ext cx="10972800" cy="4857403"/>
          </a:xfrm>
        </p:spPr>
        <p:txBody>
          <a:bodyPr/>
          <a:lstStyle>
            <a:lvl1pPr>
              <a:buClr>
                <a:schemeClr val="accent4"/>
              </a:buClr>
              <a:buSzPct val="120000"/>
              <a:buFont typeface="Calibri" pitchFamily="34" charset="0"/>
              <a:buChar char="•"/>
              <a:defRPr sz="1800">
                <a:solidFill>
                  <a:srgbClr val="254061"/>
                </a:solidFill>
              </a:defRPr>
            </a:lvl1pPr>
            <a:lvl2pPr>
              <a:buClr>
                <a:schemeClr val="accent1"/>
              </a:buClr>
              <a:buSzPct val="80000"/>
              <a:defRPr sz="1400">
                <a:solidFill>
                  <a:srgbClr val="254061"/>
                </a:solidFill>
              </a:defRPr>
            </a:lvl2pPr>
            <a:lvl3pPr>
              <a:buClr>
                <a:schemeClr val="accent4"/>
              </a:buClr>
              <a:defRPr sz="1400">
                <a:solidFill>
                  <a:srgbClr val="254061"/>
                </a:solidFill>
              </a:defRPr>
            </a:lvl3pPr>
            <a:lvl4pPr>
              <a:buClr>
                <a:schemeClr val="accent4"/>
              </a:buClr>
              <a:defRPr sz="1400">
                <a:solidFill>
                  <a:srgbClr val="254061"/>
                </a:solidFill>
              </a:defRPr>
            </a:lvl4pPr>
            <a:lvl5pPr>
              <a:buClr>
                <a:schemeClr val="accent4"/>
              </a:buClr>
              <a:defRPr sz="1400">
                <a:solidFill>
                  <a:srgbClr val="25406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10" name="Título 9"/>
          <p:cNvSpPr>
            <a:spLocks noGrp="1"/>
          </p:cNvSpPr>
          <p:nvPr>
            <p:ph type="title"/>
          </p:nvPr>
        </p:nvSpPr>
        <p:spPr/>
        <p:txBody>
          <a:bodyPr/>
          <a:lstStyle/>
          <a:p>
            <a:r>
              <a:rPr lang="es-ES" smtClean="0"/>
              <a:t>Haga clic para modificar el estilo de título del patrón</a:t>
            </a:r>
            <a:endParaRPr lang="es-MX"/>
          </a:p>
        </p:txBody>
      </p:sp>
      <p:sp>
        <p:nvSpPr>
          <p:cNvPr id="9" name="Rectángulo 8"/>
          <p:cNvSpPr/>
          <p:nvPr userDrawn="1"/>
        </p:nvSpPr>
        <p:spPr>
          <a:xfrm>
            <a:off x="0" y="6375896"/>
            <a:ext cx="2207568" cy="230832"/>
          </a:xfrm>
          <a:prstGeom prst="rect">
            <a:avLst/>
          </a:prstGeom>
        </p:spPr>
        <p:txBody>
          <a:bodyPr wrap="square">
            <a:spAutoFit/>
          </a:bodyPr>
          <a:lstStyle/>
          <a:p>
            <a:r>
              <a:rPr lang="es-MX" sz="900" b="1" spc="100" dirty="0">
                <a:solidFill>
                  <a:srgbClr val="FFFFFF"/>
                </a:solidFill>
              </a:rPr>
              <a:t>INFORMACIÓN RESERVADA</a:t>
            </a: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27688"/>
            <a:ext cx="12192000" cy="276225"/>
          </a:xfrm>
          <a:prstGeom prst="rect">
            <a:avLst/>
          </a:prstGeom>
        </p:spPr>
      </p:pic>
      <p:sp>
        <p:nvSpPr>
          <p:cNvPr id="13" name="5 Marcador de número de diapositiva"/>
          <p:cNvSpPr txBox="1">
            <a:spLocks/>
          </p:cNvSpPr>
          <p:nvPr userDrawn="1"/>
        </p:nvSpPr>
        <p:spPr>
          <a:xfrm>
            <a:off x="8723808" y="6473296"/>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24509710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6121"/>
            <a:ext cx="10363200" cy="1470025"/>
          </a:xfrm>
        </p:spPr>
        <p:txBody>
          <a:bodyPr/>
          <a:lstStyle>
            <a:lvl1pPr>
              <a:defRPr>
                <a:solidFill>
                  <a:schemeClr val="accent3">
                    <a:lumMod val="50000"/>
                  </a:schemeClr>
                </a:solidFill>
              </a:defRPr>
            </a:lvl1pPr>
          </a:lstStyle>
          <a:p>
            <a:r>
              <a:rPr lang="es-ES" smtClean="0"/>
              <a:t>Haga clic para modificar el estilo de título del patrón</a:t>
            </a:r>
            <a:endParaRPr lang="es-MX"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dirty="0"/>
          </a:p>
        </p:txBody>
      </p:sp>
      <p:sp>
        <p:nvSpPr>
          <p:cNvPr id="10"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19435505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solidFill>
                  <a:schemeClr val="accent3">
                    <a:lumMod val="50000"/>
                  </a:schemeClr>
                </a:solidFill>
              </a:defRPr>
            </a:lvl1pPr>
          </a:lstStyle>
          <a:p>
            <a:r>
              <a:rPr lang="es-ES" smtClean="0"/>
              <a:t>Haga clic para modificar el estilo de título del patrón</a:t>
            </a:r>
            <a:endParaRPr lang="es-MX" dirty="0"/>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28031046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dirty="0"/>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5805718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11"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21881120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99949508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24023978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2238828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2100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268760"/>
            <a:ext cx="10972800" cy="4857403"/>
          </a:xfrm>
        </p:spPr>
        <p:txBody>
          <a:bodyPr/>
          <a:lstStyle>
            <a:lvl1pPr>
              <a:buClr>
                <a:schemeClr val="accent4"/>
              </a:buClr>
              <a:buSzPct val="120000"/>
              <a:buFont typeface="Calibri" pitchFamily="34" charset="0"/>
              <a:buChar char="•"/>
              <a:defRPr sz="1800">
                <a:solidFill>
                  <a:srgbClr val="254061"/>
                </a:solidFill>
              </a:defRPr>
            </a:lvl1pPr>
            <a:lvl2pPr>
              <a:buClr>
                <a:schemeClr val="accent1"/>
              </a:buClr>
              <a:buSzPct val="80000"/>
              <a:defRPr sz="1400">
                <a:solidFill>
                  <a:srgbClr val="254061"/>
                </a:solidFill>
              </a:defRPr>
            </a:lvl2pPr>
            <a:lvl3pPr>
              <a:buClr>
                <a:schemeClr val="accent4"/>
              </a:buClr>
              <a:defRPr sz="1400">
                <a:solidFill>
                  <a:srgbClr val="254061"/>
                </a:solidFill>
              </a:defRPr>
            </a:lvl3pPr>
            <a:lvl4pPr>
              <a:buClr>
                <a:schemeClr val="accent4"/>
              </a:buClr>
              <a:defRPr sz="1400">
                <a:solidFill>
                  <a:srgbClr val="254061"/>
                </a:solidFill>
              </a:defRPr>
            </a:lvl4pPr>
            <a:lvl5pPr>
              <a:buClr>
                <a:schemeClr val="accent4"/>
              </a:buClr>
              <a:defRPr sz="1400">
                <a:solidFill>
                  <a:srgbClr val="25406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10" name="Título 9"/>
          <p:cNvSpPr>
            <a:spLocks noGrp="1"/>
          </p:cNvSpPr>
          <p:nvPr>
            <p:ph type="title"/>
          </p:nvPr>
        </p:nvSpPr>
        <p:spPr/>
        <p:txBody>
          <a:bodyPr/>
          <a:lstStyle/>
          <a:p>
            <a:r>
              <a:rPr lang="es-ES" smtClean="0"/>
              <a:t>Haga clic para modificar el estilo de título del patrón</a:t>
            </a:r>
            <a:endParaRPr lang="es-MX"/>
          </a:p>
        </p:txBody>
      </p:sp>
      <p:sp>
        <p:nvSpPr>
          <p:cNvPr id="9" name="Rectángulo 8"/>
          <p:cNvSpPr/>
          <p:nvPr userDrawn="1"/>
        </p:nvSpPr>
        <p:spPr>
          <a:xfrm>
            <a:off x="0" y="6375896"/>
            <a:ext cx="2207568" cy="230832"/>
          </a:xfrm>
          <a:prstGeom prst="rect">
            <a:avLst/>
          </a:prstGeom>
        </p:spPr>
        <p:txBody>
          <a:bodyPr wrap="square">
            <a:spAutoFit/>
          </a:bodyPr>
          <a:lstStyle/>
          <a:p>
            <a:r>
              <a:rPr lang="es-MX" sz="900" b="1" spc="100" dirty="0">
                <a:solidFill>
                  <a:srgbClr val="FFFFFF"/>
                </a:solidFill>
              </a:rPr>
              <a:t>INFORMACIÓN RESERVADA</a:t>
            </a: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27688"/>
            <a:ext cx="12192000" cy="276225"/>
          </a:xfrm>
          <a:prstGeom prst="rect">
            <a:avLst/>
          </a:prstGeom>
        </p:spPr>
      </p:pic>
      <p:sp>
        <p:nvSpPr>
          <p:cNvPr id="13" name="5 Marcador de número de diapositiva"/>
          <p:cNvSpPr txBox="1">
            <a:spLocks/>
          </p:cNvSpPr>
          <p:nvPr userDrawn="1"/>
        </p:nvSpPr>
        <p:spPr>
          <a:xfrm>
            <a:off x="8723808" y="6473296"/>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353732388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índice_1">
    <p:spTree>
      <p:nvGrpSpPr>
        <p:cNvPr id="1" name=""/>
        <p:cNvGrpSpPr/>
        <p:nvPr/>
      </p:nvGrpSpPr>
      <p:grpSpPr>
        <a:xfrm>
          <a:off x="0" y="0"/>
          <a:ext cx="0" cy="0"/>
          <a:chOff x="0" y="0"/>
          <a:chExt cx="0" cy="0"/>
        </a:xfrm>
      </p:grpSpPr>
      <p:sp>
        <p:nvSpPr>
          <p:cNvPr id="25" name="24 Rectángulo redondeado"/>
          <p:cNvSpPr/>
          <p:nvPr/>
        </p:nvSpPr>
        <p:spPr>
          <a:xfrm>
            <a:off x="1453486" y="1556792"/>
            <a:ext cx="1240718" cy="1071570"/>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solidFill>
              </a:rPr>
              <a:t>1</a:t>
            </a:r>
          </a:p>
        </p:txBody>
      </p:sp>
      <p:sp>
        <p:nvSpPr>
          <p:cNvPr id="26" name="25 Rectángulo redondeado"/>
          <p:cNvSpPr/>
          <p:nvPr/>
        </p:nvSpPr>
        <p:spPr>
          <a:xfrm>
            <a:off x="1453486" y="3014622"/>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2</a:t>
            </a:r>
          </a:p>
        </p:txBody>
      </p:sp>
      <p:sp>
        <p:nvSpPr>
          <p:cNvPr id="27" name="26 Rectángulo redondeado"/>
          <p:cNvSpPr/>
          <p:nvPr/>
        </p:nvSpPr>
        <p:spPr>
          <a:xfrm>
            <a:off x="1453486" y="4373654"/>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9" name="28 Rectángulo redondeado"/>
          <p:cNvSpPr/>
          <p:nvPr/>
        </p:nvSpPr>
        <p:spPr>
          <a:xfrm>
            <a:off x="2567608" y="1699668"/>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0" name="29 Rectángulo redondeado"/>
          <p:cNvSpPr/>
          <p:nvPr/>
        </p:nvSpPr>
        <p:spPr>
          <a:xfrm>
            <a:off x="2567608"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67608"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14" name="24 Rectángulo redondeado"/>
          <p:cNvSpPr/>
          <p:nvPr/>
        </p:nvSpPr>
        <p:spPr>
          <a:xfrm>
            <a:off x="1453486" y="1556792"/>
            <a:ext cx="124071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solidFill>
              </a:rPr>
              <a:t>1</a:t>
            </a:r>
          </a:p>
        </p:txBody>
      </p:sp>
      <p:sp>
        <p:nvSpPr>
          <p:cNvPr id="15" name="25 Rectángulo redondeado"/>
          <p:cNvSpPr/>
          <p:nvPr/>
        </p:nvSpPr>
        <p:spPr>
          <a:xfrm>
            <a:off x="1453486" y="3014622"/>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2</a:t>
            </a:r>
          </a:p>
        </p:txBody>
      </p:sp>
      <p:sp>
        <p:nvSpPr>
          <p:cNvPr id="16" name="26 Rectángulo redondeado"/>
          <p:cNvSpPr/>
          <p:nvPr/>
        </p:nvSpPr>
        <p:spPr>
          <a:xfrm>
            <a:off x="1453486" y="4373654"/>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17" name="28 Rectángulo redondeado"/>
          <p:cNvSpPr/>
          <p:nvPr/>
        </p:nvSpPr>
        <p:spPr>
          <a:xfrm>
            <a:off x="2567608" y="169966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0" name="29 Rectángulo redondeado"/>
          <p:cNvSpPr/>
          <p:nvPr/>
        </p:nvSpPr>
        <p:spPr>
          <a:xfrm>
            <a:off x="2567608"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30 Rectángulo redondeado"/>
          <p:cNvSpPr/>
          <p:nvPr/>
        </p:nvSpPr>
        <p:spPr>
          <a:xfrm>
            <a:off x="2567608"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3" name="5 Marcador de número de diapositiva"/>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‹Nº›</a:t>
            </a:fld>
            <a:endParaRPr lang="es-MX" dirty="0">
              <a:solidFill>
                <a:srgbClr val="FFFFFF"/>
              </a:solidFill>
            </a:endParaRPr>
          </a:p>
        </p:txBody>
      </p:sp>
      <p:sp>
        <p:nvSpPr>
          <p:cNvPr id="28" name="24 Rectángulo redondeado"/>
          <p:cNvSpPr/>
          <p:nvPr userDrawn="1"/>
        </p:nvSpPr>
        <p:spPr>
          <a:xfrm>
            <a:off x="1453486" y="1556792"/>
            <a:ext cx="124071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solidFill>
              </a:rPr>
              <a:t>1</a:t>
            </a:r>
          </a:p>
        </p:txBody>
      </p:sp>
      <p:sp>
        <p:nvSpPr>
          <p:cNvPr id="32" name="25 Rectángulo redondeado"/>
          <p:cNvSpPr/>
          <p:nvPr userDrawn="1"/>
        </p:nvSpPr>
        <p:spPr>
          <a:xfrm>
            <a:off x="1453486" y="3014622"/>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2</a:t>
            </a:r>
          </a:p>
        </p:txBody>
      </p:sp>
      <p:sp>
        <p:nvSpPr>
          <p:cNvPr id="33" name="26 Rectángulo redondeado"/>
          <p:cNvSpPr/>
          <p:nvPr userDrawn="1"/>
        </p:nvSpPr>
        <p:spPr>
          <a:xfrm>
            <a:off x="1453486" y="4373654"/>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34" name="28 Rectángulo redondeado"/>
          <p:cNvSpPr/>
          <p:nvPr userDrawn="1"/>
        </p:nvSpPr>
        <p:spPr>
          <a:xfrm>
            <a:off x="2567608" y="169966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5" name="29 Rectángulo redondeado"/>
          <p:cNvSpPr/>
          <p:nvPr userDrawn="1"/>
        </p:nvSpPr>
        <p:spPr>
          <a:xfrm>
            <a:off x="2567608"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6" name="30 Rectángulo redondeado"/>
          <p:cNvSpPr/>
          <p:nvPr userDrawn="1"/>
        </p:nvSpPr>
        <p:spPr>
          <a:xfrm>
            <a:off x="2567608"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13794369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índice_2">
    <p:spTree>
      <p:nvGrpSpPr>
        <p:cNvPr id="1" name=""/>
        <p:cNvGrpSpPr/>
        <p:nvPr/>
      </p:nvGrpSpPr>
      <p:grpSpPr>
        <a:xfrm>
          <a:off x="0" y="0"/>
          <a:ext cx="0" cy="0"/>
          <a:chOff x="0" y="0"/>
          <a:chExt cx="0" cy="0"/>
        </a:xfrm>
      </p:grpSpPr>
      <p:sp>
        <p:nvSpPr>
          <p:cNvPr id="25"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6" name="25 Rectángulo redondeado"/>
          <p:cNvSpPr/>
          <p:nvPr/>
        </p:nvSpPr>
        <p:spPr>
          <a:xfrm>
            <a:off x="1442708" y="3014622"/>
            <a:ext cx="1224268"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2</a:t>
            </a:r>
          </a:p>
        </p:txBody>
      </p:sp>
      <p:sp>
        <p:nvSpPr>
          <p:cNvPr id="27" name="26 Rectángulo redondeado"/>
          <p:cNvSpPr/>
          <p:nvPr/>
        </p:nvSpPr>
        <p:spPr>
          <a:xfrm>
            <a:off x="1442708" y="4373654"/>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9"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0" name="29 Rectángulo redondeado"/>
          <p:cNvSpPr/>
          <p:nvPr/>
        </p:nvSpPr>
        <p:spPr>
          <a:xfrm>
            <a:off x="2571725" y="3157498"/>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1" name="30 Rectángulo redondeado"/>
          <p:cNvSpPr/>
          <p:nvPr/>
        </p:nvSpPr>
        <p:spPr>
          <a:xfrm>
            <a:off x="2571725"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18"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3"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14" name="25 Rectángulo redondeado"/>
          <p:cNvSpPr/>
          <p:nvPr/>
        </p:nvSpPr>
        <p:spPr>
          <a:xfrm>
            <a:off x="1442708" y="3014622"/>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2</a:t>
            </a:r>
          </a:p>
        </p:txBody>
      </p:sp>
      <p:sp>
        <p:nvSpPr>
          <p:cNvPr id="15" name="26 Rectángulo redondeado"/>
          <p:cNvSpPr/>
          <p:nvPr/>
        </p:nvSpPr>
        <p:spPr>
          <a:xfrm>
            <a:off x="1442708" y="4373654"/>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16"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7" name="29 Rectángulo redondeado"/>
          <p:cNvSpPr/>
          <p:nvPr/>
        </p:nvSpPr>
        <p:spPr>
          <a:xfrm>
            <a:off x="2571725" y="315749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0" name="30 Rectángulo redondeado"/>
          <p:cNvSpPr/>
          <p:nvPr/>
        </p:nvSpPr>
        <p:spPr>
          <a:xfrm>
            <a:off x="2571725"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24 Rectángulo redondeado"/>
          <p:cNvSpPr/>
          <p:nvPr userDrawn="1"/>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3" name="25 Rectángulo redondeado"/>
          <p:cNvSpPr/>
          <p:nvPr userDrawn="1"/>
        </p:nvSpPr>
        <p:spPr>
          <a:xfrm>
            <a:off x="1442708" y="3014622"/>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2</a:t>
            </a:r>
          </a:p>
        </p:txBody>
      </p:sp>
      <p:sp>
        <p:nvSpPr>
          <p:cNvPr id="24" name="26 Rectángulo redondeado"/>
          <p:cNvSpPr/>
          <p:nvPr userDrawn="1"/>
        </p:nvSpPr>
        <p:spPr>
          <a:xfrm>
            <a:off x="1442708" y="4373654"/>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8" name="28 Rectángulo redondeado"/>
          <p:cNvSpPr/>
          <p:nvPr userDrawn="1"/>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29 Rectángulo redondeado"/>
          <p:cNvSpPr/>
          <p:nvPr userDrawn="1"/>
        </p:nvSpPr>
        <p:spPr>
          <a:xfrm>
            <a:off x="2571725" y="315749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3" name="30 Rectángulo redondeado"/>
          <p:cNvSpPr/>
          <p:nvPr userDrawn="1"/>
        </p:nvSpPr>
        <p:spPr>
          <a:xfrm>
            <a:off x="2571725"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156586025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índice_3">
    <p:spTree>
      <p:nvGrpSpPr>
        <p:cNvPr id="1" name=""/>
        <p:cNvGrpSpPr/>
        <p:nvPr/>
      </p:nvGrpSpPr>
      <p:grpSpPr>
        <a:xfrm>
          <a:off x="0" y="0"/>
          <a:ext cx="0" cy="0"/>
          <a:chOff x="0" y="0"/>
          <a:chExt cx="0" cy="0"/>
        </a:xfrm>
      </p:grpSpPr>
      <p:sp>
        <p:nvSpPr>
          <p:cNvPr id="25"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6" name="25 Rectángulo redondeado"/>
          <p:cNvSpPr/>
          <p:nvPr/>
        </p:nvSpPr>
        <p:spPr>
          <a:xfrm>
            <a:off x="1442708" y="3014622"/>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2</a:t>
            </a:r>
          </a:p>
        </p:txBody>
      </p:sp>
      <p:sp>
        <p:nvSpPr>
          <p:cNvPr id="27" name="26 Rectángulo redondeado"/>
          <p:cNvSpPr/>
          <p:nvPr/>
        </p:nvSpPr>
        <p:spPr>
          <a:xfrm>
            <a:off x="1442708" y="4373654"/>
            <a:ext cx="1224268"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29"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0" name="29 Rectángulo redondeado"/>
          <p:cNvSpPr/>
          <p:nvPr/>
        </p:nvSpPr>
        <p:spPr>
          <a:xfrm>
            <a:off x="2571725"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71725" y="4516530"/>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15"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3"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14" name="25 Rectángulo redondeado"/>
          <p:cNvSpPr/>
          <p:nvPr/>
        </p:nvSpPr>
        <p:spPr>
          <a:xfrm>
            <a:off x="1442708" y="3014622"/>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2</a:t>
            </a:r>
          </a:p>
        </p:txBody>
      </p:sp>
      <p:sp>
        <p:nvSpPr>
          <p:cNvPr id="16" name="26 Rectángulo redondeado"/>
          <p:cNvSpPr/>
          <p:nvPr/>
        </p:nvSpPr>
        <p:spPr>
          <a:xfrm>
            <a:off x="1442708" y="4373654"/>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17"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8" name="29 Rectángulo redondeado"/>
          <p:cNvSpPr/>
          <p:nvPr/>
        </p:nvSpPr>
        <p:spPr>
          <a:xfrm>
            <a:off x="2571725"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0" name="30 Rectángulo redondeado"/>
          <p:cNvSpPr/>
          <p:nvPr/>
        </p:nvSpPr>
        <p:spPr>
          <a:xfrm>
            <a:off x="2571725" y="4516530"/>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2" name="24 Rectángulo redondeado"/>
          <p:cNvSpPr/>
          <p:nvPr userDrawn="1"/>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3" name="25 Rectángulo redondeado"/>
          <p:cNvSpPr/>
          <p:nvPr userDrawn="1"/>
        </p:nvSpPr>
        <p:spPr>
          <a:xfrm>
            <a:off x="1442708" y="3014622"/>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2</a:t>
            </a:r>
          </a:p>
        </p:txBody>
      </p:sp>
      <p:sp>
        <p:nvSpPr>
          <p:cNvPr id="24" name="26 Rectángulo redondeado"/>
          <p:cNvSpPr/>
          <p:nvPr userDrawn="1"/>
        </p:nvSpPr>
        <p:spPr>
          <a:xfrm>
            <a:off x="1442708" y="4373654"/>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28" name="28 Rectángulo redondeado"/>
          <p:cNvSpPr/>
          <p:nvPr userDrawn="1"/>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29 Rectángulo redondeado"/>
          <p:cNvSpPr/>
          <p:nvPr userDrawn="1"/>
        </p:nvSpPr>
        <p:spPr>
          <a:xfrm>
            <a:off x="2571725"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3" name="30 Rectángulo redondeado"/>
          <p:cNvSpPr/>
          <p:nvPr userDrawn="1"/>
        </p:nvSpPr>
        <p:spPr>
          <a:xfrm>
            <a:off x="2571725" y="4516530"/>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Tree>
    <p:extLst>
      <p:ext uri="{BB962C8B-B14F-4D97-AF65-F5344CB8AC3E}">
        <p14:creationId xmlns:p14="http://schemas.microsoft.com/office/powerpoint/2010/main" val="18278687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índice_04_1">
    <p:spTree>
      <p:nvGrpSpPr>
        <p:cNvPr id="1" name=""/>
        <p:cNvGrpSpPr/>
        <p:nvPr/>
      </p:nvGrpSpPr>
      <p:grpSpPr>
        <a:xfrm>
          <a:off x="0" y="0"/>
          <a:ext cx="0" cy="0"/>
          <a:chOff x="0" y="0"/>
          <a:chExt cx="0" cy="0"/>
        </a:xfrm>
      </p:grpSpPr>
      <p:sp>
        <p:nvSpPr>
          <p:cNvPr id="25" name="24 Rectángulo redondeado"/>
          <p:cNvSpPr/>
          <p:nvPr/>
        </p:nvSpPr>
        <p:spPr>
          <a:xfrm>
            <a:off x="1410857" y="1285860"/>
            <a:ext cx="1256119" cy="1071570"/>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solidFill>
              </a:rPr>
              <a:t>1</a:t>
            </a:r>
          </a:p>
        </p:txBody>
      </p:sp>
      <p:sp>
        <p:nvSpPr>
          <p:cNvPr id="26" name="25 Rectángulo redondeado"/>
          <p:cNvSpPr/>
          <p:nvPr/>
        </p:nvSpPr>
        <p:spPr>
          <a:xfrm>
            <a:off x="1410857" y="2428868"/>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27" name="26 Rectángulo redondeado"/>
          <p:cNvSpPr/>
          <p:nvPr/>
        </p:nvSpPr>
        <p:spPr>
          <a:xfrm>
            <a:off x="1410857" y="3571876"/>
            <a:ext cx="1231467"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8" name="27 Rectángulo redondeado"/>
          <p:cNvSpPr/>
          <p:nvPr/>
        </p:nvSpPr>
        <p:spPr>
          <a:xfrm>
            <a:off x="1410857" y="4714884"/>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0"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 </a:t>
            </a:r>
          </a:p>
        </p:txBody>
      </p:sp>
      <p:sp>
        <p:nvSpPr>
          <p:cNvPr id="32"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4" name="23 Rectángulo redondeado"/>
          <p:cNvSpPr/>
          <p:nvPr/>
        </p:nvSpPr>
        <p:spPr>
          <a:xfrm>
            <a:off x="2570792" y="1438830"/>
            <a:ext cx="8506949"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 </a:t>
            </a:r>
          </a:p>
        </p:txBody>
      </p:sp>
      <p:sp>
        <p:nvSpPr>
          <p:cNvPr id="1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5" name="24 Rectángulo redondeado"/>
          <p:cNvSpPr/>
          <p:nvPr/>
        </p:nvSpPr>
        <p:spPr>
          <a:xfrm>
            <a:off x="1410857" y="1285860"/>
            <a:ext cx="1256119"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solidFill>
              </a:rPr>
              <a:t>1</a:t>
            </a:r>
          </a:p>
        </p:txBody>
      </p:sp>
      <p:sp>
        <p:nvSpPr>
          <p:cNvPr id="16" name="25 Rectángulo redondeado"/>
          <p:cNvSpPr/>
          <p:nvPr/>
        </p:nvSpPr>
        <p:spPr>
          <a:xfrm>
            <a:off x="1410857" y="2428868"/>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18" name="26 Rectángulo redondeado"/>
          <p:cNvSpPr/>
          <p:nvPr/>
        </p:nvSpPr>
        <p:spPr>
          <a:xfrm>
            <a:off x="1410857" y="3571876"/>
            <a:ext cx="1231467"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0" name="27 Rectángulo redondeado"/>
          <p:cNvSpPr/>
          <p:nvPr/>
        </p:nvSpPr>
        <p:spPr>
          <a:xfrm>
            <a:off x="1410857" y="4714884"/>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21"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 </a:t>
            </a:r>
          </a:p>
        </p:txBody>
      </p:sp>
      <p:sp>
        <p:nvSpPr>
          <p:cNvPr id="23"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9" name="23 Rectángulo redondeado"/>
          <p:cNvSpPr/>
          <p:nvPr/>
        </p:nvSpPr>
        <p:spPr>
          <a:xfrm>
            <a:off x="2570792" y="1438830"/>
            <a:ext cx="8506949"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 </a:t>
            </a:r>
          </a:p>
        </p:txBody>
      </p:sp>
      <p:sp>
        <p:nvSpPr>
          <p:cNvPr id="34" name="24 Rectángulo redondeado"/>
          <p:cNvSpPr/>
          <p:nvPr userDrawn="1"/>
        </p:nvSpPr>
        <p:spPr>
          <a:xfrm>
            <a:off x="1410857" y="1285860"/>
            <a:ext cx="1256119"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solidFill>
              </a:rPr>
              <a:t>1</a:t>
            </a:r>
          </a:p>
        </p:txBody>
      </p:sp>
      <p:sp>
        <p:nvSpPr>
          <p:cNvPr id="35" name="25 Rectángulo redondeado"/>
          <p:cNvSpPr/>
          <p:nvPr userDrawn="1"/>
        </p:nvSpPr>
        <p:spPr>
          <a:xfrm>
            <a:off x="1410857" y="2428868"/>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36" name="26 Rectángulo redondeado"/>
          <p:cNvSpPr/>
          <p:nvPr userDrawn="1"/>
        </p:nvSpPr>
        <p:spPr>
          <a:xfrm>
            <a:off x="1410857" y="3571876"/>
            <a:ext cx="1231467"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37" name="27 Rectángulo redondeado"/>
          <p:cNvSpPr/>
          <p:nvPr userDrawn="1"/>
        </p:nvSpPr>
        <p:spPr>
          <a:xfrm>
            <a:off x="1410857" y="4714884"/>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8" name="29 Rectángulo redondeado"/>
          <p:cNvSpPr/>
          <p:nvPr userDrawn="1"/>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9" name="30 Rectángulo redondeado"/>
          <p:cNvSpPr/>
          <p:nvPr userDrawn="1"/>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 </a:t>
            </a:r>
          </a:p>
        </p:txBody>
      </p:sp>
      <p:sp>
        <p:nvSpPr>
          <p:cNvPr id="40"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23 Rectángulo redondeado"/>
          <p:cNvSpPr/>
          <p:nvPr userDrawn="1"/>
        </p:nvSpPr>
        <p:spPr>
          <a:xfrm>
            <a:off x="2570792" y="1438830"/>
            <a:ext cx="8506949"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 </a:t>
            </a:r>
          </a:p>
        </p:txBody>
      </p:sp>
    </p:spTree>
    <p:extLst>
      <p:ext uri="{BB962C8B-B14F-4D97-AF65-F5344CB8AC3E}">
        <p14:creationId xmlns:p14="http://schemas.microsoft.com/office/powerpoint/2010/main" val="19067106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índice_04_2">
    <p:spTree>
      <p:nvGrpSpPr>
        <p:cNvPr id="1" name=""/>
        <p:cNvGrpSpPr/>
        <p:nvPr/>
      </p:nvGrpSpPr>
      <p:grpSpPr>
        <a:xfrm>
          <a:off x="0" y="0"/>
          <a:ext cx="0" cy="0"/>
          <a:chOff x="0" y="0"/>
          <a:chExt cx="0" cy="0"/>
        </a:xfrm>
      </p:grpSpPr>
      <p:sp>
        <p:nvSpPr>
          <p:cNvPr id="25" name="24 Rectángulo redondeado"/>
          <p:cNvSpPr/>
          <p:nvPr/>
        </p:nvSpPr>
        <p:spPr>
          <a:xfrm>
            <a:off x="1420207" y="1285860"/>
            <a:ext cx="124676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26" name="25 Rectángulo redondeado"/>
          <p:cNvSpPr/>
          <p:nvPr/>
        </p:nvSpPr>
        <p:spPr>
          <a:xfrm>
            <a:off x="1415480" y="2428868"/>
            <a:ext cx="1251496"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lumMod val="95000"/>
                  </a:srgbClr>
                </a:solidFill>
              </a:rPr>
              <a:t>2</a:t>
            </a:r>
          </a:p>
        </p:txBody>
      </p:sp>
      <p:sp>
        <p:nvSpPr>
          <p:cNvPr id="27" name="26 Rectángulo redondeado"/>
          <p:cNvSpPr/>
          <p:nvPr/>
        </p:nvSpPr>
        <p:spPr>
          <a:xfrm>
            <a:off x="1415480"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8"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0" name="29 Rectángulo redondeado"/>
          <p:cNvSpPr/>
          <p:nvPr/>
        </p:nvSpPr>
        <p:spPr>
          <a:xfrm>
            <a:off x="2584673" y="2571744"/>
            <a:ext cx="8286808" cy="785818"/>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1"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3" name="22 Rectángulo redondeado"/>
          <p:cNvSpPr/>
          <p:nvPr/>
        </p:nvSpPr>
        <p:spPr>
          <a:xfrm>
            <a:off x="26103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5" name="24 Rectángulo redondeado"/>
          <p:cNvSpPr/>
          <p:nvPr/>
        </p:nvSpPr>
        <p:spPr>
          <a:xfrm>
            <a:off x="1420207" y="1285860"/>
            <a:ext cx="124676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16" name="25 Rectángulo redondeado"/>
          <p:cNvSpPr/>
          <p:nvPr/>
        </p:nvSpPr>
        <p:spPr>
          <a:xfrm>
            <a:off x="1415480" y="2428868"/>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lumMod val="95000"/>
                  </a:srgbClr>
                </a:solidFill>
              </a:rPr>
              <a:t>2</a:t>
            </a:r>
          </a:p>
        </p:txBody>
      </p:sp>
      <p:sp>
        <p:nvSpPr>
          <p:cNvPr id="18" name="26 Rectángulo redondeado"/>
          <p:cNvSpPr/>
          <p:nvPr/>
        </p:nvSpPr>
        <p:spPr>
          <a:xfrm>
            <a:off x="1415480"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0"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21" name="29 Rectángulo redondeado"/>
          <p:cNvSpPr/>
          <p:nvPr/>
        </p:nvSpPr>
        <p:spPr>
          <a:xfrm>
            <a:off x="2584673" y="2571744"/>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2"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4"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9" name="22 Rectángulo redondeado"/>
          <p:cNvSpPr/>
          <p:nvPr/>
        </p:nvSpPr>
        <p:spPr>
          <a:xfrm>
            <a:off x="26103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4" name="24 Rectángulo redondeado"/>
          <p:cNvSpPr/>
          <p:nvPr userDrawn="1"/>
        </p:nvSpPr>
        <p:spPr>
          <a:xfrm>
            <a:off x="1420207" y="1285860"/>
            <a:ext cx="124676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35" name="25 Rectángulo redondeado"/>
          <p:cNvSpPr/>
          <p:nvPr userDrawn="1"/>
        </p:nvSpPr>
        <p:spPr>
          <a:xfrm>
            <a:off x="1415480" y="2428868"/>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lumMod val="95000"/>
                  </a:srgbClr>
                </a:solidFill>
              </a:rPr>
              <a:t>2</a:t>
            </a:r>
          </a:p>
        </p:txBody>
      </p:sp>
      <p:sp>
        <p:nvSpPr>
          <p:cNvPr id="36" name="26 Rectángulo redondeado"/>
          <p:cNvSpPr/>
          <p:nvPr userDrawn="1"/>
        </p:nvSpPr>
        <p:spPr>
          <a:xfrm>
            <a:off x="1415480"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37" name="27 Rectángulo redondeado"/>
          <p:cNvSpPr/>
          <p:nvPr userDrawn="1"/>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8" name="29 Rectángulo redondeado"/>
          <p:cNvSpPr/>
          <p:nvPr userDrawn="1"/>
        </p:nvSpPr>
        <p:spPr>
          <a:xfrm>
            <a:off x="2584673" y="2571744"/>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9" name="30 Rectángulo redondeado"/>
          <p:cNvSpPr/>
          <p:nvPr userDrawn="1"/>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0"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22 Rectángulo redondeado"/>
          <p:cNvSpPr/>
          <p:nvPr userDrawn="1"/>
        </p:nvSpPr>
        <p:spPr>
          <a:xfrm>
            <a:off x="26103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535347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índice_04_3">
    <p:spTree>
      <p:nvGrpSpPr>
        <p:cNvPr id="1" name=""/>
        <p:cNvGrpSpPr/>
        <p:nvPr/>
      </p:nvGrpSpPr>
      <p:grpSpPr>
        <a:xfrm>
          <a:off x="0" y="0"/>
          <a:ext cx="0" cy="0"/>
          <a:chOff x="0" y="0"/>
          <a:chExt cx="0" cy="0"/>
        </a:xfrm>
      </p:grpSpPr>
      <p:sp>
        <p:nvSpPr>
          <p:cNvPr id="25"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26"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27" name="26 Rectángulo redondeado"/>
          <p:cNvSpPr/>
          <p:nvPr/>
        </p:nvSpPr>
        <p:spPr>
          <a:xfrm>
            <a:off x="1415480" y="3571876"/>
            <a:ext cx="1226844"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28"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0"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71725" y="3714752"/>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2"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3"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4"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15"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16" name="26 Rectángulo redondeado"/>
          <p:cNvSpPr/>
          <p:nvPr/>
        </p:nvSpPr>
        <p:spPr>
          <a:xfrm>
            <a:off x="1415480" y="3571876"/>
            <a:ext cx="1226844"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17"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18"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0" name="30 Rectángulo redondeado"/>
          <p:cNvSpPr/>
          <p:nvPr/>
        </p:nvSpPr>
        <p:spPr>
          <a:xfrm>
            <a:off x="2571725" y="3714752"/>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1"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9" name="24 Rectángulo redondeado"/>
          <p:cNvSpPr/>
          <p:nvPr userDrawn="1"/>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33" name="25 Rectángulo redondeado"/>
          <p:cNvSpPr/>
          <p:nvPr userDrawn="1"/>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34" name="26 Rectángulo redondeado"/>
          <p:cNvSpPr/>
          <p:nvPr userDrawn="1"/>
        </p:nvSpPr>
        <p:spPr>
          <a:xfrm>
            <a:off x="1415480" y="3571876"/>
            <a:ext cx="1226844"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35" name="27 Rectángulo redondeado"/>
          <p:cNvSpPr/>
          <p:nvPr userDrawn="1"/>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6" name="29 Rectángulo redondeado"/>
          <p:cNvSpPr/>
          <p:nvPr userDrawn="1"/>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7" name="30 Rectángulo redondeado"/>
          <p:cNvSpPr/>
          <p:nvPr userDrawn="1"/>
        </p:nvSpPr>
        <p:spPr>
          <a:xfrm>
            <a:off x="2571725" y="3714752"/>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8"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9" name="22 Rectángulo redondeado"/>
          <p:cNvSpPr/>
          <p:nvPr userDrawn="1"/>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185783624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índice_04_4">
    <p:spTree>
      <p:nvGrpSpPr>
        <p:cNvPr id="1" name=""/>
        <p:cNvGrpSpPr/>
        <p:nvPr/>
      </p:nvGrpSpPr>
      <p:grpSpPr>
        <a:xfrm>
          <a:off x="0" y="0"/>
          <a:ext cx="0" cy="0"/>
          <a:chOff x="0" y="0"/>
          <a:chExt cx="0" cy="0"/>
        </a:xfrm>
      </p:grpSpPr>
      <p:sp>
        <p:nvSpPr>
          <p:cNvPr id="25"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26"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27" name="26 Rectángulo redondeado"/>
          <p:cNvSpPr/>
          <p:nvPr/>
        </p:nvSpPr>
        <p:spPr>
          <a:xfrm>
            <a:off x="1440132"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3</a:t>
            </a:r>
          </a:p>
        </p:txBody>
      </p:sp>
      <p:sp>
        <p:nvSpPr>
          <p:cNvPr id="28" name="27 Rectángulo redondeado"/>
          <p:cNvSpPr/>
          <p:nvPr/>
        </p:nvSpPr>
        <p:spPr>
          <a:xfrm>
            <a:off x="1415480" y="4714884"/>
            <a:ext cx="1251496"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lumMod val="95000"/>
                  </a:srgbClr>
                </a:solidFill>
              </a:rPr>
              <a:t>4</a:t>
            </a:r>
          </a:p>
        </p:txBody>
      </p:sp>
      <p:sp>
        <p:nvSpPr>
          <p:cNvPr id="31" name="30 Rectángulo redondeado"/>
          <p:cNvSpPr/>
          <p:nvPr/>
        </p:nvSpPr>
        <p:spPr>
          <a:xfrm>
            <a:off x="2571725" y="3713949"/>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31 Rectángulo redondeado"/>
          <p:cNvSpPr/>
          <p:nvPr/>
        </p:nvSpPr>
        <p:spPr>
          <a:xfrm>
            <a:off x="2571725" y="4857760"/>
            <a:ext cx="8286808" cy="785818"/>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3"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4" name="23 Rectángulo redondeado"/>
          <p:cNvSpPr/>
          <p:nvPr/>
        </p:nvSpPr>
        <p:spPr>
          <a:xfrm>
            <a:off x="2571725" y="264318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5"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16"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18" name="26 Rectángulo redondeado"/>
          <p:cNvSpPr/>
          <p:nvPr/>
        </p:nvSpPr>
        <p:spPr>
          <a:xfrm>
            <a:off x="1440132"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3</a:t>
            </a:r>
          </a:p>
        </p:txBody>
      </p:sp>
      <p:sp>
        <p:nvSpPr>
          <p:cNvPr id="20" name="27 Rectángulo redondeado"/>
          <p:cNvSpPr/>
          <p:nvPr/>
        </p:nvSpPr>
        <p:spPr>
          <a:xfrm>
            <a:off x="1415480" y="4714884"/>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lumMod val="95000"/>
                  </a:srgbClr>
                </a:solidFill>
              </a:rPr>
              <a:t>4</a:t>
            </a:r>
          </a:p>
        </p:txBody>
      </p:sp>
      <p:sp>
        <p:nvSpPr>
          <p:cNvPr id="21" name="30 Rectángulo redondeado"/>
          <p:cNvSpPr/>
          <p:nvPr/>
        </p:nvSpPr>
        <p:spPr>
          <a:xfrm>
            <a:off x="2571725" y="3713949"/>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31 Rectángulo redondeado"/>
          <p:cNvSpPr/>
          <p:nvPr/>
        </p:nvSpPr>
        <p:spPr>
          <a:xfrm>
            <a:off x="2571725" y="4857760"/>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9"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0" name="23 Rectángulo redondeado"/>
          <p:cNvSpPr/>
          <p:nvPr/>
        </p:nvSpPr>
        <p:spPr>
          <a:xfrm>
            <a:off x="2571725" y="264318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4" name="24 Rectángulo redondeado"/>
          <p:cNvSpPr/>
          <p:nvPr userDrawn="1"/>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35" name="25 Rectángulo redondeado"/>
          <p:cNvSpPr/>
          <p:nvPr userDrawn="1"/>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36" name="26 Rectángulo redondeado"/>
          <p:cNvSpPr/>
          <p:nvPr userDrawn="1"/>
        </p:nvSpPr>
        <p:spPr>
          <a:xfrm>
            <a:off x="1440132"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3</a:t>
            </a:r>
          </a:p>
        </p:txBody>
      </p:sp>
      <p:sp>
        <p:nvSpPr>
          <p:cNvPr id="37" name="27 Rectángulo redondeado"/>
          <p:cNvSpPr/>
          <p:nvPr userDrawn="1"/>
        </p:nvSpPr>
        <p:spPr>
          <a:xfrm>
            <a:off x="1415480" y="4714884"/>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lumMod val="95000"/>
                  </a:srgbClr>
                </a:solidFill>
              </a:rPr>
              <a:t>4</a:t>
            </a:r>
          </a:p>
        </p:txBody>
      </p:sp>
      <p:sp>
        <p:nvSpPr>
          <p:cNvPr id="38" name="30 Rectángulo redondeado"/>
          <p:cNvSpPr/>
          <p:nvPr userDrawn="1"/>
        </p:nvSpPr>
        <p:spPr>
          <a:xfrm>
            <a:off x="2571725" y="3713949"/>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9" name="31 Rectángulo redondeado"/>
          <p:cNvSpPr/>
          <p:nvPr userDrawn="1"/>
        </p:nvSpPr>
        <p:spPr>
          <a:xfrm>
            <a:off x="2571725" y="4857760"/>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40" name="22 Rectángulo redondeado"/>
          <p:cNvSpPr/>
          <p:nvPr userDrawn="1"/>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23 Rectángulo redondeado"/>
          <p:cNvSpPr/>
          <p:nvPr userDrawn="1"/>
        </p:nvSpPr>
        <p:spPr>
          <a:xfrm>
            <a:off x="2571725" y="264318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315826132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268760"/>
            <a:ext cx="10972800" cy="4857403"/>
          </a:xfrm>
        </p:spPr>
        <p:txBody>
          <a:bodyPr/>
          <a:lstStyle>
            <a:lvl1pPr>
              <a:buClr>
                <a:schemeClr val="accent4"/>
              </a:buClr>
              <a:buSzPct val="120000"/>
              <a:buFont typeface="Calibri" pitchFamily="34" charset="0"/>
              <a:buChar char="•"/>
              <a:defRPr sz="1800">
                <a:solidFill>
                  <a:srgbClr val="254061"/>
                </a:solidFill>
              </a:defRPr>
            </a:lvl1pPr>
            <a:lvl2pPr>
              <a:buClr>
                <a:schemeClr val="accent1"/>
              </a:buClr>
              <a:buSzPct val="80000"/>
              <a:defRPr sz="1400">
                <a:solidFill>
                  <a:srgbClr val="254061"/>
                </a:solidFill>
              </a:defRPr>
            </a:lvl2pPr>
            <a:lvl3pPr>
              <a:buClr>
                <a:schemeClr val="accent4"/>
              </a:buClr>
              <a:defRPr sz="1400">
                <a:solidFill>
                  <a:srgbClr val="254061"/>
                </a:solidFill>
              </a:defRPr>
            </a:lvl3pPr>
            <a:lvl4pPr>
              <a:buClr>
                <a:schemeClr val="accent4"/>
              </a:buClr>
              <a:defRPr sz="1400">
                <a:solidFill>
                  <a:srgbClr val="254061"/>
                </a:solidFill>
              </a:defRPr>
            </a:lvl4pPr>
            <a:lvl5pPr>
              <a:buClr>
                <a:schemeClr val="accent4"/>
              </a:buClr>
              <a:defRPr sz="1400">
                <a:solidFill>
                  <a:srgbClr val="25406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0" name="Título 9"/>
          <p:cNvSpPr>
            <a:spLocks noGrp="1"/>
          </p:cNvSpPr>
          <p:nvPr>
            <p:ph type="title"/>
          </p:nvPr>
        </p:nvSpPr>
        <p:spPr/>
        <p:txBody>
          <a:bodyPr/>
          <a:lstStyle/>
          <a:p>
            <a:r>
              <a:rPr lang="es-ES" smtClean="0"/>
              <a:t>Haga clic para modificar el estilo de título del patrón</a:t>
            </a:r>
            <a:endParaRPr lang="es-MX"/>
          </a:p>
        </p:txBody>
      </p:sp>
      <p:sp>
        <p:nvSpPr>
          <p:cNvPr id="9" name="Rectángulo 8"/>
          <p:cNvSpPr/>
          <p:nvPr/>
        </p:nvSpPr>
        <p:spPr>
          <a:xfrm>
            <a:off x="0" y="6375896"/>
            <a:ext cx="2207568" cy="230832"/>
          </a:xfrm>
          <a:prstGeom prst="rect">
            <a:avLst/>
          </a:prstGeom>
        </p:spPr>
        <p:txBody>
          <a:bodyPr wrap="square">
            <a:spAutoFit/>
          </a:bodyPr>
          <a:lstStyle/>
          <a:p>
            <a:r>
              <a:rPr lang="es-MX" sz="900" b="1" spc="100" dirty="0">
                <a:solidFill>
                  <a:srgbClr val="FFFFFF"/>
                </a:solidFill>
              </a:rPr>
              <a:t>INFORMACIÓN RESERVADA</a:t>
            </a:r>
          </a:p>
        </p:txBody>
      </p:sp>
      <p:sp>
        <p:nvSpPr>
          <p:cNvPr id="11" name="5 Marcador de número de diapositiva"/>
          <p:cNvSpPr txBox="1">
            <a:spLocks/>
          </p:cNvSpPr>
          <p:nvPr userDrawn="1"/>
        </p:nvSpPr>
        <p:spPr>
          <a:xfrm>
            <a:off x="8737600" y="6250100"/>
            <a:ext cx="2844800" cy="484163"/>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C3B554-9246-400B-8E6D-7040FE4290E5}" type="slidenum">
              <a:rPr lang="en-US" smtClean="0">
                <a:solidFill>
                  <a:srgbClr val="FFFFFF"/>
                </a:solidFill>
              </a:rPr>
              <a:pPr/>
              <a:t>‹Nº›</a:t>
            </a:fld>
            <a:endParaRPr lang="en-US" dirty="0">
              <a:solidFill>
                <a:srgbClr val="FFFFFF"/>
              </a:solidFill>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3457"/>
            <a:ext cx="12192000" cy="276225"/>
          </a:xfrm>
          <a:prstGeom prst="rect">
            <a:avLst/>
          </a:prstGeom>
        </p:spPr>
      </p:pic>
      <p:sp>
        <p:nvSpPr>
          <p:cNvPr id="2" name="Marcador de fecha 1"/>
          <p:cNvSpPr>
            <a:spLocks noGrp="1"/>
          </p:cNvSpPr>
          <p:nvPr>
            <p:ph type="dt" sz="half" idx="10"/>
          </p:nvPr>
        </p:nvSpPr>
        <p:spPr>
          <a:xfrm>
            <a:off x="609600" y="6356351"/>
            <a:ext cx="2844800" cy="365125"/>
          </a:xfrm>
          <a:prstGeom prst="rect">
            <a:avLst/>
          </a:prstGeom>
        </p:spPr>
        <p:txBody>
          <a:bodyPr/>
          <a:lstStyle/>
          <a:p>
            <a:endParaRPr lang="en-US">
              <a:solidFill>
                <a:srgbClr val="182B47"/>
              </a:solidFill>
            </a:endParaRPr>
          </a:p>
        </p:txBody>
      </p:sp>
      <p:sp>
        <p:nvSpPr>
          <p:cNvPr id="4" name="Marcador de pie de página 3"/>
          <p:cNvSpPr>
            <a:spLocks noGrp="1"/>
          </p:cNvSpPr>
          <p:nvPr>
            <p:ph type="ftr" sz="quarter" idx="11"/>
          </p:nvPr>
        </p:nvSpPr>
        <p:spPr>
          <a:xfrm>
            <a:off x="4165600" y="6438295"/>
            <a:ext cx="3860800" cy="330543"/>
          </a:xfrm>
        </p:spPr>
        <p:txBody>
          <a:bodyPr/>
          <a:lstStyle>
            <a:lvl1pPr>
              <a:defRPr sz="1100">
                <a:solidFill>
                  <a:schemeClr val="bg1">
                    <a:lumMod val="85000"/>
                  </a:schemeClr>
                </a:solidFill>
              </a:defRPr>
            </a:lvl1pPr>
          </a:lstStyle>
          <a:p>
            <a:r>
              <a:rPr lang="es-MX" smtClean="0">
                <a:solidFill>
                  <a:srgbClr val="FFFFFF">
                    <a:lumMod val="85000"/>
                  </a:srgbClr>
                </a:solidFill>
              </a:rPr>
              <a:t>Determinantes de la Inflación</a:t>
            </a:r>
            <a:endParaRPr lang="en-US">
              <a:solidFill>
                <a:srgbClr val="FFFFFF">
                  <a:lumMod val="85000"/>
                </a:srgbClr>
              </a:solidFill>
            </a:endParaRPr>
          </a:p>
        </p:txBody>
      </p:sp>
      <p:sp>
        <p:nvSpPr>
          <p:cNvPr id="5" name="Marcador de número de diapositiva 4"/>
          <p:cNvSpPr>
            <a:spLocks noGrp="1"/>
          </p:cNvSpPr>
          <p:nvPr>
            <p:ph type="sldNum" sz="quarter" idx="12"/>
          </p:nvPr>
        </p:nvSpPr>
        <p:spPr>
          <a:xfrm>
            <a:off x="8737600" y="6421003"/>
            <a:ext cx="2844800" cy="365125"/>
          </a:xfrm>
        </p:spPr>
        <p:txBody>
          <a:bodyPr/>
          <a:lstStyle>
            <a:lvl1pPr>
              <a:defRPr>
                <a:solidFill>
                  <a:schemeClr val="bg1"/>
                </a:solidFill>
              </a:defRPr>
            </a:lvl1pPr>
          </a:lstStyle>
          <a:p>
            <a:fld id="{30C3B554-9246-400B-8E6D-7040FE4290E5}"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3845022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userDrawn="1"/>
        </p:nvSpPr>
        <p:spPr>
          <a:xfrm>
            <a:off x="89502" y="4437116"/>
            <a:ext cx="2592288" cy="523220"/>
          </a:xfrm>
          <a:prstGeom prst="rect">
            <a:avLst/>
          </a:prstGeom>
          <a:noFill/>
        </p:spPr>
        <p:txBody>
          <a:bodyPr wrap="square" rtlCol="0">
            <a:spAutoFit/>
          </a:bodyPr>
          <a:lstStyle/>
          <a:p>
            <a:r>
              <a:rPr lang="es-MX" sz="1400" b="1" spc="75" dirty="0">
                <a:solidFill>
                  <a:srgbClr val="FFFFFF"/>
                </a:solidFill>
              </a:rPr>
              <a:t>INFORMACIÓN</a:t>
            </a:r>
          </a:p>
          <a:p>
            <a:r>
              <a:rPr lang="es-MX" sz="1400" b="1" spc="75" dirty="0">
                <a:solidFill>
                  <a:srgbClr val="FFFFFF"/>
                </a:solidFill>
              </a:rPr>
              <a:t>RESERVADA</a:t>
            </a:r>
          </a:p>
        </p:txBody>
      </p:sp>
    </p:spTree>
    <p:extLst>
      <p:ext uri="{BB962C8B-B14F-4D97-AF65-F5344CB8AC3E}">
        <p14:creationId xmlns:p14="http://schemas.microsoft.com/office/powerpoint/2010/main" val="42699990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268760"/>
            <a:ext cx="10972800" cy="4857403"/>
          </a:xfrm>
        </p:spPr>
        <p:txBody>
          <a:bodyPr/>
          <a:lstStyle>
            <a:lvl1pPr>
              <a:buClr>
                <a:schemeClr val="accent4"/>
              </a:buClr>
              <a:buSzPct val="120000"/>
              <a:buFont typeface="Calibri" pitchFamily="34" charset="0"/>
              <a:buChar char="•"/>
              <a:defRPr sz="1800">
                <a:solidFill>
                  <a:srgbClr val="254061"/>
                </a:solidFill>
              </a:defRPr>
            </a:lvl1pPr>
            <a:lvl2pPr>
              <a:buClr>
                <a:schemeClr val="accent1"/>
              </a:buClr>
              <a:buSzPct val="80000"/>
              <a:defRPr sz="1400">
                <a:solidFill>
                  <a:srgbClr val="254061"/>
                </a:solidFill>
              </a:defRPr>
            </a:lvl2pPr>
            <a:lvl3pPr>
              <a:buClr>
                <a:schemeClr val="accent4"/>
              </a:buClr>
              <a:defRPr sz="1400">
                <a:solidFill>
                  <a:srgbClr val="254061"/>
                </a:solidFill>
              </a:defRPr>
            </a:lvl3pPr>
            <a:lvl4pPr>
              <a:buClr>
                <a:schemeClr val="accent4"/>
              </a:buClr>
              <a:defRPr sz="1400">
                <a:solidFill>
                  <a:srgbClr val="254061"/>
                </a:solidFill>
              </a:defRPr>
            </a:lvl4pPr>
            <a:lvl5pPr>
              <a:buClr>
                <a:schemeClr val="accent4"/>
              </a:buClr>
              <a:defRPr sz="1400">
                <a:solidFill>
                  <a:srgbClr val="25406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10" name="Título 9"/>
          <p:cNvSpPr>
            <a:spLocks noGrp="1"/>
          </p:cNvSpPr>
          <p:nvPr>
            <p:ph type="title"/>
          </p:nvPr>
        </p:nvSpPr>
        <p:spPr/>
        <p:txBody>
          <a:bodyPr/>
          <a:lstStyle/>
          <a:p>
            <a:r>
              <a:rPr lang="es-ES" smtClean="0"/>
              <a:t>Haga clic para modificar el estilo de título del patrón</a:t>
            </a:r>
            <a:endParaRPr lang="es-MX"/>
          </a:p>
        </p:txBody>
      </p:sp>
      <p:sp>
        <p:nvSpPr>
          <p:cNvPr id="9" name="Rectángulo 8"/>
          <p:cNvSpPr/>
          <p:nvPr userDrawn="1"/>
        </p:nvSpPr>
        <p:spPr>
          <a:xfrm>
            <a:off x="0" y="6375896"/>
            <a:ext cx="2207568" cy="230832"/>
          </a:xfrm>
          <a:prstGeom prst="rect">
            <a:avLst/>
          </a:prstGeom>
        </p:spPr>
        <p:txBody>
          <a:bodyPr wrap="square">
            <a:spAutoFit/>
          </a:bodyPr>
          <a:lstStyle/>
          <a:p>
            <a:r>
              <a:rPr lang="es-MX" sz="900" b="1" spc="100" dirty="0">
                <a:solidFill>
                  <a:srgbClr val="FFFFFF"/>
                </a:solidFill>
              </a:rPr>
              <a:t>INFORMACIÓN RESERVADA</a:t>
            </a: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27688"/>
            <a:ext cx="12192000" cy="276225"/>
          </a:xfrm>
          <a:prstGeom prst="rect">
            <a:avLst/>
          </a:prstGeom>
        </p:spPr>
      </p:pic>
      <p:sp>
        <p:nvSpPr>
          <p:cNvPr id="13" name="5 Marcador de número de diapositiva"/>
          <p:cNvSpPr txBox="1">
            <a:spLocks/>
          </p:cNvSpPr>
          <p:nvPr userDrawn="1"/>
        </p:nvSpPr>
        <p:spPr>
          <a:xfrm>
            <a:off x="8723808" y="6473296"/>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14794423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6121"/>
            <a:ext cx="10363200" cy="1470025"/>
          </a:xfrm>
        </p:spPr>
        <p:txBody>
          <a:bodyPr/>
          <a:lstStyle>
            <a:lvl1pPr>
              <a:defRPr>
                <a:solidFill>
                  <a:schemeClr val="accent3">
                    <a:lumMod val="50000"/>
                  </a:schemeClr>
                </a:solidFill>
              </a:defRPr>
            </a:lvl1pPr>
          </a:lstStyle>
          <a:p>
            <a:r>
              <a:rPr lang="es-ES" smtClean="0"/>
              <a:t>Haga clic para modificar el estilo de título del patrón</a:t>
            </a:r>
            <a:endParaRPr lang="es-MX"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dirty="0"/>
          </a:p>
        </p:txBody>
      </p:sp>
      <p:sp>
        <p:nvSpPr>
          <p:cNvPr id="10"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55154308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6121"/>
            <a:ext cx="10363200" cy="1470025"/>
          </a:xfrm>
        </p:spPr>
        <p:txBody>
          <a:bodyPr/>
          <a:lstStyle>
            <a:lvl1pPr>
              <a:defRPr>
                <a:solidFill>
                  <a:schemeClr val="accent3">
                    <a:lumMod val="50000"/>
                  </a:schemeClr>
                </a:solidFill>
              </a:defRPr>
            </a:lvl1pPr>
          </a:lstStyle>
          <a:p>
            <a:r>
              <a:rPr lang="es-ES" smtClean="0"/>
              <a:t>Haga clic para modificar el estilo de título del patrón</a:t>
            </a:r>
            <a:endParaRPr lang="es-MX"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dirty="0"/>
          </a:p>
        </p:txBody>
      </p:sp>
      <p:sp>
        <p:nvSpPr>
          <p:cNvPr id="10"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300192326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solidFill>
                  <a:schemeClr val="accent3">
                    <a:lumMod val="50000"/>
                  </a:schemeClr>
                </a:solidFill>
              </a:defRPr>
            </a:lvl1pPr>
          </a:lstStyle>
          <a:p>
            <a:r>
              <a:rPr lang="es-ES" smtClean="0"/>
              <a:t>Haga clic para modificar el estilo de título del patrón</a:t>
            </a:r>
            <a:endParaRPr lang="es-MX" dirty="0"/>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5897019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dirty="0"/>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149028643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11"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3329299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35825443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15842368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294823516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689713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índice_1">
    <p:spTree>
      <p:nvGrpSpPr>
        <p:cNvPr id="1" name=""/>
        <p:cNvGrpSpPr/>
        <p:nvPr/>
      </p:nvGrpSpPr>
      <p:grpSpPr>
        <a:xfrm>
          <a:off x="0" y="0"/>
          <a:ext cx="0" cy="0"/>
          <a:chOff x="0" y="0"/>
          <a:chExt cx="0" cy="0"/>
        </a:xfrm>
      </p:grpSpPr>
      <p:sp>
        <p:nvSpPr>
          <p:cNvPr id="25" name="24 Rectángulo redondeado"/>
          <p:cNvSpPr/>
          <p:nvPr/>
        </p:nvSpPr>
        <p:spPr>
          <a:xfrm>
            <a:off x="1453486" y="1556792"/>
            <a:ext cx="1240718" cy="1071570"/>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solidFill>
              </a:rPr>
              <a:t>1</a:t>
            </a:r>
          </a:p>
        </p:txBody>
      </p:sp>
      <p:sp>
        <p:nvSpPr>
          <p:cNvPr id="26" name="25 Rectángulo redondeado"/>
          <p:cNvSpPr/>
          <p:nvPr/>
        </p:nvSpPr>
        <p:spPr>
          <a:xfrm>
            <a:off x="1453486" y="3014622"/>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2</a:t>
            </a:r>
          </a:p>
        </p:txBody>
      </p:sp>
      <p:sp>
        <p:nvSpPr>
          <p:cNvPr id="27" name="26 Rectángulo redondeado"/>
          <p:cNvSpPr/>
          <p:nvPr/>
        </p:nvSpPr>
        <p:spPr>
          <a:xfrm>
            <a:off x="1453486" y="4373654"/>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9" name="28 Rectángulo redondeado"/>
          <p:cNvSpPr/>
          <p:nvPr/>
        </p:nvSpPr>
        <p:spPr>
          <a:xfrm>
            <a:off x="2567608" y="1699668"/>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0" name="29 Rectángulo redondeado"/>
          <p:cNvSpPr/>
          <p:nvPr/>
        </p:nvSpPr>
        <p:spPr>
          <a:xfrm>
            <a:off x="2567608"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67608"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14" name="24 Rectángulo redondeado"/>
          <p:cNvSpPr/>
          <p:nvPr/>
        </p:nvSpPr>
        <p:spPr>
          <a:xfrm>
            <a:off x="1453486" y="1556792"/>
            <a:ext cx="124071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solidFill>
              </a:rPr>
              <a:t>1</a:t>
            </a:r>
          </a:p>
        </p:txBody>
      </p:sp>
      <p:sp>
        <p:nvSpPr>
          <p:cNvPr id="15" name="25 Rectángulo redondeado"/>
          <p:cNvSpPr/>
          <p:nvPr/>
        </p:nvSpPr>
        <p:spPr>
          <a:xfrm>
            <a:off x="1453486" y="3014622"/>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2</a:t>
            </a:r>
          </a:p>
        </p:txBody>
      </p:sp>
      <p:sp>
        <p:nvSpPr>
          <p:cNvPr id="16" name="26 Rectángulo redondeado"/>
          <p:cNvSpPr/>
          <p:nvPr/>
        </p:nvSpPr>
        <p:spPr>
          <a:xfrm>
            <a:off x="1453486" y="4373654"/>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17" name="28 Rectángulo redondeado"/>
          <p:cNvSpPr/>
          <p:nvPr/>
        </p:nvSpPr>
        <p:spPr>
          <a:xfrm>
            <a:off x="2567608" y="169966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0" name="29 Rectángulo redondeado"/>
          <p:cNvSpPr/>
          <p:nvPr/>
        </p:nvSpPr>
        <p:spPr>
          <a:xfrm>
            <a:off x="2567608"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30 Rectángulo redondeado"/>
          <p:cNvSpPr/>
          <p:nvPr/>
        </p:nvSpPr>
        <p:spPr>
          <a:xfrm>
            <a:off x="2567608"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3" name="5 Marcador de número de diapositiva"/>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‹Nº›</a:t>
            </a:fld>
            <a:endParaRPr lang="es-MX" dirty="0">
              <a:solidFill>
                <a:srgbClr val="FFFFFF"/>
              </a:solidFill>
            </a:endParaRPr>
          </a:p>
        </p:txBody>
      </p:sp>
      <p:sp>
        <p:nvSpPr>
          <p:cNvPr id="28" name="24 Rectángulo redondeado"/>
          <p:cNvSpPr/>
          <p:nvPr userDrawn="1"/>
        </p:nvSpPr>
        <p:spPr>
          <a:xfrm>
            <a:off x="1453486" y="1556792"/>
            <a:ext cx="124071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solidFill>
              </a:rPr>
              <a:t>1</a:t>
            </a:r>
          </a:p>
        </p:txBody>
      </p:sp>
      <p:sp>
        <p:nvSpPr>
          <p:cNvPr id="32" name="25 Rectángulo redondeado"/>
          <p:cNvSpPr/>
          <p:nvPr userDrawn="1"/>
        </p:nvSpPr>
        <p:spPr>
          <a:xfrm>
            <a:off x="1453486" y="3014622"/>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2</a:t>
            </a:r>
          </a:p>
        </p:txBody>
      </p:sp>
      <p:sp>
        <p:nvSpPr>
          <p:cNvPr id="33" name="26 Rectángulo redondeado"/>
          <p:cNvSpPr/>
          <p:nvPr userDrawn="1"/>
        </p:nvSpPr>
        <p:spPr>
          <a:xfrm>
            <a:off x="1453486" y="4373654"/>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34" name="28 Rectángulo redondeado"/>
          <p:cNvSpPr/>
          <p:nvPr userDrawn="1"/>
        </p:nvSpPr>
        <p:spPr>
          <a:xfrm>
            <a:off x="2567608" y="169966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5" name="29 Rectángulo redondeado"/>
          <p:cNvSpPr/>
          <p:nvPr userDrawn="1"/>
        </p:nvSpPr>
        <p:spPr>
          <a:xfrm>
            <a:off x="2567608"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6" name="30 Rectángulo redondeado"/>
          <p:cNvSpPr/>
          <p:nvPr userDrawn="1"/>
        </p:nvSpPr>
        <p:spPr>
          <a:xfrm>
            <a:off x="2567608"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146412598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índice_2">
    <p:spTree>
      <p:nvGrpSpPr>
        <p:cNvPr id="1" name=""/>
        <p:cNvGrpSpPr/>
        <p:nvPr/>
      </p:nvGrpSpPr>
      <p:grpSpPr>
        <a:xfrm>
          <a:off x="0" y="0"/>
          <a:ext cx="0" cy="0"/>
          <a:chOff x="0" y="0"/>
          <a:chExt cx="0" cy="0"/>
        </a:xfrm>
      </p:grpSpPr>
      <p:sp>
        <p:nvSpPr>
          <p:cNvPr id="25"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6" name="25 Rectángulo redondeado"/>
          <p:cNvSpPr/>
          <p:nvPr/>
        </p:nvSpPr>
        <p:spPr>
          <a:xfrm>
            <a:off x="1442708" y="3014622"/>
            <a:ext cx="1224268"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2</a:t>
            </a:r>
          </a:p>
        </p:txBody>
      </p:sp>
      <p:sp>
        <p:nvSpPr>
          <p:cNvPr id="27" name="26 Rectángulo redondeado"/>
          <p:cNvSpPr/>
          <p:nvPr/>
        </p:nvSpPr>
        <p:spPr>
          <a:xfrm>
            <a:off x="1442708" y="4373654"/>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9"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0" name="29 Rectángulo redondeado"/>
          <p:cNvSpPr/>
          <p:nvPr/>
        </p:nvSpPr>
        <p:spPr>
          <a:xfrm>
            <a:off x="2571725" y="3157498"/>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1" name="30 Rectángulo redondeado"/>
          <p:cNvSpPr/>
          <p:nvPr/>
        </p:nvSpPr>
        <p:spPr>
          <a:xfrm>
            <a:off x="2571725"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18"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3"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14" name="25 Rectángulo redondeado"/>
          <p:cNvSpPr/>
          <p:nvPr/>
        </p:nvSpPr>
        <p:spPr>
          <a:xfrm>
            <a:off x="1442708" y="3014622"/>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2</a:t>
            </a:r>
          </a:p>
        </p:txBody>
      </p:sp>
      <p:sp>
        <p:nvSpPr>
          <p:cNvPr id="15" name="26 Rectángulo redondeado"/>
          <p:cNvSpPr/>
          <p:nvPr/>
        </p:nvSpPr>
        <p:spPr>
          <a:xfrm>
            <a:off x="1442708" y="4373654"/>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16"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7" name="29 Rectángulo redondeado"/>
          <p:cNvSpPr/>
          <p:nvPr/>
        </p:nvSpPr>
        <p:spPr>
          <a:xfrm>
            <a:off x="2571725" y="315749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0" name="30 Rectángulo redondeado"/>
          <p:cNvSpPr/>
          <p:nvPr/>
        </p:nvSpPr>
        <p:spPr>
          <a:xfrm>
            <a:off x="2571725"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24 Rectángulo redondeado"/>
          <p:cNvSpPr/>
          <p:nvPr userDrawn="1"/>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3" name="25 Rectángulo redondeado"/>
          <p:cNvSpPr/>
          <p:nvPr userDrawn="1"/>
        </p:nvSpPr>
        <p:spPr>
          <a:xfrm>
            <a:off x="1442708" y="3014622"/>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2</a:t>
            </a:r>
          </a:p>
        </p:txBody>
      </p:sp>
      <p:sp>
        <p:nvSpPr>
          <p:cNvPr id="24" name="26 Rectángulo redondeado"/>
          <p:cNvSpPr/>
          <p:nvPr userDrawn="1"/>
        </p:nvSpPr>
        <p:spPr>
          <a:xfrm>
            <a:off x="1442708" y="4373654"/>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8" name="28 Rectángulo redondeado"/>
          <p:cNvSpPr/>
          <p:nvPr userDrawn="1"/>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29 Rectángulo redondeado"/>
          <p:cNvSpPr/>
          <p:nvPr userDrawn="1"/>
        </p:nvSpPr>
        <p:spPr>
          <a:xfrm>
            <a:off x="2571725" y="3157498"/>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3" name="30 Rectángulo redondeado"/>
          <p:cNvSpPr/>
          <p:nvPr userDrawn="1"/>
        </p:nvSpPr>
        <p:spPr>
          <a:xfrm>
            <a:off x="2571725"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19853830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solidFill>
                  <a:schemeClr val="accent3">
                    <a:lumMod val="50000"/>
                  </a:schemeClr>
                </a:solidFill>
              </a:defRPr>
            </a:lvl1pPr>
          </a:lstStyle>
          <a:p>
            <a:r>
              <a:rPr lang="es-ES" smtClean="0"/>
              <a:t>Haga clic para modificar el estilo de título del patrón</a:t>
            </a:r>
            <a:endParaRPr lang="es-MX" dirty="0"/>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422532459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índice_3">
    <p:spTree>
      <p:nvGrpSpPr>
        <p:cNvPr id="1" name=""/>
        <p:cNvGrpSpPr/>
        <p:nvPr/>
      </p:nvGrpSpPr>
      <p:grpSpPr>
        <a:xfrm>
          <a:off x="0" y="0"/>
          <a:ext cx="0" cy="0"/>
          <a:chOff x="0" y="0"/>
          <a:chExt cx="0" cy="0"/>
        </a:xfrm>
      </p:grpSpPr>
      <p:sp>
        <p:nvSpPr>
          <p:cNvPr id="25"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6" name="25 Rectángulo redondeado"/>
          <p:cNvSpPr/>
          <p:nvPr/>
        </p:nvSpPr>
        <p:spPr>
          <a:xfrm>
            <a:off x="1442708" y="3014622"/>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2</a:t>
            </a:r>
          </a:p>
        </p:txBody>
      </p:sp>
      <p:sp>
        <p:nvSpPr>
          <p:cNvPr id="27" name="26 Rectángulo redondeado"/>
          <p:cNvSpPr/>
          <p:nvPr/>
        </p:nvSpPr>
        <p:spPr>
          <a:xfrm>
            <a:off x="1442708" y="4373654"/>
            <a:ext cx="1224268"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29"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0" name="29 Rectángulo redondeado"/>
          <p:cNvSpPr/>
          <p:nvPr/>
        </p:nvSpPr>
        <p:spPr>
          <a:xfrm>
            <a:off x="2571725"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71725" y="4516530"/>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15"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3" name="24 Rectángulo redondeado"/>
          <p:cNvSpPr/>
          <p:nvPr/>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14" name="25 Rectángulo redondeado"/>
          <p:cNvSpPr/>
          <p:nvPr/>
        </p:nvSpPr>
        <p:spPr>
          <a:xfrm>
            <a:off x="1442708" y="3014622"/>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2</a:t>
            </a:r>
          </a:p>
        </p:txBody>
      </p:sp>
      <p:sp>
        <p:nvSpPr>
          <p:cNvPr id="16" name="26 Rectángulo redondeado"/>
          <p:cNvSpPr/>
          <p:nvPr/>
        </p:nvSpPr>
        <p:spPr>
          <a:xfrm>
            <a:off x="1442708" y="4373654"/>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17" name="28 Rectángulo redondeado"/>
          <p:cNvSpPr/>
          <p:nvPr/>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8" name="29 Rectángulo redondeado"/>
          <p:cNvSpPr/>
          <p:nvPr/>
        </p:nvSpPr>
        <p:spPr>
          <a:xfrm>
            <a:off x="2571725"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0" name="30 Rectángulo redondeado"/>
          <p:cNvSpPr/>
          <p:nvPr/>
        </p:nvSpPr>
        <p:spPr>
          <a:xfrm>
            <a:off x="2571725" y="4516530"/>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2" name="24 Rectángulo redondeado"/>
          <p:cNvSpPr/>
          <p:nvPr userDrawn="1"/>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1</a:t>
            </a:r>
          </a:p>
        </p:txBody>
      </p:sp>
      <p:sp>
        <p:nvSpPr>
          <p:cNvPr id="23" name="25 Rectángulo redondeado"/>
          <p:cNvSpPr/>
          <p:nvPr userDrawn="1"/>
        </p:nvSpPr>
        <p:spPr>
          <a:xfrm>
            <a:off x="1442708" y="3014622"/>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2</a:t>
            </a:r>
          </a:p>
        </p:txBody>
      </p:sp>
      <p:sp>
        <p:nvSpPr>
          <p:cNvPr id="24" name="26 Rectángulo redondeado"/>
          <p:cNvSpPr/>
          <p:nvPr userDrawn="1"/>
        </p:nvSpPr>
        <p:spPr>
          <a:xfrm>
            <a:off x="1442708" y="4373654"/>
            <a:ext cx="1224268"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28" name="28 Rectángulo redondeado"/>
          <p:cNvSpPr/>
          <p:nvPr userDrawn="1"/>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29 Rectángulo redondeado"/>
          <p:cNvSpPr/>
          <p:nvPr userDrawn="1"/>
        </p:nvSpPr>
        <p:spPr>
          <a:xfrm>
            <a:off x="2571725"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3" name="30 Rectángulo redondeado"/>
          <p:cNvSpPr/>
          <p:nvPr userDrawn="1"/>
        </p:nvSpPr>
        <p:spPr>
          <a:xfrm>
            <a:off x="2571725" y="4516530"/>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Tree>
    <p:extLst>
      <p:ext uri="{BB962C8B-B14F-4D97-AF65-F5344CB8AC3E}">
        <p14:creationId xmlns:p14="http://schemas.microsoft.com/office/powerpoint/2010/main" val="42211632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índice_04_1">
    <p:spTree>
      <p:nvGrpSpPr>
        <p:cNvPr id="1" name=""/>
        <p:cNvGrpSpPr/>
        <p:nvPr/>
      </p:nvGrpSpPr>
      <p:grpSpPr>
        <a:xfrm>
          <a:off x="0" y="0"/>
          <a:ext cx="0" cy="0"/>
          <a:chOff x="0" y="0"/>
          <a:chExt cx="0" cy="0"/>
        </a:xfrm>
      </p:grpSpPr>
      <p:sp>
        <p:nvSpPr>
          <p:cNvPr id="25" name="24 Rectángulo redondeado"/>
          <p:cNvSpPr/>
          <p:nvPr/>
        </p:nvSpPr>
        <p:spPr>
          <a:xfrm>
            <a:off x="1410857" y="1285860"/>
            <a:ext cx="1256119" cy="1071570"/>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solidFill>
              </a:rPr>
              <a:t>1</a:t>
            </a:r>
          </a:p>
        </p:txBody>
      </p:sp>
      <p:sp>
        <p:nvSpPr>
          <p:cNvPr id="26" name="25 Rectángulo redondeado"/>
          <p:cNvSpPr/>
          <p:nvPr/>
        </p:nvSpPr>
        <p:spPr>
          <a:xfrm>
            <a:off x="1410857" y="2428868"/>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27" name="26 Rectángulo redondeado"/>
          <p:cNvSpPr/>
          <p:nvPr/>
        </p:nvSpPr>
        <p:spPr>
          <a:xfrm>
            <a:off x="1410857" y="3571876"/>
            <a:ext cx="1231467"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8" name="27 Rectángulo redondeado"/>
          <p:cNvSpPr/>
          <p:nvPr/>
        </p:nvSpPr>
        <p:spPr>
          <a:xfrm>
            <a:off x="1410857" y="4714884"/>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0"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 </a:t>
            </a:r>
          </a:p>
        </p:txBody>
      </p:sp>
      <p:sp>
        <p:nvSpPr>
          <p:cNvPr id="32"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4" name="23 Rectángulo redondeado"/>
          <p:cNvSpPr/>
          <p:nvPr/>
        </p:nvSpPr>
        <p:spPr>
          <a:xfrm>
            <a:off x="2570792" y="1438830"/>
            <a:ext cx="8506949"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 </a:t>
            </a:r>
          </a:p>
        </p:txBody>
      </p:sp>
      <p:sp>
        <p:nvSpPr>
          <p:cNvPr id="1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5" name="24 Rectángulo redondeado"/>
          <p:cNvSpPr/>
          <p:nvPr/>
        </p:nvSpPr>
        <p:spPr>
          <a:xfrm>
            <a:off x="1410857" y="1285860"/>
            <a:ext cx="1256119"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solidFill>
              </a:rPr>
              <a:t>1</a:t>
            </a:r>
          </a:p>
        </p:txBody>
      </p:sp>
      <p:sp>
        <p:nvSpPr>
          <p:cNvPr id="16" name="25 Rectángulo redondeado"/>
          <p:cNvSpPr/>
          <p:nvPr/>
        </p:nvSpPr>
        <p:spPr>
          <a:xfrm>
            <a:off x="1410857" y="2428868"/>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18" name="26 Rectángulo redondeado"/>
          <p:cNvSpPr/>
          <p:nvPr/>
        </p:nvSpPr>
        <p:spPr>
          <a:xfrm>
            <a:off x="1410857" y="3571876"/>
            <a:ext cx="1231467"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0" name="27 Rectángulo redondeado"/>
          <p:cNvSpPr/>
          <p:nvPr/>
        </p:nvSpPr>
        <p:spPr>
          <a:xfrm>
            <a:off x="1410857" y="4714884"/>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21"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 </a:t>
            </a:r>
          </a:p>
        </p:txBody>
      </p:sp>
      <p:sp>
        <p:nvSpPr>
          <p:cNvPr id="23"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9" name="23 Rectángulo redondeado"/>
          <p:cNvSpPr/>
          <p:nvPr/>
        </p:nvSpPr>
        <p:spPr>
          <a:xfrm>
            <a:off x="2570792" y="1438830"/>
            <a:ext cx="8506949"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 </a:t>
            </a:r>
          </a:p>
        </p:txBody>
      </p:sp>
      <p:sp>
        <p:nvSpPr>
          <p:cNvPr id="34" name="24 Rectángulo redondeado"/>
          <p:cNvSpPr/>
          <p:nvPr userDrawn="1"/>
        </p:nvSpPr>
        <p:spPr>
          <a:xfrm>
            <a:off x="1410857" y="1285860"/>
            <a:ext cx="1256119"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solidFill>
              </a:rPr>
              <a:t>1</a:t>
            </a:r>
          </a:p>
        </p:txBody>
      </p:sp>
      <p:sp>
        <p:nvSpPr>
          <p:cNvPr id="35" name="25 Rectángulo redondeado"/>
          <p:cNvSpPr/>
          <p:nvPr userDrawn="1"/>
        </p:nvSpPr>
        <p:spPr>
          <a:xfrm>
            <a:off x="1410857" y="2428868"/>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36" name="26 Rectángulo redondeado"/>
          <p:cNvSpPr/>
          <p:nvPr userDrawn="1"/>
        </p:nvSpPr>
        <p:spPr>
          <a:xfrm>
            <a:off x="1410857" y="3571876"/>
            <a:ext cx="1231467"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37" name="27 Rectángulo redondeado"/>
          <p:cNvSpPr/>
          <p:nvPr userDrawn="1"/>
        </p:nvSpPr>
        <p:spPr>
          <a:xfrm>
            <a:off x="1410857" y="4714884"/>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8" name="29 Rectángulo redondeado"/>
          <p:cNvSpPr/>
          <p:nvPr userDrawn="1"/>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9" name="30 Rectángulo redondeado"/>
          <p:cNvSpPr/>
          <p:nvPr userDrawn="1"/>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 </a:t>
            </a:r>
          </a:p>
        </p:txBody>
      </p:sp>
      <p:sp>
        <p:nvSpPr>
          <p:cNvPr id="40"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23 Rectángulo redondeado"/>
          <p:cNvSpPr/>
          <p:nvPr userDrawn="1"/>
        </p:nvSpPr>
        <p:spPr>
          <a:xfrm>
            <a:off x="2570792" y="1438830"/>
            <a:ext cx="8506949"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 </a:t>
            </a:r>
          </a:p>
        </p:txBody>
      </p:sp>
    </p:spTree>
    <p:extLst>
      <p:ext uri="{BB962C8B-B14F-4D97-AF65-F5344CB8AC3E}">
        <p14:creationId xmlns:p14="http://schemas.microsoft.com/office/powerpoint/2010/main" val="330843328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índice_04_2">
    <p:spTree>
      <p:nvGrpSpPr>
        <p:cNvPr id="1" name=""/>
        <p:cNvGrpSpPr/>
        <p:nvPr/>
      </p:nvGrpSpPr>
      <p:grpSpPr>
        <a:xfrm>
          <a:off x="0" y="0"/>
          <a:ext cx="0" cy="0"/>
          <a:chOff x="0" y="0"/>
          <a:chExt cx="0" cy="0"/>
        </a:xfrm>
      </p:grpSpPr>
      <p:sp>
        <p:nvSpPr>
          <p:cNvPr id="25" name="24 Rectángulo redondeado"/>
          <p:cNvSpPr/>
          <p:nvPr/>
        </p:nvSpPr>
        <p:spPr>
          <a:xfrm>
            <a:off x="1420207" y="1285860"/>
            <a:ext cx="124676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26" name="25 Rectángulo redondeado"/>
          <p:cNvSpPr/>
          <p:nvPr/>
        </p:nvSpPr>
        <p:spPr>
          <a:xfrm>
            <a:off x="1415480" y="2428868"/>
            <a:ext cx="1251496"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lumMod val="95000"/>
                  </a:srgbClr>
                </a:solidFill>
              </a:rPr>
              <a:t>2</a:t>
            </a:r>
          </a:p>
        </p:txBody>
      </p:sp>
      <p:sp>
        <p:nvSpPr>
          <p:cNvPr id="27" name="26 Rectángulo redondeado"/>
          <p:cNvSpPr/>
          <p:nvPr/>
        </p:nvSpPr>
        <p:spPr>
          <a:xfrm>
            <a:off x="1415480"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8"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0" name="29 Rectángulo redondeado"/>
          <p:cNvSpPr/>
          <p:nvPr/>
        </p:nvSpPr>
        <p:spPr>
          <a:xfrm>
            <a:off x="2584673" y="2571744"/>
            <a:ext cx="8286808" cy="785818"/>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1"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3" name="22 Rectángulo redondeado"/>
          <p:cNvSpPr/>
          <p:nvPr/>
        </p:nvSpPr>
        <p:spPr>
          <a:xfrm>
            <a:off x="26103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5" name="24 Rectángulo redondeado"/>
          <p:cNvSpPr/>
          <p:nvPr/>
        </p:nvSpPr>
        <p:spPr>
          <a:xfrm>
            <a:off x="1420207" y="1285860"/>
            <a:ext cx="124676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16" name="25 Rectángulo redondeado"/>
          <p:cNvSpPr/>
          <p:nvPr/>
        </p:nvSpPr>
        <p:spPr>
          <a:xfrm>
            <a:off x="1415480" y="2428868"/>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lumMod val="95000"/>
                  </a:srgbClr>
                </a:solidFill>
              </a:rPr>
              <a:t>2</a:t>
            </a:r>
          </a:p>
        </p:txBody>
      </p:sp>
      <p:sp>
        <p:nvSpPr>
          <p:cNvPr id="18" name="26 Rectángulo redondeado"/>
          <p:cNvSpPr/>
          <p:nvPr/>
        </p:nvSpPr>
        <p:spPr>
          <a:xfrm>
            <a:off x="1415480"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20"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21" name="29 Rectángulo redondeado"/>
          <p:cNvSpPr/>
          <p:nvPr/>
        </p:nvSpPr>
        <p:spPr>
          <a:xfrm>
            <a:off x="2584673" y="2571744"/>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2" name="30 Rectángulo redondeado"/>
          <p:cNvSpPr/>
          <p:nvPr/>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4"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9" name="22 Rectángulo redondeado"/>
          <p:cNvSpPr/>
          <p:nvPr/>
        </p:nvSpPr>
        <p:spPr>
          <a:xfrm>
            <a:off x="26103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4" name="24 Rectángulo redondeado"/>
          <p:cNvSpPr/>
          <p:nvPr userDrawn="1"/>
        </p:nvSpPr>
        <p:spPr>
          <a:xfrm>
            <a:off x="1420207" y="1285860"/>
            <a:ext cx="124676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35" name="25 Rectángulo redondeado"/>
          <p:cNvSpPr/>
          <p:nvPr userDrawn="1"/>
        </p:nvSpPr>
        <p:spPr>
          <a:xfrm>
            <a:off x="1415480" y="2428868"/>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FFFFFF">
                    <a:lumMod val="95000"/>
                  </a:srgbClr>
                </a:solidFill>
              </a:rPr>
              <a:t>2</a:t>
            </a:r>
          </a:p>
        </p:txBody>
      </p:sp>
      <p:sp>
        <p:nvSpPr>
          <p:cNvPr id="36" name="26 Rectángulo redondeado"/>
          <p:cNvSpPr/>
          <p:nvPr userDrawn="1"/>
        </p:nvSpPr>
        <p:spPr>
          <a:xfrm>
            <a:off x="1415480"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292929"/>
                </a:solidFill>
              </a:rPr>
              <a:t>3</a:t>
            </a:r>
          </a:p>
        </p:txBody>
      </p:sp>
      <p:sp>
        <p:nvSpPr>
          <p:cNvPr id="37" name="27 Rectángulo redondeado"/>
          <p:cNvSpPr/>
          <p:nvPr userDrawn="1"/>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8" name="29 Rectángulo redondeado"/>
          <p:cNvSpPr/>
          <p:nvPr userDrawn="1"/>
        </p:nvSpPr>
        <p:spPr>
          <a:xfrm>
            <a:off x="2584673" y="2571744"/>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9" name="30 Rectángulo redondeado"/>
          <p:cNvSpPr/>
          <p:nvPr userDrawn="1"/>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0"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22 Rectángulo redondeado"/>
          <p:cNvSpPr/>
          <p:nvPr userDrawn="1"/>
        </p:nvSpPr>
        <p:spPr>
          <a:xfrm>
            <a:off x="26103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290508030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índice_04_3">
    <p:spTree>
      <p:nvGrpSpPr>
        <p:cNvPr id="1" name=""/>
        <p:cNvGrpSpPr/>
        <p:nvPr/>
      </p:nvGrpSpPr>
      <p:grpSpPr>
        <a:xfrm>
          <a:off x="0" y="0"/>
          <a:ext cx="0" cy="0"/>
          <a:chOff x="0" y="0"/>
          <a:chExt cx="0" cy="0"/>
        </a:xfrm>
      </p:grpSpPr>
      <p:sp>
        <p:nvSpPr>
          <p:cNvPr id="25"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26"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27" name="26 Rectángulo redondeado"/>
          <p:cNvSpPr/>
          <p:nvPr/>
        </p:nvSpPr>
        <p:spPr>
          <a:xfrm>
            <a:off x="1415480" y="3571876"/>
            <a:ext cx="1226844"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28"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0"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1" name="30 Rectángulo redondeado"/>
          <p:cNvSpPr/>
          <p:nvPr/>
        </p:nvSpPr>
        <p:spPr>
          <a:xfrm>
            <a:off x="2571725" y="3714752"/>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2"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3"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4"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15"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16" name="26 Rectángulo redondeado"/>
          <p:cNvSpPr/>
          <p:nvPr/>
        </p:nvSpPr>
        <p:spPr>
          <a:xfrm>
            <a:off x="1415480" y="3571876"/>
            <a:ext cx="1226844"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17" name="27 Rectángulo redondeado"/>
          <p:cNvSpPr/>
          <p:nvPr/>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18" name="29 Rectángulo redondeado"/>
          <p:cNvSpPr/>
          <p:nvPr/>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0" name="30 Rectángulo redondeado"/>
          <p:cNvSpPr/>
          <p:nvPr/>
        </p:nvSpPr>
        <p:spPr>
          <a:xfrm>
            <a:off x="2571725" y="3714752"/>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1" name="31 Rectángulo redondeado"/>
          <p:cNvSpPr/>
          <p:nvPr/>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9" name="24 Rectángulo redondeado"/>
          <p:cNvSpPr/>
          <p:nvPr userDrawn="1"/>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33" name="25 Rectángulo redondeado"/>
          <p:cNvSpPr/>
          <p:nvPr userDrawn="1"/>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34" name="26 Rectángulo redondeado"/>
          <p:cNvSpPr/>
          <p:nvPr userDrawn="1"/>
        </p:nvSpPr>
        <p:spPr>
          <a:xfrm>
            <a:off x="1415480" y="3571876"/>
            <a:ext cx="1226844"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FFFFFF">
                    <a:lumMod val="95000"/>
                  </a:srgbClr>
                </a:solidFill>
              </a:rPr>
              <a:t>3</a:t>
            </a:r>
          </a:p>
        </p:txBody>
      </p:sp>
      <p:sp>
        <p:nvSpPr>
          <p:cNvPr id="35" name="27 Rectángulo redondeado"/>
          <p:cNvSpPr/>
          <p:nvPr userDrawn="1"/>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dirty="0">
                <a:solidFill>
                  <a:srgbClr val="292929"/>
                </a:solidFill>
              </a:rPr>
              <a:t>4</a:t>
            </a:r>
          </a:p>
        </p:txBody>
      </p:sp>
      <p:sp>
        <p:nvSpPr>
          <p:cNvPr id="36" name="29 Rectángulo redondeado"/>
          <p:cNvSpPr/>
          <p:nvPr userDrawn="1"/>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7" name="30 Rectángulo redondeado"/>
          <p:cNvSpPr/>
          <p:nvPr userDrawn="1"/>
        </p:nvSpPr>
        <p:spPr>
          <a:xfrm>
            <a:off x="2571725" y="3714752"/>
            <a:ext cx="8286808" cy="78581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38"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9" name="22 Rectángulo redondeado"/>
          <p:cNvSpPr/>
          <p:nvPr userDrawn="1"/>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320044999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índice_04_4">
    <p:spTree>
      <p:nvGrpSpPr>
        <p:cNvPr id="1" name=""/>
        <p:cNvGrpSpPr/>
        <p:nvPr/>
      </p:nvGrpSpPr>
      <p:grpSpPr>
        <a:xfrm>
          <a:off x="0" y="0"/>
          <a:ext cx="0" cy="0"/>
          <a:chOff x="0" y="0"/>
          <a:chExt cx="0" cy="0"/>
        </a:xfrm>
      </p:grpSpPr>
      <p:sp>
        <p:nvSpPr>
          <p:cNvPr id="25"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26"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27" name="26 Rectángulo redondeado"/>
          <p:cNvSpPr/>
          <p:nvPr/>
        </p:nvSpPr>
        <p:spPr>
          <a:xfrm>
            <a:off x="1440132"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3</a:t>
            </a:r>
          </a:p>
        </p:txBody>
      </p:sp>
      <p:sp>
        <p:nvSpPr>
          <p:cNvPr id="28" name="27 Rectángulo redondeado"/>
          <p:cNvSpPr/>
          <p:nvPr/>
        </p:nvSpPr>
        <p:spPr>
          <a:xfrm>
            <a:off x="1415480" y="4714884"/>
            <a:ext cx="1251496"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lumMod val="95000"/>
                  </a:srgbClr>
                </a:solidFill>
              </a:rPr>
              <a:t>4</a:t>
            </a:r>
          </a:p>
        </p:txBody>
      </p:sp>
      <p:sp>
        <p:nvSpPr>
          <p:cNvPr id="31" name="30 Rectángulo redondeado"/>
          <p:cNvSpPr/>
          <p:nvPr/>
        </p:nvSpPr>
        <p:spPr>
          <a:xfrm>
            <a:off x="2571725" y="3713949"/>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2" name="31 Rectángulo redondeado"/>
          <p:cNvSpPr/>
          <p:nvPr/>
        </p:nvSpPr>
        <p:spPr>
          <a:xfrm>
            <a:off x="2571725" y="4857760"/>
            <a:ext cx="8286808" cy="785818"/>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chemeClr val="accent3">
                    <a:lumMod val="50000"/>
                  </a:schemeClr>
                </a:solidFill>
              </a:defRPr>
            </a:lvl1pPr>
          </a:lstStyle>
          <a:p>
            <a:r>
              <a:rPr lang="es-ES" noProof="0" dirty="0" smtClean="0"/>
              <a:t>Índice</a:t>
            </a:r>
            <a:endParaRPr lang="es-MX" noProof="0" dirty="0"/>
          </a:p>
        </p:txBody>
      </p:sp>
      <p:sp>
        <p:nvSpPr>
          <p:cNvPr id="23"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4" name="23 Rectángulo redondeado"/>
          <p:cNvSpPr/>
          <p:nvPr/>
        </p:nvSpPr>
        <p:spPr>
          <a:xfrm>
            <a:off x="2571725" y="264318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1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
        <p:nvSpPr>
          <p:cNvPr id="15" name="24 Rectángulo redondeado"/>
          <p:cNvSpPr/>
          <p:nvPr/>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16" name="25 Rectángulo redondeado"/>
          <p:cNvSpPr/>
          <p:nvPr/>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18" name="26 Rectángulo redondeado"/>
          <p:cNvSpPr/>
          <p:nvPr/>
        </p:nvSpPr>
        <p:spPr>
          <a:xfrm>
            <a:off x="1440132"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3</a:t>
            </a:r>
          </a:p>
        </p:txBody>
      </p:sp>
      <p:sp>
        <p:nvSpPr>
          <p:cNvPr id="20" name="27 Rectángulo redondeado"/>
          <p:cNvSpPr/>
          <p:nvPr/>
        </p:nvSpPr>
        <p:spPr>
          <a:xfrm>
            <a:off x="1415480" y="4714884"/>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lumMod val="95000"/>
                  </a:srgbClr>
                </a:solidFill>
              </a:rPr>
              <a:t>4</a:t>
            </a:r>
          </a:p>
        </p:txBody>
      </p:sp>
      <p:sp>
        <p:nvSpPr>
          <p:cNvPr id="21" name="30 Rectángulo redondeado"/>
          <p:cNvSpPr/>
          <p:nvPr/>
        </p:nvSpPr>
        <p:spPr>
          <a:xfrm>
            <a:off x="2571725" y="3713949"/>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22" name="31 Rectángulo redondeado"/>
          <p:cNvSpPr/>
          <p:nvPr/>
        </p:nvSpPr>
        <p:spPr>
          <a:xfrm>
            <a:off x="2571725" y="4857760"/>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29" name="22 Rectángulo redondeado"/>
          <p:cNvSpPr/>
          <p:nvPr/>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0" name="23 Rectángulo redondeado"/>
          <p:cNvSpPr/>
          <p:nvPr/>
        </p:nvSpPr>
        <p:spPr>
          <a:xfrm>
            <a:off x="2571725" y="264318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4" name="24 Rectángulo redondeado"/>
          <p:cNvSpPr/>
          <p:nvPr userDrawn="1"/>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1</a:t>
            </a:r>
          </a:p>
        </p:txBody>
      </p:sp>
      <p:sp>
        <p:nvSpPr>
          <p:cNvPr id="35" name="25 Rectángulo redondeado"/>
          <p:cNvSpPr/>
          <p:nvPr userDrawn="1"/>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lumMod val="50000"/>
                </a:srgbClr>
              </a:buClr>
              <a:buFont typeface="Arial" pitchFamily="34" charset="0"/>
              <a:buNone/>
            </a:pPr>
            <a:r>
              <a:rPr lang="es-MX" sz="2800" dirty="0">
                <a:solidFill>
                  <a:srgbClr val="292929"/>
                </a:solidFill>
              </a:rPr>
              <a:t>2</a:t>
            </a:r>
          </a:p>
        </p:txBody>
      </p:sp>
      <p:sp>
        <p:nvSpPr>
          <p:cNvPr id="36" name="26 Rectángulo redondeado"/>
          <p:cNvSpPr/>
          <p:nvPr userDrawn="1"/>
        </p:nvSpPr>
        <p:spPr>
          <a:xfrm>
            <a:off x="1440132"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spcBef>
                <a:spcPct val="20000"/>
              </a:spcBef>
              <a:buClr>
                <a:srgbClr val="FFFFFF"/>
              </a:buClr>
              <a:buFont typeface="Arial" pitchFamily="34" charset="0"/>
              <a:buNone/>
            </a:pPr>
            <a:r>
              <a:rPr lang="es-MX" sz="2800" dirty="0">
                <a:solidFill>
                  <a:srgbClr val="1C1C1C"/>
                </a:solidFill>
              </a:rPr>
              <a:t>3</a:t>
            </a:r>
          </a:p>
        </p:txBody>
      </p:sp>
      <p:sp>
        <p:nvSpPr>
          <p:cNvPr id="37" name="27 Rectángulo redondeado"/>
          <p:cNvSpPr/>
          <p:nvPr userDrawn="1"/>
        </p:nvSpPr>
        <p:spPr>
          <a:xfrm>
            <a:off x="1415480" y="4714884"/>
            <a:ext cx="1251496" cy="1071570"/>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rgbClr val="FFFFFF">
                    <a:lumMod val="95000"/>
                  </a:srgbClr>
                </a:solidFill>
              </a:rPr>
              <a:t>4</a:t>
            </a:r>
          </a:p>
        </p:txBody>
      </p:sp>
      <p:sp>
        <p:nvSpPr>
          <p:cNvPr id="38" name="30 Rectángulo redondeado"/>
          <p:cNvSpPr/>
          <p:nvPr userDrawn="1"/>
        </p:nvSpPr>
        <p:spPr>
          <a:xfrm>
            <a:off x="2571725" y="3713949"/>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39" name="31 Rectángulo redondeado"/>
          <p:cNvSpPr/>
          <p:nvPr userDrawn="1"/>
        </p:nvSpPr>
        <p:spPr>
          <a:xfrm>
            <a:off x="2571725" y="4857760"/>
            <a:ext cx="8286808" cy="785818"/>
          </a:xfrm>
          <a:prstGeom prst="roundRect">
            <a:avLst/>
          </a:prstGeom>
          <a:solidFill>
            <a:schemeClr val="accent3">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rgbClr val="FFFFFF"/>
              </a:buClr>
              <a:buFont typeface="Arial" pitchFamily="34" charset="0"/>
              <a:buChar char="•"/>
            </a:pPr>
            <a:r>
              <a:rPr lang="es-MX" sz="2800" dirty="0">
                <a:solidFill>
                  <a:srgbClr val="FFFFFF"/>
                </a:solidFill>
              </a:rPr>
              <a:t>Título</a:t>
            </a:r>
          </a:p>
        </p:txBody>
      </p:sp>
      <p:sp>
        <p:nvSpPr>
          <p:cNvPr id="40" name="22 Rectángulo redondeado"/>
          <p:cNvSpPr/>
          <p:nvPr userDrawn="1"/>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
        <p:nvSpPr>
          <p:cNvPr id="41" name="23 Rectángulo redondeado"/>
          <p:cNvSpPr/>
          <p:nvPr userDrawn="1"/>
        </p:nvSpPr>
        <p:spPr>
          <a:xfrm>
            <a:off x="2571725" y="264318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4D4D4D"/>
              </a:buClr>
              <a:buFont typeface="Arial" pitchFamily="34" charset="0"/>
              <a:buChar char="•"/>
            </a:pPr>
            <a:r>
              <a:rPr lang="es-MX" sz="2800" dirty="0">
                <a:solidFill>
                  <a:srgbClr val="292929"/>
                </a:solidFill>
              </a:rPr>
              <a:t>Título</a:t>
            </a:r>
          </a:p>
        </p:txBody>
      </p:sp>
    </p:spTree>
    <p:extLst>
      <p:ext uri="{BB962C8B-B14F-4D97-AF65-F5344CB8AC3E}">
        <p14:creationId xmlns:p14="http://schemas.microsoft.com/office/powerpoint/2010/main" val="88148602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268760"/>
            <a:ext cx="10972800" cy="4857403"/>
          </a:xfrm>
        </p:spPr>
        <p:txBody>
          <a:bodyPr/>
          <a:lstStyle>
            <a:lvl1pPr>
              <a:buClr>
                <a:schemeClr val="accent4"/>
              </a:buClr>
              <a:buSzPct val="120000"/>
              <a:buFont typeface="Calibri" pitchFamily="34" charset="0"/>
              <a:buChar char="•"/>
              <a:defRPr sz="1800">
                <a:solidFill>
                  <a:srgbClr val="254061"/>
                </a:solidFill>
              </a:defRPr>
            </a:lvl1pPr>
            <a:lvl2pPr>
              <a:buClr>
                <a:schemeClr val="accent1"/>
              </a:buClr>
              <a:buSzPct val="80000"/>
              <a:defRPr sz="1400">
                <a:solidFill>
                  <a:srgbClr val="254061"/>
                </a:solidFill>
              </a:defRPr>
            </a:lvl2pPr>
            <a:lvl3pPr>
              <a:buClr>
                <a:schemeClr val="accent4"/>
              </a:buClr>
              <a:defRPr sz="1400">
                <a:solidFill>
                  <a:srgbClr val="254061"/>
                </a:solidFill>
              </a:defRPr>
            </a:lvl3pPr>
            <a:lvl4pPr>
              <a:buClr>
                <a:schemeClr val="accent4"/>
              </a:buClr>
              <a:defRPr sz="1400">
                <a:solidFill>
                  <a:srgbClr val="254061"/>
                </a:solidFill>
              </a:defRPr>
            </a:lvl4pPr>
            <a:lvl5pPr>
              <a:buClr>
                <a:schemeClr val="accent4"/>
              </a:buClr>
              <a:defRPr sz="1400">
                <a:solidFill>
                  <a:srgbClr val="25406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0" name="Título 9"/>
          <p:cNvSpPr>
            <a:spLocks noGrp="1"/>
          </p:cNvSpPr>
          <p:nvPr>
            <p:ph type="title"/>
          </p:nvPr>
        </p:nvSpPr>
        <p:spPr/>
        <p:txBody>
          <a:bodyPr/>
          <a:lstStyle/>
          <a:p>
            <a:r>
              <a:rPr lang="es-ES" smtClean="0"/>
              <a:t>Haga clic para modificar el estilo de título del patrón</a:t>
            </a:r>
            <a:endParaRPr lang="es-MX"/>
          </a:p>
        </p:txBody>
      </p:sp>
      <p:sp>
        <p:nvSpPr>
          <p:cNvPr id="9" name="Rectángulo 8"/>
          <p:cNvSpPr/>
          <p:nvPr/>
        </p:nvSpPr>
        <p:spPr>
          <a:xfrm>
            <a:off x="0" y="6375896"/>
            <a:ext cx="2207568" cy="230832"/>
          </a:xfrm>
          <a:prstGeom prst="rect">
            <a:avLst/>
          </a:prstGeom>
        </p:spPr>
        <p:txBody>
          <a:bodyPr wrap="square">
            <a:spAutoFit/>
          </a:bodyPr>
          <a:lstStyle/>
          <a:p>
            <a:r>
              <a:rPr lang="es-MX" sz="900" b="1" spc="100" dirty="0">
                <a:solidFill>
                  <a:srgbClr val="FFFFFF"/>
                </a:solidFill>
              </a:rPr>
              <a:t>INFORMACIÓN RESERVADA</a:t>
            </a:r>
          </a:p>
        </p:txBody>
      </p:sp>
      <p:sp>
        <p:nvSpPr>
          <p:cNvPr id="11" name="5 Marcador de número de diapositiva"/>
          <p:cNvSpPr txBox="1">
            <a:spLocks/>
          </p:cNvSpPr>
          <p:nvPr userDrawn="1"/>
        </p:nvSpPr>
        <p:spPr>
          <a:xfrm>
            <a:off x="8737600" y="6250100"/>
            <a:ext cx="2844800" cy="484163"/>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C3B554-9246-400B-8E6D-7040FE4290E5}" type="slidenum">
              <a:rPr lang="en-US" smtClean="0">
                <a:solidFill>
                  <a:srgbClr val="FFFFFF"/>
                </a:solidFill>
              </a:rPr>
              <a:pPr/>
              <a:t>‹Nº›</a:t>
            </a:fld>
            <a:endParaRPr lang="en-US" dirty="0">
              <a:solidFill>
                <a:srgbClr val="FFFFFF"/>
              </a:solidFill>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3457"/>
            <a:ext cx="12192000" cy="276225"/>
          </a:xfrm>
          <a:prstGeom prst="rect">
            <a:avLst/>
          </a:prstGeom>
        </p:spPr>
      </p:pic>
      <p:sp>
        <p:nvSpPr>
          <p:cNvPr id="2" name="Marcador de fecha 1"/>
          <p:cNvSpPr>
            <a:spLocks noGrp="1"/>
          </p:cNvSpPr>
          <p:nvPr>
            <p:ph type="dt" sz="half" idx="10"/>
          </p:nvPr>
        </p:nvSpPr>
        <p:spPr>
          <a:xfrm>
            <a:off x="609600" y="6356351"/>
            <a:ext cx="2844800" cy="365125"/>
          </a:xfrm>
          <a:prstGeom prst="rect">
            <a:avLst/>
          </a:prstGeom>
        </p:spPr>
        <p:txBody>
          <a:bodyPr/>
          <a:lstStyle/>
          <a:p>
            <a:endParaRPr lang="en-US">
              <a:solidFill>
                <a:srgbClr val="182B47"/>
              </a:solidFill>
            </a:endParaRPr>
          </a:p>
        </p:txBody>
      </p:sp>
      <p:sp>
        <p:nvSpPr>
          <p:cNvPr id="4" name="Marcador de pie de página 3"/>
          <p:cNvSpPr>
            <a:spLocks noGrp="1"/>
          </p:cNvSpPr>
          <p:nvPr>
            <p:ph type="ftr" sz="quarter" idx="11"/>
          </p:nvPr>
        </p:nvSpPr>
        <p:spPr>
          <a:xfrm>
            <a:off x="4165600" y="6438295"/>
            <a:ext cx="3860800" cy="330543"/>
          </a:xfrm>
        </p:spPr>
        <p:txBody>
          <a:bodyPr/>
          <a:lstStyle>
            <a:lvl1pPr>
              <a:defRPr sz="1100">
                <a:solidFill>
                  <a:schemeClr val="bg1">
                    <a:lumMod val="85000"/>
                  </a:schemeClr>
                </a:solidFill>
              </a:defRPr>
            </a:lvl1pPr>
          </a:lstStyle>
          <a:p>
            <a:r>
              <a:rPr lang="es-MX" smtClean="0">
                <a:solidFill>
                  <a:srgbClr val="FFFFFF">
                    <a:lumMod val="85000"/>
                  </a:srgbClr>
                </a:solidFill>
              </a:rPr>
              <a:t>Determinantes de la Inflación</a:t>
            </a:r>
            <a:endParaRPr lang="en-US">
              <a:solidFill>
                <a:srgbClr val="FFFFFF">
                  <a:lumMod val="85000"/>
                </a:srgbClr>
              </a:solidFill>
            </a:endParaRPr>
          </a:p>
        </p:txBody>
      </p:sp>
      <p:sp>
        <p:nvSpPr>
          <p:cNvPr id="5" name="Marcador de número de diapositiva 4"/>
          <p:cNvSpPr>
            <a:spLocks noGrp="1"/>
          </p:cNvSpPr>
          <p:nvPr>
            <p:ph type="sldNum" sz="quarter" idx="12"/>
          </p:nvPr>
        </p:nvSpPr>
        <p:spPr>
          <a:xfrm>
            <a:off x="8737600" y="6421003"/>
            <a:ext cx="2844800" cy="365125"/>
          </a:xfrm>
        </p:spPr>
        <p:txBody>
          <a:bodyPr/>
          <a:lstStyle>
            <a:lvl1pPr>
              <a:defRPr>
                <a:solidFill>
                  <a:schemeClr val="bg1"/>
                </a:solidFill>
              </a:defRPr>
            </a:lvl1pPr>
          </a:lstStyle>
          <a:p>
            <a:fld id="{30C3B554-9246-400B-8E6D-7040FE4290E5}" type="slidenum">
              <a:rPr lang="en-US" smtClean="0">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91336424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2647"/>
          </a:xfrm>
          <a:prstGeom prst="rect">
            <a:avLst/>
          </a:prstGeom>
        </p:spPr>
      </p:pic>
    </p:spTree>
    <p:extLst>
      <p:ext uri="{BB962C8B-B14F-4D97-AF65-F5344CB8AC3E}">
        <p14:creationId xmlns:p14="http://schemas.microsoft.com/office/powerpoint/2010/main" val="19744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dirty="0"/>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3108826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11"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529096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7"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14063958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5 Marcador de número de diapositiva"/>
          <p:cNvSpPr>
            <a:spLocks noGrp="1"/>
          </p:cNvSpPr>
          <p:nvPr>
            <p:ph type="sldNum" sz="quarter" idx="12"/>
          </p:nvPr>
        </p:nvSpPr>
        <p:spPr>
          <a:xfrm>
            <a:off x="8737600" y="6356351"/>
            <a:ext cx="2844800" cy="365125"/>
          </a:xfrm>
          <a:prstGeom prst="rect">
            <a:avLst/>
          </a:prstGeom>
        </p:spPr>
        <p:txBody>
          <a:bodyPr/>
          <a:lstStyle>
            <a:lvl1pPr>
              <a:defRPr baseline="0">
                <a:solidFill>
                  <a:schemeClr val="bg1"/>
                </a:solidFill>
              </a:defRPr>
            </a:lvl1pPr>
          </a:lstStyle>
          <a:p>
            <a:fld id="{8E002BF4-BBF3-4639-B0BE-64A04A870BC8}"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39233968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95808" y="217562"/>
            <a:ext cx="10972800" cy="936104"/>
          </a:xfrm>
          <a:prstGeom prst="rect">
            <a:avLst/>
          </a:prstGeom>
        </p:spPr>
        <p:txBody>
          <a:bodyPr vert="horz" lIns="91440" tIns="45720" rIns="91440" bIns="45720" rtlCol="0" anchor="ctr">
            <a:noAutofit/>
          </a:bodyPr>
          <a:lstStyle/>
          <a:p>
            <a:r>
              <a:rPr lang="es-ES" dirty="0" smtClean="0"/>
              <a:t>Banxico-NEC-azul</a:t>
            </a:r>
            <a:endParaRPr lang="es-MX" dirty="0"/>
          </a:p>
        </p:txBody>
      </p:sp>
      <p:sp>
        <p:nvSpPr>
          <p:cNvPr id="3" name="2 Marcador de texto"/>
          <p:cNvSpPr>
            <a:spLocks noGrp="1"/>
          </p:cNvSpPr>
          <p:nvPr>
            <p:ph type="body" idx="1"/>
          </p:nvPr>
        </p:nvSpPr>
        <p:spPr>
          <a:xfrm>
            <a:off x="609600" y="1268760"/>
            <a:ext cx="10972800" cy="485740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7" name="Marcador de pie de página 6"/>
          <p:cNvSpPr>
            <a:spLocks noGrp="1"/>
          </p:cNvSpPr>
          <p:nvPr>
            <p:ph type="ftr" sz="quarter" idx="3"/>
          </p:nvPr>
        </p:nvSpPr>
        <p:spPr>
          <a:xfrm>
            <a:off x="5755332" y="6356350"/>
            <a:ext cx="5827068" cy="365125"/>
          </a:xfrm>
          <a:prstGeom prst="rect">
            <a:avLst/>
          </a:prstGeom>
        </p:spPr>
        <p:txBody>
          <a:bodyPr vert="horz" lIns="91440" tIns="45720" rIns="91440" bIns="45720" rtlCol="0" anchor="ctr"/>
          <a:lstStyle>
            <a:lvl1pPr algn="r">
              <a:defRPr sz="1200" b="1">
                <a:solidFill>
                  <a:schemeClr val="bg1"/>
                </a:solidFill>
              </a:defRPr>
            </a:lvl1pPr>
          </a:lstStyle>
          <a:p>
            <a:r>
              <a:rPr lang="es-MX" smtClean="0">
                <a:solidFill>
                  <a:srgbClr val="FFFFFF"/>
                </a:solidFill>
              </a:rPr>
              <a:t>Evolución de los mercados financieros internacionales</a:t>
            </a:r>
            <a:endParaRPr lang="es-MX" dirty="0">
              <a:solidFill>
                <a:srgbClr val="FFFFFF"/>
              </a:solidFill>
            </a:endParaRPr>
          </a:p>
        </p:txBody>
      </p:sp>
      <p:sp>
        <p:nvSpPr>
          <p:cNvPr id="8" name="Marcador de número de diapositiva 7"/>
          <p:cNvSpPr>
            <a:spLocks noGrp="1"/>
          </p:cNvSpPr>
          <p:nvPr>
            <p:ph type="sldNum" sz="quarter" idx="4"/>
          </p:nvPr>
        </p:nvSpPr>
        <p:spPr>
          <a:xfrm>
            <a:off x="10928648" y="6064120"/>
            <a:ext cx="653752" cy="365125"/>
          </a:xfrm>
          <a:prstGeom prst="rect">
            <a:avLst/>
          </a:prstGeom>
        </p:spPr>
        <p:txBody>
          <a:bodyPr vert="horz" lIns="91440" tIns="45720" rIns="91440" bIns="45720" rtlCol="0" anchor="ctr"/>
          <a:lstStyle>
            <a:lvl1pPr algn="r">
              <a:defRPr sz="1000">
                <a:solidFill>
                  <a:srgbClr val="002060"/>
                </a:solidFill>
              </a:defRPr>
            </a:lvl1pPr>
          </a:lstStyle>
          <a:p>
            <a:fld id="{4DD6152F-6A4B-4819-A634-5FCC73D99B4B}" type="slidenum">
              <a:rPr lang="es-MX" smtClean="0"/>
              <a:pPr/>
              <a:t>‹Nº›</a:t>
            </a:fld>
            <a:endParaRPr lang="es-MX" dirty="0"/>
          </a:p>
        </p:txBody>
      </p:sp>
    </p:spTree>
    <p:extLst>
      <p:ext uri="{BB962C8B-B14F-4D97-AF65-F5344CB8AC3E}">
        <p14:creationId xmlns:p14="http://schemas.microsoft.com/office/powerpoint/2010/main" val="347885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8"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timing>
    <p:tnLst>
      <p:par>
        <p:cTn id="1" dur="indefinite" restart="never" nodeType="tmRoot"/>
      </p:par>
    </p:tnLst>
  </p:timing>
  <p:hf sldNum="0" hdr="0" dt="0"/>
  <p:txStyles>
    <p:titleStyle>
      <a:lvl1pPr algn="ctr" defTabSz="914400" rtl="0" eaLnBrk="1" latinLnBrk="0" hangingPunct="1">
        <a:spcBef>
          <a:spcPct val="0"/>
        </a:spcBef>
        <a:buNone/>
        <a:defRPr sz="2800" b="1" kern="1200">
          <a:solidFill>
            <a:srgbClr val="254061"/>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5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95808" y="217562"/>
            <a:ext cx="10972800" cy="936104"/>
          </a:xfrm>
          <a:prstGeom prst="rect">
            <a:avLst/>
          </a:prstGeom>
        </p:spPr>
        <p:txBody>
          <a:bodyPr vert="horz" lIns="91440" tIns="45720" rIns="91440" bIns="45720" rtlCol="0" anchor="ctr">
            <a:noAutofit/>
          </a:bodyPr>
          <a:lstStyle/>
          <a:p>
            <a:r>
              <a:rPr lang="es-ES" dirty="0" smtClean="0"/>
              <a:t>Banxico-NEC-azul</a:t>
            </a:r>
            <a:endParaRPr lang="es-MX" dirty="0"/>
          </a:p>
        </p:txBody>
      </p:sp>
      <p:sp>
        <p:nvSpPr>
          <p:cNvPr id="3" name="2 Marcador de texto"/>
          <p:cNvSpPr>
            <a:spLocks noGrp="1"/>
          </p:cNvSpPr>
          <p:nvPr>
            <p:ph type="body" idx="1"/>
          </p:nvPr>
        </p:nvSpPr>
        <p:spPr>
          <a:xfrm>
            <a:off x="609600" y="1268760"/>
            <a:ext cx="10972800" cy="485740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7" name="Marcador de pie de página 6"/>
          <p:cNvSpPr>
            <a:spLocks noGrp="1"/>
          </p:cNvSpPr>
          <p:nvPr>
            <p:ph type="ftr" sz="quarter" idx="3"/>
          </p:nvPr>
        </p:nvSpPr>
        <p:spPr>
          <a:xfrm>
            <a:off x="5755332" y="6356350"/>
            <a:ext cx="5827068" cy="365125"/>
          </a:xfrm>
          <a:prstGeom prst="rect">
            <a:avLst/>
          </a:prstGeom>
        </p:spPr>
        <p:txBody>
          <a:bodyPr vert="horz" lIns="91440" tIns="45720" rIns="91440" bIns="45720" rtlCol="0" anchor="ctr"/>
          <a:lstStyle>
            <a:lvl1pPr algn="r">
              <a:defRPr sz="1200" b="1">
                <a:solidFill>
                  <a:schemeClr val="bg1"/>
                </a:solidFill>
              </a:defRPr>
            </a:lvl1pPr>
          </a:lstStyle>
          <a:p>
            <a:r>
              <a:rPr lang="es-MX" smtClean="0">
                <a:solidFill>
                  <a:srgbClr val="FFFFFF"/>
                </a:solidFill>
              </a:rPr>
              <a:t>Evolución de los mercados financieros internacionales</a:t>
            </a:r>
            <a:endParaRPr lang="es-MX" dirty="0">
              <a:solidFill>
                <a:srgbClr val="FFFFFF"/>
              </a:solidFill>
            </a:endParaRPr>
          </a:p>
        </p:txBody>
      </p:sp>
      <p:sp>
        <p:nvSpPr>
          <p:cNvPr id="8" name="Marcador de número de diapositiva 7"/>
          <p:cNvSpPr>
            <a:spLocks noGrp="1"/>
          </p:cNvSpPr>
          <p:nvPr>
            <p:ph type="sldNum" sz="quarter" idx="4"/>
          </p:nvPr>
        </p:nvSpPr>
        <p:spPr>
          <a:xfrm>
            <a:off x="10928648" y="6064120"/>
            <a:ext cx="653752" cy="365125"/>
          </a:xfrm>
          <a:prstGeom prst="rect">
            <a:avLst/>
          </a:prstGeom>
        </p:spPr>
        <p:txBody>
          <a:bodyPr vert="horz" lIns="91440" tIns="45720" rIns="91440" bIns="45720" rtlCol="0" anchor="ctr"/>
          <a:lstStyle>
            <a:lvl1pPr algn="r">
              <a:defRPr sz="1000">
                <a:solidFill>
                  <a:srgbClr val="002060"/>
                </a:solidFill>
              </a:defRPr>
            </a:lvl1pPr>
          </a:lstStyle>
          <a:p>
            <a:fld id="{4DD6152F-6A4B-4819-A634-5FCC73D99B4B}" type="slidenum">
              <a:rPr lang="es-MX" smtClean="0"/>
              <a:pPr/>
              <a:t>‹Nº›</a:t>
            </a:fld>
            <a:endParaRPr lang="es-MX" dirty="0"/>
          </a:p>
        </p:txBody>
      </p:sp>
    </p:spTree>
    <p:extLst>
      <p:ext uri="{BB962C8B-B14F-4D97-AF65-F5344CB8AC3E}">
        <p14:creationId xmlns:p14="http://schemas.microsoft.com/office/powerpoint/2010/main" val="3094975783"/>
      </p:ext>
    </p:extLst>
  </p:cSld>
  <p:clrMap bg1="lt1" tx1="dk1" bg2="lt2" tx2="dk2" accent1="accent1" accent2="accent2" accent3="accent3" accent4="accent4" accent5="accent5" accent6="accent6" hlink="hlink" folHlink="folHlink"/>
  <p:sldLayoutIdLst>
    <p:sldLayoutId id="214748370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iming>
    <p:tnLst>
      <p:par>
        <p:cTn id="1" dur="indefinite" restart="never" nodeType="tmRoot"/>
      </p:par>
    </p:tnLst>
  </p:timing>
  <p:hf sldNum="0" hdr="0" dt="0"/>
  <p:txStyles>
    <p:titleStyle>
      <a:lvl1pPr algn="ctr" defTabSz="914400" rtl="0" eaLnBrk="1" latinLnBrk="0" hangingPunct="1">
        <a:spcBef>
          <a:spcPct val="0"/>
        </a:spcBef>
        <a:buNone/>
        <a:defRPr sz="2800" b="1" kern="1200">
          <a:solidFill>
            <a:srgbClr val="254061"/>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5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95808" y="217562"/>
            <a:ext cx="10972800" cy="936104"/>
          </a:xfrm>
          <a:prstGeom prst="rect">
            <a:avLst/>
          </a:prstGeom>
        </p:spPr>
        <p:txBody>
          <a:bodyPr vert="horz" lIns="91440" tIns="45720" rIns="91440" bIns="45720" rtlCol="0" anchor="ctr">
            <a:noAutofit/>
          </a:bodyPr>
          <a:lstStyle/>
          <a:p>
            <a:r>
              <a:rPr lang="es-ES" dirty="0" smtClean="0"/>
              <a:t>Banxico-NEC-azul</a:t>
            </a:r>
            <a:endParaRPr lang="es-MX" dirty="0"/>
          </a:p>
        </p:txBody>
      </p:sp>
      <p:sp>
        <p:nvSpPr>
          <p:cNvPr id="3" name="2 Marcador de texto"/>
          <p:cNvSpPr>
            <a:spLocks noGrp="1"/>
          </p:cNvSpPr>
          <p:nvPr>
            <p:ph type="body" idx="1"/>
          </p:nvPr>
        </p:nvSpPr>
        <p:spPr>
          <a:xfrm>
            <a:off x="609600" y="1268760"/>
            <a:ext cx="10972800" cy="485740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7" name="Marcador de pie de página 6"/>
          <p:cNvSpPr>
            <a:spLocks noGrp="1"/>
          </p:cNvSpPr>
          <p:nvPr>
            <p:ph type="ftr" sz="quarter" idx="3"/>
          </p:nvPr>
        </p:nvSpPr>
        <p:spPr>
          <a:xfrm>
            <a:off x="5755332" y="6356350"/>
            <a:ext cx="5827068" cy="365125"/>
          </a:xfrm>
          <a:prstGeom prst="rect">
            <a:avLst/>
          </a:prstGeom>
        </p:spPr>
        <p:txBody>
          <a:bodyPr vert="horz" lIns="91440" tIns="45720" rIns="91440" bIns="45720" rtlCol="0" anchor="ctr"/>
          <a:lstStyle>
            <a:lvl1pPr algn="r">
              <a:defRPr sz="1200" b="1">
                <a:solidFill>
                  <a:schemeClr val="bg1"/>
                </a:solidFill>
              </a:defRPr>
            </a:lvl1pPr>
          </a:lstStyle>
          <a:p>
            <a:r>
              <a:rPr lang="es-MX" smtClean="0">
                <a:solidFill>
                  <a:srgbClr val="FFFFFF"/>
                </a:solidFill>
              </a:rPr>
              <a:t>Evolución de los mercados financieros internacionales</a:t>
            </a:r>
            <a:endParaRPr lang="es-MX" dirty="0">
              <a:solidFill>
                <a:srgbClr val="FFFFFF"/>
              </a:solidFill>
            </a:endParaRPr>
          </a:p>
        </p:txBody>
      </p:sp>
      <p:sp>
        <p:nvSpPr>
          <p:cNvPr id="8" name="Marcador de número de diapositiva 7"/>
          <p:cNvSpPr>
            <a:spLocks noGrp="1"/>
          </p:cNvSpPr>
          <p:nvPr>
            <p:ph type="sldNum" sz="quarter" idx="4"/>
          </p:nvPr>
        </p:nvSpPr>
        <p:spPr>
          <a:xfrm>
            <a:off x="10928648" y="6064120"/>
            <a:ext cx="653752" cy="365125"/>
          </a:xfrm>
          <a:prstGeom prst="rect">
            <a:avLst/>
          </a:prstGeom>
        </p:spPr>
        <p:txBody>
          <a:bodyPr vert="horz" lIns="91440" tIns="45720" rIns="91440" bIns="45720" rtlCol="0" anchor="ctr"/>
          <a:lstStyle>
            <a:lvl1pPr algn="r">
              <a:defRPr sz="1000">
                <a:solidFill>
                  <a:srgbClr val="002060"/>
                </a:solidFill>
              </a:defRPr>
            </a:lvl1pPr>
          </a:lstStyle>
          <a:p>
            <a:fld id="{4DD6152F-6A4B-4819-A634-5FCC73D99B4B}" type="slidenum">
              <a:rPr lang="es-MX" smtClean="0"/>
              <a:pPr/>
              <a:t>‹Nº›</a:t>
            </a:fld>
            <a:endParaRPr lang="es-MX" dirty="0"/>
          </a:p>
        </p:txBody>
      </p:sp>
    </p:spTree>
    <p:extLst>
      <p:ext uri="{BB962C8B-B14F-4D97-AF65-F5344CB8AC3E}">
        <p14:creationId xmlns:p14="http://schemas.microsoft.com/office/powerpoint/2010/main" val="32035769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timing>
    <p:tnLst>
      <p:par>
        <p:cTn id="1" dur="indefinite" restart="never" nodeType="tmRoot"/>
      </p:par>
    </p:tnLst>
  </p:timing>
  <p:hf sldNum="0" hdr="0" dt="0"/>
  <p:txStyles>
    <p:titleStyle>
      <a:lvl1pPr algn="ctr" defTabSz="914400" rtl="0" eaLnBrk="1" latinLnBrk="0" hangingPunct="1">
        <a:spcBef>
          <a:spcPct val="0"/>
        </a:spcBef>
        <a:buNone/>
        <a:defRPr sz="2800" b="1" kern="1200">
          <a:solidFill>
            <a:srgbClr val="254061"/>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5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9.xml"/><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9.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9.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9.x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9.xml"/><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emf"/><Relationship Id="rId2" Type="http://schemas.openxmlformats.org/officeDocument/2006/relationships/image" Target="../media/image48.png"/><Relationship Id="rId1" Type="http://schemas.openxmlformats.org/officeDocument/2006/relationships/slideLayout" Target="../slideLayouts/slideLayout39.xml"/><Relationship Id="rId6" Type="http://schemas.openxmlformats.org/officeDocument/2006/relationships/image" Target="../media/image52.emf"/><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9.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8 CuadroTexto"/>
          <p:cNvSpPr txBox="1"/>
          <p:nvPr/>
        </p:nvSpPr>
        <p:spPr>
          <a:xfrm>
            <a:off x="62954" y="4494514"/>
            <a:ext cx="10761799" cy="523220"/>
          </a:xfrm>
          <a:prstGeom prst="rect">
            <a:avLst/>
          </a:prstGeom>
          <a:noFill/>
        </p:spPr>
        <p:txBody>
          <a:bodyPr wrap="square" rtlCol="0">
            <a:spAutoFit/>
          </a:bodyPr>
          <a:lstStyle/>
          <a:p>
            <a:r>
              <a:rPr lang="en-US" sz="2800" b="1" dirty="0" smtClean="0">
                <a:solidFill>
                  <a:srgbClr val="FFFFFF"/>
                </a:solidFill>
              </a:rPr>
              <a:t>Primary Dealer Systems in Government Securities</a:t>
            </a:r>
            <a:endParaRPr lang="en-US" sz="2400" b="1" dirty="0">
              <a:solidFill>
                <a:srgbClr val="FFFFFF"/>
              </a:solidFill>
            </a:endParaRPr>
          </a:p>
        </p:txBody>
      </p:sp>
      <p:sp>
        <p:nvSpPr>
          <p:cNvPr id="9" name="9 CuadroTexto"/>
          <p:cNvSpPr txBox="1"/>
          <p:nvPr/>
        </p:nvSpPr>
        <p:spPr>
          <a:xfrm>
            <a:off x="62955" y="5324152"/>
            <a:ext cx="2664296" cy="338554"/>
          </a:xfrm>
          <a:prstGeom prst="rect">
            <a:avLst/>
          </a:prstGeom>
          <a:noFill/>
        </p:spPr>
        <p:txBody>
          <a:bodyPr wrap="square" rtlCol="0">
            <a:spAutoFit/>
          </a:bodyPr>
          <a:lstStyle/>
          <a:p>
            <a:r>
              <a:rPr lang="en-US" sz="1600" smtClean="0">
                <a:solidFill>
                  <a:srgbClr val="FFFFFF"/>
                </a:solidFill>
              </a:rPr>
              <a:t>September, 2019</a:t>
            </a:r>
            <a:endParaRPr lang="es-MX" sz="1600" dirty="0">
              <a:solidFill>
                <a:srgbClr val="FFFFFF"/>
              </a:solidFill>
            </a:endParaRPr>
          </a:p>
        </p:txBody>
      </p:sp>
      <p:sp>
        <p:nvSpPr>
          <p:cNvPr id="10" name="10 CuadroTexto"/>
          <p:cNvSpPr txBox="1"/>
          <p:nvPr/>
        </p:nvSpPr>
        <p:spPr>
          <a:xfrm>
            <a:off x="62953" y="4926006"/>
            <a:ext cx="10144915" cy="489874"/>
          </a:xfrm>
          <a:prstGeom prst="rect">
            <a:avLst/>
          </a:prstGeom>
          <a:noFill/>
        </p:spPr>
        <p:txBody>
          <a:bodyPr wrap="square" rtlCol="0">
            <a:noAutofit/>
          </a:bodyPr>
          <a:lstStyle/>
          <a:p>
            <a:r>
              <a:rPr lang="en-US" sz="2400" dirty="0" smtClean="0">
                <a:solidFill>
                  <a:srgbClr val="FFFFFF"/>
                </a:solidFill>
              </a:rPr>
              <a:t>Juan Rafael García Padilla, Director of Domestic </a:t>
            </a:r>
            <a:r>
              <a:rPr lang="en-US" sz="2400" dirty="0" smtClean="0">
                <a:solidFill>
                  <a:srgbClr val="FFFFFF"/>
                </a:solidFill>
              </a:rPr>
              <a:t>Operations, Banco </a:t>
            </a:r>
            <a:r>
              <a:rPr lang="en-US" sz="2400" dirty="0" smtClean="0">
                <a:solidFill>
                  <a:srgbClr val="FFFFFF"/>
                </a:solidFill>
              </a:rPr>
              <a:t>de México </a:t>
            </a:r>
            <a:endParaRPr lang="es-MX" sz="2400" dirty="0">
              <a:solidFill>
                <a:srgbClr val="FFFFFF"/>
              </a:solidFill>
            </a:endParaRPr>
          </a:p>
        </p:txBody>
      </p:sp>
    </p:spTree>
    <p:extLst>
      <p:ext uri="{BB962C8B-B14F-4D97-AF65-F5344CB8AC3E}">
        <p14:creationId xmlns:p14="http://schemas.microsoft.com/office/powerpoint/2010/main" val="1643319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3352" y="752572"/>
            <a:ext cx="11521280" cy="5040561"/>
          </a:xfrm>
        </p:spPr>
        <p:txBody>
          <a:bodyPr>
            <a:noAutofit/>
          </a:bodyPr>
          <a:lstStyle/>
          <a:p>
            <a:pPr algn="just"/>
            <a:r>
              <a:rPr lang="en-US" sz="1600" dirty="0" smtClean="0">
                <a:solidFill>
                  <a:srgbClr val="1C1C1C"/>
                </a:solidFill>
              </a:rPr>
              <a:t>As </a:t>
            </a:r>
            <a:r>
              <a:rPr lang="en-US" sz="1600" dirty="0">
                <a:solidFill>
                  <a:srgbClr val="1C1C1C"/>
                </a:solidFill>
              </a:rPr>
              <a:t>a further step to develop Mexico’s debt markets and promote the liquidity of the secondary market, the Mexican Ministry of Finance established in 2000 a market-making program for government bonds. </a:t>
            </a:r>
          </a:p>
          <a:p>
            <a:pPr algn="just"/>
            <a:endParaRPr lang="en-US" sz="1200" dirty="0" smtClean="0">
              <a:solidFill>
                <a:srgbClr val="1C1C1C"/>
              </a:solidFill>
            </a:endParaRPr>
          </a:p>
          <a:p>
            <a:pPr algn="just"/>
            <a:r>
              <a:rPr lang="en-US" sz="1600" dirty="0" smtClean="0">
                <a:solidFill>
                  <a:srgbClr val="1C1C1C"/>
                </a:solidFill>
              </a:rPr>
              <a:t>The </a:t>
            </a:r>
            <a:r>
              <a:rPr lang="en-US" sz="1600" dirty="0">
                <a:solidFill>
                  <a:srgbClr val="1C1C1C"/>
                </a:solidFill>
              </a:rPr>
              <a:t>program was initially established for </a:t>
            </a:r>
            <a:r>
              <a:rPr lang="en-US" sz="1600" dirty="0" err="1">
                <a:solidFill>
                  <a:srgbClr val="1C1C1C"/>
                </a:solidFill>
              </a:rPr>
              <a:t>MBonos</a:t>
            </a:r>
            <a:r>
              <a:rPr lang="en-US" sz="1600" dirty="0">
                <a:solidFill>
                  <a:srgbClr val="1C1C1C"/>
                </a:solidFill>
              </a:rPr>
              <a:t> and Cetes (nominal instruments). It was until 2008 that the program was also extended to </a:t>
            </a:r>
            <a:r>
              <a:rPr lang="en-US" sz="1600" dirty="0" err="1">
                <a:solidFill>
                  <a:srgbClr val="1C1C1C"/>
                </a:solidFill>
              </a:rPr>
              <a:t>Udibonos</a:t>
            </a:r>
            <a:r>
              <a:rPr lang="en-US" sz="1600" dirty="0">
                <a:solidFill>
                  <a:srgbClr val="1C1C1C"/>
                </a:solidFill>
              </a:rPr>
              <a:t> (Inflation-linked bonds).  </a:t>
            </a:r>
          </a:p>
          <a:p>
            <a:pPr marL="0" indent="0" algn="just">
              <a:buNone/>
            </a:pPr>
            <a:endParaRPr lang="en-US" sz="1200" dirty="0" smtClean="0">
              <a:solidFill>
                <a:srgbClr val="1C1C1C"/>
              </a:solidFill>
            </a:endParaRPr>
          </a:p>
          <a:p>
            <a:pPr algn="just"/>
            <a:r>
              <a:rPr lang="en-US" sz="1600" dirty="0" smtClean="0">
                <a:solidFill>
                  <a:srgbClr val="1C1C1C"/>
                </a:solidFill>
              </a:rPr>
              <a:t>Throughout </a:t>
            </a:r>
            <a:r>
              <a:rPr lang="en-US" sz="1600" dirty="0">
                <a:solidFill>
                  <a:srgbClr val="1C1C1C"/>
                </a:solidFill>
              </a:rPr>
              <a:t>the program, 13 institutions have acquired a market-maker </a:t>
            </a:r>
            <a:r>
              <a:rPr lang="en-US" sz="1600" dirty="0" smtClean="0">
                <a:solidFill>
                  <a:srgbClr val="1C1C1C"/>
                </a:solidFill>
              </a:rPr>
              <a:t>status. This </a:t>
            </a:r>
            <a:r>
              <a:rPr lang="en-US" sz="1600" dirty="0">
                <a:solidFill>
                  <a:srgbClr val="1C1C1C"/>
                </a:solidFill>
              </a:rPr>
              <a:t>number has diminished as some institutions have merged and others left. The maximum amount of institutions with such status at the same time has been of 10 from 2007 to 2008, and the minimum has been 5 in 2001 and 2002. </a:t>
            </a:r>
          </a:p>
          <a:p>
            <a:pPr marL="0" indent="0" algn="just">
              <a:buNone/>
            </a:pPr>
            <a:endParaRPr lang="en-US" sz="1200" dirty="0" smtClean="0">
              <a:solidFill>
                <a:srgbClr val="1C1C1C"/>
              </a:solidFill>
            </a:endParaRPr>
          </a:p>
          <a:p>
            <a:pPr algn="just"/>
            <a:r>
              <a:rPr lang="en-US" sz="1600" dirty="0" smtClean="0">
                <a:solidFill>
                  <a:srgbClr val="1C1C1C"/>
                </a:solidFill>
              </a:rPr>
              <a:t>Currently</a:t>
            </a:r>
            <a:r>
              <a:rPr lang="en-US" sz="1600" dirty="0">
                <a:solidFill>
                  <a:srgbClr val="1C1C1C"/>
                </a:solidFill>
              </a:rPr>
              <a:t>, there are </a:t>
            </a:r>
            <a:r>
              <a:rPr lang="en-US" sz="1600" dirty="0" smtClean="0">
                <a:solidFill>
                  <a:srgbClr val="1C1C1C"/>
                </a:solidFill>
              </a:rPr>
              <a:t>seven </a:t>
            </a:r>
            <a:r>
              <a:rPr lang="en-US" sz="1600" dirty="0">
                <a:solidFill>
                  <a:srgbClr val="1C1C1C"/>
                </a:solidFill>
              </a:rPr>
              <a:t>market-makers for Cetes and </a:t>
            </a:r>
            <a:r>
              <a:rPr lang="en-US" sz="1600" dirty="0" err="1">
                <a:solidFill>
                  <a:srgbClr val="1C1C1C"/>
                </a:solidFill>
              </a:rPr>
              <a:t>MBonos</a:t>
            </a:r>
            <a:r>
              <a:rPr lang="en-US" sz="1600" dirty="0">
                <a:solidFill>
                  <a:srgbClr val="1C1C1C"/>
                </a:solidFill>
              </a:rPr>
              <a:t> that </a:t>
            </a:r>
            <a:r>
              <a:rPr lang="en-US" sz="1600" dirty="0" smtClean="0">
                <a:solidFill>
                  <a:srgbClr val="1C1C1C"/>
                </a:solidFill>
              </a:rPr>
              <a:t>represent </a:t>
            </a:r>
            <a:r>
              <a:rPr lang="en-US" sz="1600" dirty="0">
                <a:solidFill>
                  <a:srgbClr val="1C1C1C"/>
                </a:solidFill>
              </a:rPr>
              <a:t>around 75% of the total market share. There are also four market-makers for Udibonos that account for 55% of the total market share. </a:t>
            </a:r>
            <a:endParaRPr lang="en-US" sz="1600" dirty="0" smtClean="0">
              <a:solidFill>
                <a:srgbClr val="1C1C1C"/>
              </a:solidFill>
            </a:endParaRPr>
          </a:p>
          <a:p>
            <a:pPr marL="0" indent="0" algn="just">
              <a:buNone/>
            </a:pPr>
            <a:endParaRPr lang="en-US" sz="900" dirty="0"/>
          </a:p>
          <a:p>
            <a:pPr marL="0" indent="0" algn="just">
              <a:buNone/>
            </a:pPr>
            <a:endParaRPr lang="en-US" sz="2000" dirty="0"/>
          </a:p>
        </p:txBody>
      </p:sp>
      <p:sp>
        <p:nvSpPr>
          <p:cNvPr id="6"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a:t>
            </a:r>
            <a:endParaRPr lang="en-US" dirty="0">
              <a:solidFill>
                <a:schemeClr val="tx1">
                  <a:lumMod val="90000"/>
                  <a:lumOff val="10000"/>
                </a:schemeClr>
              </a:solidFill>
            </a:endParaRPr>
          </a:p>
        </p:txBody>
      </p:sp>
      <p:pic>
        <p:nvPicPr>
          <p:cNvPr id="5" name="Imagen 4"/>
          <p:cNvPicPr>
            <a:picLocks noChangeAspect="1"/>
          </p:cNvPicPr>
          <p:nvPr/>
        </p:nvPicPr>
        <p:blipFill>
          <a:blip r:embed="rId2"/>
          <a:stretch>
            <a:fillRect/>
          </a:stretch>
        </p:blipFill>
        <p:spPr>
          <a:xfrm>
            <a:off x="4272429" y="3930299"/>
            <a:ext cx="3719147" cy="2547673"/>
          </a:xfrm>
          <a:prstGeom prst="rect">
            <a:avLst/>
          </a:prstGeom>
        </p:spPr>
      </p:pic>
    </p:spTree>
    <p:extLst>
      <p:ext uri="{BB962C8B-B14F-4D97-AF65-F5344CB8AC3E}">
        <p14:creationId xmlns:p14="http://schemas.microsoft.com/office/powerpoint/2010/main" val="46751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Characteristics</a:t>
            </a:r>
            <a:endParaRPr lang="en-US" dirty="0">
              <a:solidFill>
                <a:schemeClr val="tx1">
                  <a:lumMod val="90000"/>
                  <a:lumOff val="10000"/>
                </a:schemeClr>
              </a:solidFill>
            </a:endParaRPr>
          </a:p>
        </p:txBody>
      </p:sp>
      <p:grpSp>
        <p:nvGrpSpPr>
          <p:cNvPr id="2" name="Grupo 1"/>
          <p:cNvGrpSpPr/>
          <p:nvPr/>
        </p:nvGrpSpPr>
        <p:grpSpPr>
          <a:xfrm>
            <a:off x="1260011" y="1383098"/>
            <a:ext cx="9093351" cy="4163879"/>
            <a:chOff x="1260011" y="1383098"/>
            <a:chExt cx="9093351" cy="4163879"/>
          </a:xfrm>
        </p:grpSpPr>
        <p:sp>
          <p:nvSpPr>
            <p:cNvPr id="8" name="Rectángulo redondeado 7"/>
            <p:cNvSpPr/>
            <p:nvPr/>
          </p:nvSpPr>
          <p:spPr>
            <a:xfrm>
              <a:off x="1372392" y="3036089"/>
              <a:ext cx="1313979" cy="2510888"/>
            </a:xfrm>
            <a:prstGeom prst="roundRect">
              <a:avLst/>
            </a:prstGeom>
            <a:solidFill>
              <a:srgbClr val="00727C">
                <a:alpha val="83137"/>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gn="ctr"/>
              <a:endParaRPr lang="en-US" sz="1200" dirty="0" smtClean="0"/>
            </a:p>
            <a:p>
              <a:pPr lvl="0" algn="ctr"/>
              <a:r>
                <a:rPr lang="en-US" sz="1200" b="1" dirty="0" smtClean="0"/>
                <a:t>Primary Market Participation</a:t>
              </a:r>
            </a:p>
            <a:p>
              <a:pPr lvl="0" algn="ctr"/>
              <a:endParaRPr lang="en-US" sz="1200" dirty="0"/>
            </a:p>
            <a:p>
              <a:pPr lvl="0" algn="ctr"/>
              <a:endParaRPr lang="en-US" sz="1200" dirty="0" smtClean="0"/>
            </a:p>
            <a:p>
              <a:pPr lvl="0" algn="ctr"/>
              <a:endParaRPr lang="en-US" sz="1200" dirty="0" smtClean="0"/>
            </a:p>
            <a:p>
              <a:pPr lvl="0" algn="ctr"/>
              <a:r>
                <a:rPr lang="en-US" sz="1200" dirty="0" smtClean="0"/>
                <a:t>Commitment </a:t>
              </a:r>
              <a:r>
                <a:rPr lang="en-US" sz="1200" dirty="0"/>
                <a:t>to participate in primary </a:t>
              </a:r>
              <a:r>
                <a:rPr lang="en-US" sz="1200" dirty="0" smtClean="0"/>
                <a:t>auctions.</a:t>
              </a:r>
              <a:endParaRPr lang="es-MX" sz="1200" i="1" dirty="0">
                <a:solidFill>
                  <a:schemeClr val="accent4"/>
                </a:solidFill>
              </a:endParaRPr>
            </a:p>
          </p:txBody>
        </p:sp>
        <p:sp>
          <p:nvSpPr>
            <p:cNvPr id="12" name="Rectángulo redondeado 11"/>
            <p:cNvSpPr/>
            <p:nvPr/>
          </p:nvSpPr>
          <p:spPr>
            <a:xfrm>
              <a:off x="2770270" y="3036089"/>
              <a:ext cx="1279194" cy="2510888"/>
            </a:xfrm>
            <a:prstGeom prst="roundRect">
              <a:avLst/>
            </a:prstGeom>
            <a:solidFill>
              <a:srgbClr val="00727C">
                <a:alpha val="83137"/>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lvl="0" algn="ctr"/>
              <a:endParaRPr lang="en-US" sz="1200" dirty="0" smtClean="0"/>
            </a:p>
            <a:p>
              <a:pPr lvl="0" algn="ctr"/>
              <a:r>
                <a:rPr lang="en-US" sz="1200" b="1" dirty="0" smtClean="0"/>
                <a:t>Secondary Market Participation</a:t>
              </a:r>
            </a:p>
            <a:p>
              <a:pPr lvl="0" algn="ctr"/>
              <a:endParaRPr lang="en-US" sz="1200" dirty="0" smtClean="0"/>
            </a:p>
            <a:p>
              <a:pPr lvl="0" algn="ctr"/>
              <a:r>
                <a:rPr lang="en-US" sz="1200" dirty="0" smtClean="0"/>
                <a:t>Provide two-way quotes </a:t>
              </a:r>
              <a:r>
                <a:rPr lang="en-US" sz="1200" dirty="0"/>
                <a:t>for each of the securities they are market makers of, in all their maturities. </a:t>
              </a:r>
              <a:endParaRPr lang="es-MX" sz="1200" dirty="0"/>
            </a:p>
          </p:txBody>
        </p:sp>
        <p:sp>
          <p:nvSpPr>
            <p:cNvPr id="13" name="Rectángulo redondeado 12"/>
            <p:cNvSpPr/>
            <p:nvPr/>
          </p:nvSpPr>
          <p:spPr>
            <a:xfrm>
              <a:off x="4133363" y="3036089"/>
              <a:ext cx="1279194" cy="2510888"/>
            </a:xfrm>
            <a:prstGeom prst="roundRect">
              <a:avLst/>
            </a:prstGeom>
            <a:solidFill>
              <a:srgbClr val="00727C">
                <a:alpha val="83137"/>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lvl="0" algn="ctr"/>
              <a:endParaRPr lang="en-US" sz="1200" dirty="0" smtClean="0"/>
            </a:p>
            <a:p>
              <a:pPr lvl="0" algn="ctr"/>
              <a:r>
                <a:rPr lang="en-US" sz="1200" b="1" dirty="0" smtClean="0"/>
                <a:t>Comply with the Code of Conduct</a:t>
              </a:r>
            </a:p>
            <a:p>
              <a:pPr lvl="0" algn="ctr"/>
              <a:endParaRPr lang="en-US" sz="1200" dirty="0" smtClean="0"/>
            </a:p>
            <a:p>
              <a:pPr lvl="0" algn="ctr"/>
              <a:r>
                <a:rPr lang="en-US" sz="1200" dirty="0"/>
                <a:t>Comply with the Code of </a:t>
              </a:r>
              <a:r>
                <a:rPr lang="en-US" sz="1200" dirty="0" smtClean="0"/>
                <a:t>Conduct </a:t>
              </a:r>
              <a:r>
                <a:rPr lang="en-US" sz="1200" dirty="0"/>
                <a:t>for the money and fixed income </a:t>
              </a:r>
              <a:r>
                <a:rPr lang="en-US" sz="1200" dirty="0" smtClean="0"/>
                <a:t>market. </a:t>
              </a:r>
              <a:endParaRPr lang="en-US" sz="1200" dirty="0"/>
            </a:p>
          </p:txBody>
        </p:sp>
        <p:sp>
          <p:nvSpPr>
            <p:cNvPr id="14" name="Rectángulo redondeado 13"/>
            <p:cNvSpPr/>
            <p:nvPr/>
          </p:nvSpPr>
          <p:spPr>
            <a:xfrm>
              <a:off x="1372392" y="2667358"/>
              <a:ext cx="4040165" cy="259976"/>
            </a:xfrm>
            <a:prstGeom prst="round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Obligations</a:t>
              </a:r>
              <a:endParaRPr lang="en-US" dirty="0">
                <a:solidFill>
                  <a:schemeClr val="tx2"/>
                </a:solidFill>
              </a:endParaRPr>
            </a:p>
          </p:txBody>
        </p:sp>
        <p:sp>
          <p:nvSpPr>
            <p:cNvPr id="15" name="Rectángulo redondeado 14"/>
            <p:cNvSpPr/>
            <p:nvPr/>
          </p:nvSpPr>
          <p:spPr>
            <a:xfrm>
              <a:off x="6232303" y="3032244"/>
              <a:ext cx="1313979" cy="2510888"/>
            </a:xfrm>
            <a:prstGeom prst="roundRect">
              <a:avLst/>
            </a:prstGeom>
            <a:solidFill>
              <a:srgbClr val="6D3A77">
                <a:alpha val="7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t" anchorCtr="0"/>
            <a:lstStyle/>
            <a:p>
              <a:pPr lvl="0" algn="ctr"/>
              <a:endParaRPr lang="en-US" sz="1200" dirty="0" smtClean="0"/>
            </a:p>
            <a:p>
              <a:pPr lvl="0" algn="ctr"/>
              <a:r>
                <a:rPr lang="es-MX" sz="1200" b="1" dirty="0" smtClean="0"/>
                <a:t>“</a:t>
              </a:r>
              <a:r>
                <a:rPr lang="en-GB" sz="1200" b="1" dirty="0" err="1"/>
                <a:t>Greenshoe</a:t>
              </a:r>
              <a:r>
                <a:rPr lang="es-MX" sz="1200" b="1" dirty="0"/>
                <a:t>” </a:t>
              </a:r>
              <a:r>
                <a:rPr lang="es-MX" sz="1200" b="1" dirty="0" err="1" smtClean="0"/>
                <a:t>option</a:t>
              </a:r>
              <a:endParaRPr lang="es-MX" sz="1200" b="1" dirty="0" smtClean="0"/>
            </a:p>
            <a:p>
              <a:pPr lvl="0" algn="ctr"/>
              <a:endParaRPr lang="es-MX" sz="1200" dirty="0"/>
            </a:p>
            <a:p>
              <a:pPr lvl="0" algn="ctr"/>
              <a:r>
                <a:rPr lang="en-US" sz="1200" dirty="0" smtClean="0"/>
                <a:t>The right to buy up </a:t>
              </a:r>
              <a:r>
                <a:rPr lang="en-US" sz="1200" dirty="0"/>
                <a:t>to an additional </a:t>
              </a:r>
              <a:r>
                <a:rPr lang="en-US" sz="1200" dirty="0" smtClean="0"/>
                <a:t>20% </a:t>
              </a:r>
              <a:r>
                <a:rPr lang="en-US" sz="1200" dirty="0"/>
                <a:t>of </a:t>
              </a:r>
              <a:r>
                <a:rPr lang="en-US" sz="1200" dirty="0" smtClean="0"/>
                <a:t>the Fixed-rate securities </a:t>
              </a:r>
              <a:r>
                <a:rPr lang="en-US" sz="1200" dirty="0"/>
                <a:t>offered in the primary </a:t>
              </a:r>
              <a:r>
                <a:rPr lang="en-US" sz="1200" dirty="0" smtClean="0"/>
                <a:t>auction.</a:t>
              </a:r>
              <a:endParaRPr lang="es-MX" sz="1200" i="1" dirty="0">
                <a:solidFill>
                  <a:schemeClr val="accent4"/>
                </a:solidFill>
              </a:endParaRPr>
            </a:p>
          </p:txBody>
        </p:sp>
        <p:sp>
          <p:nvSpPr>
            <p:cNvPr id="16" name="Rectángulo redondeado 15"/>
            <p:cNvSpPr/>
            <p:nvPr/>
          </p:nvSpPr>
          <p:spPr>
            <a:xfrm>
              <a:off x="7630181" y="3032244"/>
              <a:ext cx="1279194" cy="2510888"/>
            </a:xfrm>
            <a:prstGeom prst="roundRect">
              <a:avLst/>
            </a:prstGeom>
            <a:solidFill>
              <a:srgbClr val="6D3A77">
                <a:alpha val="7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lvl="0" algn="ctr"/>
              <a:endParaRPr lang="en-US" sz="1200" dirty="0" smtClean="0"/>
            </a:p>
            <a:p>
              <a:pPr lvl="0" algn="ctr"/>
              <a:r>
                <a:rPr lang="en-US" sz="1200" b="1" dirty="0"/>
                <a:t>Securities lending facility</a:t>
              </a:r>
            </a:p>
            <a:p>
              <a:pPr lvl="0" algn="ctr"/>
              <a:endParaRPr lang="en-US" sz="1200" dirty="0" smtClean="0"/>
            </a:p>
            <a:p>
              <a:pPr lvl="0" algn="ctr"/>
              <a:r>
                <a:rPr lang="en-US" sz="1200" dirty="0"/>
                <a:t>Borrowing privileges with the </a:t>
              </a:r>
              <a:r>
                <a:rPr lang="en-US" sz="1200" dirty="0" smtClean="0"/>
                <a:t>Central Bank</a:t>
              </a:r>
              <a:r>
                <a:rPr lang="en-US" sz="1200" dirty="0"/>
                <a:t>.</a:t>
              </a:r>
              <a:endParaRPr lang="es-MX" sz="1200" dirty="0"/>
            </a:p>
          </p:txBody>
        </p:sp>
        <p:sp>
          <p:nvSpPr>
            <p:cNvPr id="17" name="Rectángulo redondeado 16"/>
            <p:cNvSpPr/>
            <p:nvPr/>
          </p:nvSpPr>
          <p:spPr>
            <a:xfrm>
              <a:off x="8993274" y="3032244"/>
              <a:ext cx="1279194" cy="2510888"/>
            </a:xfrm>
            <a:prstGeom prst="roundRect">
              <a:avLst/>
            </a:prstGeom>
            <a:solidFill>
              <a:srgbClr val="6D3A77">
                <a:alpha val="7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lvl="0" algn="ctr"/>
              <a:endParaRPr lang="en-US" sz="1200" b="1" dirty="0" smtClean="0"/>
            </a:p>
            <a:p>
              <a:pPr lvl="0" algn="ctr"/>
              <a:r>
                <a:rPr lang="en-US" sz="1200" b="1" dirty="0" smtClean="0"/>
                <a:t>Syndicated auctions</a:t>
              </a:r>
              <a:endParaRPr lang="en-US" sz="1200" b="1" dirty="0"/>
            </a:p>
            <a:p>
              <a:pPr lvl="0" algn="ctr"/>
              <a:endParaRPr lang="en-US" sz="1200" dirty="0" smtClean="0"/>
            </a:p>
            <a:p>
              <a:pPr lvl="0" algn="ctr"/>
              <a:r>
                <a:rPr lang="en-US" sz="1200" dirty="0" smtClean="0"/>
                <a:t>Exclusive access to syndicated auctions where they act as distributors.</a:t>
              </a:r>
              <a:endParaRPr lang="en-US" sz="1200" dirty="0"/>
            </a:p>
          </p:txBody>
        </p:sp>
        <p:sp>
          <p:nvSpPr>
            <p:cNvPr id="18" name="Rectángulo redondeado 17"/>
            <p:cNvSpPr/>
            <p:nvPr/>
          </p:nvSpPr>
          <p:spPr>
            <a:xfrm>
              <a:off x="6232303" y="2671322"/>
              <a:ext cx="4040165" cy="259976"/>
            </a:xfrm>
            <a:prstGeom prst="round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rPr>
                <a:t>Privileges</a:t>
              </a:r>
              <a:endParaRPr lang="en-US" dirty="0">
                <a:solidFill>
                  <a:schemeClr val="accent2"/>
                </a:solidFill>
              </a:endParaRPr>
            </a:p>
          </p:txBody>
        </p:sp>
        <p:sp>
          <p:nvSpPr>
            <p:cNvPr id="19" name="Rectángulo redondeado 18"/>
            <p:cNvSpPr/>
            <p:nvPr/>
          </p:nvSpPr>
          <p:spPr>
            <a:xfrm>
              <a:off x="1260011" y="1383098"/>
              <a:ext cx="9093351" cy="259976"/>
            </a:xfrm>
            <a:prstGeom prst="round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Selection Criteria</a:t>
              </a:r>
              <a:endParaRPr lang="en-US" dirty="0">
                <a:solidFill>
                  <a:schemeClr val="tx1"/>
                </a:solidFill>
              </a:endParaRPr>
            </a:p>
          </p:txBody>
        </p:sp>
        <p:sp>
          <p:nvSpPr>
            <p:cNvPr id="20" name="Rectángulo redondeado 19"/>
            <p:cNvSpPr/>
            <p:nvPr/>
          </p:nvSpPr>
          <p:spPr>
            <a:xfrm>
              <a:off x="1372392" y="1844606"/>
              <a:ext cx="3618832" cy="274876"/>
            </a:xfrm>
            <a:prstGeom prst="roundRect">
              <a:avLst/>
            </a:prstGeom>
            <a:solidFill>
              <a:srgbClr val="182B47">
                <a:alpha val="72157"/>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t>Declare their interest in participating in the program</a:t>
              </a:r>
              <a:endParaRPr lang="es-MX" sz="1200" dirty="0"/>
            </a:p>
          </p:txBody>
        </p:sp>
        <p:sp>
          <p:nvSpPr>
            <p:cNvPr id="21" name="Rectángulo redondeado 20"/>
            <p:cNvSpPr/>
            <p:nvPr/>
          </p:nvSpPr>
          <p:spPr>
            <a:xfrm>
              <a:off x="6653636" y="1816192"/>
              <a:ext cx="3618832" cy="282837"/>
            </a:xfrm>
            <a:prstGeom prst="roundRect">
              <a:avLst/>
            </a:prstGeom>
            <a:solidFill>
              <a:srgbClr val="182B47">
                <a:alpha val="72157"/>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t>Active participation in primary and secondary markets</a:t>
              </a:r>
            </a:p>
          </p:txBody>
        </p:sp>
        <p:sp>
          <p:nvSpPr>
            <p:cNvPr id="22" name="Rectángulo redondeado 21"/>
            <p:cNvSpPr/>
            <p:nvPr/>
          </p:nvSpPr>
          <p:spPr>
            <a:xfrm>
              <a:off x="4049464" y="2199975"/>
              <a:ext cx="3618832" cy="271013"/>
            </a:xfrm>
            <a:prstGeom prst="roundRect">
              <a:avLst/>
            </a:prstGeom>
            <a:solidFill>
              <a:srgbClr val="182B47">
                <a:alpha val="72157"/>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t>Market share ≥ 7%</a:t>
              </a:r>
              <a:endParaRPr lang="en-US" sz="1200" dirty="0"/>
            </a:p>
          </p:txBody>
        </p:sp>
      </p:grpSp>
    </p:spTree>
    <p:extLst>
      <p:ext uri="{BB962C8B-B14F-4D97-AF65-F5344CB8AC3E}">
        <p14:creationId xmlns:p14="http://schemas.microsoft.com/office/powerpoint/2010/main" val="907825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254" y="6896"/>
            <a:ext cx="10972800" cy="720080"/>
          </a:xfrm>
        </p:spPr>
        <p:txBody>
          <a:bodyPr/>
          <a:lstStyle/>
          <a:p>
            <a:r>
              <a:rPr lang="en-US" dirty="0">
                <a:solidFill>
                  <a:schemeClr val="tx1">
                    <a:lumMod val="90000"/>
                    <a:lumOff val="10000"/>
                  </a:schemeClr>
                </a:solidFill>
              </a:rPr>
              <a:t>Primary Dealers System in </a:t>
            </a:r>
            <a:r>
              <a:rPr lang="en-US" dirty="0" smtClean="0">
                <a:solidFill>
                  <a:schemeClr val="tx1">
                    <a:lumMod val="90000"/>
                    <a:lumOff val="10000"/>
                  </a:schemeClr>
                </a:solidFill>
              </a:rPr>
              <a:t>Mexico: Characteristics</a:t>
            </a:r>
            <a:endParaRPr lang="en-US" dirty="0">
              <a:solidFill>
                <a:schemeClr val="tx1">
                  <a:lumMod val="90000"/>
                  <a:lumOff val="10000"/>
                </a:schemeClr>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82787635"/>
              </p:ext>
            </p:extLst>
          </p:nvPr>
        </p:nvGraphicFramePr>
        <p:xfrm>
          <a:off x="194008" y="1097668"/>
          <a:ext cx="1045229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5"/>
          <p:cNvGraphicFramePr>
            <a:graphicFrameLocks/>
          </p:cNvGraphicFramePr>
          <p:nvPr>
            <p:extLst>
              <p:ext uri="{D42A27DB-BD31-4B8C-83A1-F6EECF244321}">
                <p14:modId xmlns:p14="http://schemas.microsoft.com/office/powerpoint/2010/main" val="848602959"/>
              </p:ext>
            </p:extLst>
          </p:nvPr>
        </p:nvGraphicFramePr>
        <p:xfrm>
          <a:off x="1578305" y="3994330"/>
          <a:ext cx="8102026" cy="26862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ángulo 7"/>
          <p:cNvSpPr/>
          <p:nvPr/>
        </p:nvSpPr>
        <p:spPr>
          <a:xfrm>
            <a:off x="412676" y="6065029"/>
            <a:ext cx="11172378" cy="615553"/>
          </a:xfrm>
          <a:prstGeom prst="rect">
            <a:avLst/>
          </a:prstGeom>
        </p:spPr>
        <p:txBody>
          <a:bodyPr wrap="square">
            <a:spAutoFit/>
          </a:bodyPr>
          <a:lstStyle/>
          <a:p>
            <a:pPr algn="ctr"/>
            <a:r>
              <a:rPr lang="en-US" sz="1700" i="1" dirty="0" smtClean="0"/>
              <a:t>The Market Maker Indexes are calculated every month with a six month period.</a:t>
            </a:r>
          </a:p>
          <a:p>
            <a:pPr marL="285750" indent="-285750" algn="ctr">
              <a:buFont typeface="Arial" panose="020B0604020202020204" pitchFamily="34" charset="0"/>
              <a:buChar char="•"/>
            </a:pPr>
            <a:endParaRPr lang="en-US" sz="1700" i="1" dirty="0"/>
          </a:p>
        </p:txBody>
      </p:sp>
      <p:cxnSp>
        <p:nvCxnSpPr>
          <p:cNvPr id="9" name="Conector recto 8"/>
          <p:cNvCxnSpPr/>
          <p:nvPr/>
        </p:nvCxnSpPr>
        <p:spPr>
          <a:xfrm>
            <a:off x="83331" y="3475122"/>
            <a:ext cx="12025336" cy="0"/>
          </a:xfrm>
          <a:prstGeom prst="line">
            <a:avLst/>
          </a:prstGeom>
          <a:ln>
            <a:solidFill>
              <a:srgbClr val="1C1C1C"/>
            </a:solidFill>
            <a:prstDash val="dash"/>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83331" y="709472"/>
            <a:ext cx="8181437" cy="338554"/>
          </a:xfrm>
          <a:prstGeom prst="rect">
            <a:avLst/>
          </a:prstGeom>
          <a:noFill/>
        </p:spPr>
        <p:txBody>
          <a:bodyPr wrap="square" rtlCol="0">
            <a:spAutoFit/>
          </a:bodyPr>
          <a:lstStyle/>
          <a:p>
            <a:pPr algn="ctr"/>
            <a:r>
              <a:rPr lang="en-US" sz="1600" b="1" dirty="0" smtClean="0">
                <a:solidFill>
                  <a:schemeClr val="accent2"/>
                </a:solidFill>
              </a:rPr>
              <a:t>Market Maker Index</a:t>
            </a:r>
            <a:r>
              <a:rPr lang="en-US" sz="1600" b="1" dirty="0">
                <a:solidFill>
                  <a:schemeClr val="accent2"/>
                </a:solidFill>
              </a:rPr>
              <a:t> </a:t>
            </a:r>
            <a:r>
              <a:rPr lang="en-US" sz="1600" b="1" dirty="0" smtClean="0">
                <a:solidFill>
                  <a:schemeClr val="accent2"/>
                </a:solidFill>
              </a:rPr>
              <a:t>(Zero-coupon and </a:t>
            </a:r>
            <a:r>
              <a:rPr lang="en-US" sz="1600" b="1" dirty="0" err="1" smtClean="0">
                <a:solidFill>
                  <a:schemeClr val="accent2"/>
                </a:solidFill>
              </a:rPr>
              <a:t>MBonos</a:t>
            </a:r>
            <a:r>
              <a:rPr lang="en-US" sz="1600" b="1" dirty="0" smtClean="0">
                <a:solidFill>
                  <a:schemeClr val="accent2"/>
                </a:solidFill>
              </a:rPr>
              <a:t>) </a:t>
            </a:r>
            <a:r>
              <a:rPr lang="en-US" sz="1600" b="1" dirty="0" smtClean="0"/>
              <a:t>= Activity Index + </a:t>
            </a:r>
            <a:r>
              <a:rPr lang="en-US" sz="1600" b="1" dirty="0" smtClean="0">
                <a:solidFill>
                  <a:schemeClr val="accent5">
                    <a:lumMod val="75000"/>
                  </a:schemeClr>
                </a:solidFill>
              </a:rPr>
              <a:t>Incentives - Penalizations</a:t>
            </a:r>
            <a:endParaRPr lang="en-US" sz="1600" b="1" dirty="0">
              <a:solidFill>
                <a:schemeClr val="accent5">
                  <a:lumMod val="75000"/>
                </a:schemeClr>
              </a:solidFill>
            </a:endParaRPr>
          </a:p>
        </p:txBody>
      </p:sp>
      <p:sp>
        <p:nvSpPr>
          <p:cNvPr id="11" name="CuadroTexto 10"/>
          <p:cNvSpPr txBox="1"/>
          <p:nvPr/>
        </p:nvSpPr>
        <p:spPr>
          <a:xfrm>
            <a:off x="-159238" y="3563679"/>
            <a:ext cx="8238392" cy="338554"/>
          </a:xfrm>
          <a:prstGeom prst="rect">
            <a:avLst/>
          </a:prstGeom>
          <a:noFill/>
        </p:spPr>
        <p:txBody>
          <a:bodyPr wrap="square" rtlCol="0">
            <a:spAutoFit/>
          </a:bodyPr>
          <a:lstStyle/>
          <a:p>
            <a:pPr algn="ctr"/>
            <a:r>
              <a:rPr lang="en-US" sz="1600" b="1" dirty="0">
                <a:solidFill>
                  <a:schemeClr val="accent2"/>
                </a:solidFill>
              </a:rPr>
              <a:t>Market Maker </a:t>
            </a:r>
            <a:r>
              <a:rPr lang="en-US" sz="1600" b="1" dirty="0" smtClean="0">
                <a:solidFill>
                  <a:schemeClr val="accent2"/>
                </a:solidFill>
              </a:rPr>
              <a:t>Index (Inflation Linked Bonds)</a:t>
            </a:r>
            <a:r>
              <a:rPr lang="es-MX" sz="1600" b="1" dirty="0" smtClean="0"/>
              <a:t> = </a:t>
            </a:r>
            <a:r>
              <a:rPr lang="en-US" sz="1600" b="1" dirty="0"/>
              <a:t>Activity Index + </a:t>
            </a:r>
            <a:r>
              <a:rPr lang="en-US" sz="1600" b="1" dirty="0">
                <a:solidFill>
                  <a:schemeClr val="accent5">
                    <a:lumMod val="75000"/>
                  </a:schemeClr>
                </a:solidFill>
              </a:rPr>
              <a:t>Incentives - Penalizations</a:t>
            </a:r>
            <a:endParaRPr lang="es-MX" sz="1600" b="1" dirty="0">
              <a:solidFill>
                <a:schemeClr val="accent5">
                  <a:lumMod val="75000"/>
                </a:schemeClr>
              </a:solidFill>
            </a:endParaRPr>
          </a:p>
        </p:txBody>
      </p:sp>
    </p:spTree>
    <p:extLst>
      <p:ext uri="{BB962C8B-B14F-4D97-AF65-F5344CB8AC3E}">
        <p14:creationId xmlns:p14="http://schemas.microsoft.com/office/powerpoint/2010/main" val="1378338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pPr algn="just"/>
            <a:r>
              <a:rPr lang="en-US" sz="2000" dirty="0" smtClean="0"/>
              <a:t>Market makers are obligated to participate in primary auctions, by providing a minimum amount of bids. By complying with this obligation, market </a:t>
            </a:r>
            <a:r>
              <a:rPr lang="en-US" sz="2000" dirty="0"/>
              <a:t>m</a:t>
            </a:r>
            <a:r>
              <a:rPr lang="en-US" sz="2000" dirty="0" smtClean="0"/>
              <a:t>akers gain access to a “</a:t>
            </a:r>
            <a:r>
              <a:rPr lang="en-US" sz="2000" dirty="0" err="1" smtClean="0"/>
              <a:t>greenshoe</a:t>
            </a:r>
            <a:r>
              <a:rPr lang="en-US" sz="2000" dirty="0" smtClean="0"/>
              <a:t>” option.</a:t>
            </a:r>
          </a:p>
          <a:p>
            <a:pPr algn="just"/>
            <a:r>
              <a:rPr lang="en-US" sz="2000" dirty="0" smtClean="0"/>
              <a:t>In the “</a:t>
            </a:r>
            <a:r>
              <a:rPr lang="en-US" sz="2000" dirty="0" err="1" smtClean="0"/>
              <a:t>greenshoe</a:t>
            </a:r>
            <a:r>
              <a:rPr lang="en-US" sz="2000" dirty="0" smtClean="0"/>
              <a:t>” option, market makers have the option to buy, in total, up to 25% of every issue  offered in the primary auction a day before (</a:t>
            </a:r>
            <a:r>
              <a:rPr lang="en-US" sz="2000" dirty="0"/>
              <a:t>depends of the type of instrument they are market makers of)</a:t>
            </a:r>
            <a:r>
              <a:rPr lang="en-US" sz="2000" dirty="0" smtClean="0"/>
              <a:t>, at the same allocation price.</a:t>
            </a:r>
          </a:p>
          <a:p>
            <a:pPr algn="just"/>
            <a:endParaRPr lang="en-US" sz="2000" dirty="0"/>
          </a:p>
        </p:txBody>
      </p:sp>
      <p:sp>
        <p:nvSpPr>
          <p:cNvPr id="4"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Characteristics</a:t>
            </a:r>
            <a:endParaRPr lang="en-US" dirty="0">
              <a:solidFill>
                <a:schemeClr val="tx1">
                  <a:lumMod val="90000"/>
                  <a:lumOff val="10000"/>
                </a:schemeClr>
              </a:solidFill>
            </a:endParaRPr>
          </a:p>
        </p:txBody>
      </p:sp>
      <p:sp>
        <p:nvSpPr>
          <p:cNvPr id="5" name="Título 1"/>
          <p:cNvSpPr txBox="1">
            <a:spLocks/>
          </p:cNvSpPr>
          <p:nvPr/>
        </p:nvSpPr>
        <p:spPr>
          <a:xfrm>
            <a:off x="263352" y="826632"/>
            <a:ext cx="4539701"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4"/>
                </a:solidFill>
              </a:rPr>
              <a:t>“</a:t>
            </a:r>
            <a:r>
              <a:rPr lang="en-US" sz="1800" dirty="0" err="1" smtClean="0">
                <a:solidFill>
                  <a:schemeClr val="accent4"/>
                </a:solidFill>
              </a:rPr>
              <a:t>Greenshoe</a:t>
            </a:r>
            <a:r>
              <a:rPr lang="en-US" sz="1800" dirty="0" smtClean="0">
                <a:solidFill>
                  <a:schemeClr val="accent4"/>
                </a:solidFill>
              </a:rPr>
              <a:t>” Option</a:t>
            </a:r>
            <a:endParaRPr lang="en-US" sz="1800" dirty="0">
              <a:solidFill>
                <a:schemeClr val="accent4"/>
              </a:solidFill>
            </a:endParaRPr>
          </a:p>
        </p:txBody>
      </p:sp>
      <p:sp>
        <p:nvSpPr>
          <p:cNvPr id="9" name="Marcador de contenido 6"/>
          <p:cNvSpPr txBox="1">
            <a:spLocks/>
          </p:cNvSpPr>
          <p:nvPr/>
        </p:nvSpPr>
        <p:spPr>
          <a:xfrm>
            <a:off x="407367" y="3294993"/>
            <a:ext cx="10985284" cy="48509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4"/>
              </a:buClr>
              <a:buSzPct val="120000"/>
              <a:buFont typeface="Calibri" pitchFamily="34" charset="0"/>
              <a:buChar char="•"/>
              <a:defRPr sz="1800" kern="1200">
                <a:solidFill>
                  <a:srgbClr val="254061"/>
                </a:solidFill>
                <a:latin typeface="+mn-lt"/>
                <a:ea typeface="+mn-ea"/>
                <a:cs typeface="+mn-cs"/>
              </a:defRPr>
            </a:lvl1pPr>
            <a:lvl2pPr marL="742950" indent="-285750" algn="l" defTabSz="914400" rtl="0" eaLnBrk="1" latinLnBrk="0" hangingPunct="1">
              <a:spcBef>
                <a:spcPct val="20000"/>
              </a:spcBef>
              <a:buClr>
                <a:schemeClr val="accent1"/>
              </a:buClr>
              <a:buSzPct val="80000"/>
              <a:buFont typeface="Wingdings" pitchFamily="2" charset="2"/>
              <a:buChar char=""/>
              <a:defRPr sz="1400" kern="1200">
                <a:solidFill>
                  <a:srgbClr val="254061"/>
                </a:solidFill>
                <a:latin typeface="+mn-lt"/>
                <a:ea typeface="+mn-ea"/>
                <a:cs typeface="+mn-cs"/>
              </a:defRPr>
            </a:lvl2pPr>
            <a:lvl3pPr marL="11430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4pPr>
            <a:lvl5pPr marL="20574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MX" dirty="0"/>
          </a:p>
        </p:txBody>
      </p:sp>
      <p:sp>
        <p:nvSpPr>
          <p:cNvPr id="13" name="Flecha derecha 12"/>
          <p:cNvSpPr/>
          <p:nvPr/>
        </p:nvSpPr>
        <p:spPr>
          <a:xfrm>
            <a:off x="7232272" y="3014171"/>
            <a:ext cx="3724766" cy="56164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Advantages for market makers</a:t>
            </a:r>
            <a:endParaRPr lang="en-US" dirty="0"/>
          </a:p>
        </p:txBody>
      </p:sp>
      <p:sp>
        <p:nvSpPr>
          <p:cNvPr id="14" name="Elipse 13"/>
          <p:cNvSpPr/>
          <p:nvPr/>
        </p:nvSpPr>
        <p:spPr>
          <a:xfrm>
            <a:off x="6688762" y="3959625"/>
            <a:ext cx="324609" cy="322874"/>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1</a:t>
            </a:r>
            <a:endParaRPr lang="en-US" sz="1200" dirty="0"/>
          </a:p>
        </p:txBody>
      </p:sp>
      <p:sp>
        <p:nvSpPr>
          <p:cNvPr id="15" name="Elipse 14"/>
          <p:cNvSpPr/>
          <p:nvPr/>
        </p:nvSpPr>
        <p:spPr>
          <a:xfrm>
            <a:off x="6688762" y="5028875"/>
            <a:ext cx="324609" cy="322874"/>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2</a:t>
            </a:r>
          </a:p>
        </p:txBody>
      </p:sp>
      <p:cxnSp>
        <p:nvCxnSpPr>
          <p:cNvPr id="17" name="Conector recto 16"/>
          <p:cNvCxnSpPr/>
          <p:nvPr/>
        </p:nvCxnSpPr>
        <p:spPr>
          <a:xfrm>
            <a:off x="6835301" y="4253944"/>
            <a:ext cx="0" cy="7561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7165618" y="3828876"/>
            <a:ext cx="4691022" cy="1077218"/>
          </a:xfrm>
          <a:prstGeom prst="rect">
            <a:avLst/>
          </a:prstGeom>
          <a:noFill/>
        </p:spPr>
        <p:txBody>
          <a:bodyPr wrap="square" rtlCol="0">
            <a:spAutoFit/>
          </a:bodyPr>
          <a:lstStyle/>
          <a:p>
            <a:r>
              <a:rPr lang="en-US" sz="1600" dirty="0" smtClean="0">
                <a:solidFill>
                  <a:srgbClr val="5F5F5F"/>
                </a:solidFill>
              </a:rPr>
              <a:t>Depending in market conditions, the market makers have the opportunity to buy an additional amount of instruments at a lower price than the one in the secondary market. </a:t>
            </a:r>
          </a:p>
        </p:txBody>
      </p:sp>
      <p:sp>
        <p:nvSpPr>
          <p:cNvPr id="22" name="CuadroTexto 21"/>
          <p:cNvSpPr txBox="1"/>
          <p:nvPr/>
        </p:nvSpPr>
        <p:spPr>
          <a:xfrm>
            <a:off x="7157917" y="4875958"/>
            <a:ext cx="4736592" cy="830997"/>
          </a:xfrm>
          <a:prstGeom prst="rect">
            <a:avLst/>
          </a:prstGeom>
          <a:noFill/>
        </p:spPr>
        <p:txBody>
          <a:bodyPr wrap="square" rtlCol="0">
            <a:spAutoFit/>
          </a:bodyPr>
          <a:lstStyle/>
          <a:p>
            <a:r>
              <a:rPr lang="en-US" sz="1600" dirty="0" smtClean="0">
                <a:solidFill>
                  <a:srgbClr val="5F5F5F"/>
                </a:solidFill>
              </a:rPr>
              <a:t>Allows market makers to meet large demand from clients that could not be fulfilled through the primary auction.</a:t>
            </a:r>
          </a:p>
        </p:txBody>
      </p:sp>
      <p:sp>
        <p:nvSpPr>
          <p:cNvPr id="58" name="Flecha derecha 57"/>
          <p:cNvSpPr/>
          <p:nvPr/>
        </p:nvSpPr>
        <p:spPr>
          <a:xfrm>
            <a:off x="1756375" y="3040443"/>
            <a:ext cx="3525073" cy="56164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Advantages for issuer</a:t>
            </a:r>
            <a:endParaRPr lang="en-US" dirty="0"/>
          </a:p>
        </p:txBody>
      </p:sp>
      <p:sp>
        <p:nvSpPr>
          <p:cNvPr id="59" name="Elipse 58"/>
          <p:cNvSpPr/>
          <p:nvPr/>
        </p:nvSpPr>
        <p:spPr>
          <a:xfrm>
            <a:off x="1165565" y="3985897"/>
            <a:ext cx="324609" cy="322874"/>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1</a:t>
            </a:r>
            <a:endParaRPr lang="en-US" sz="1200" dirty="0"/>
          </a:p>
        </p:txBody>
      </p:sp>
      <p:sp>
        <p:nvSpPr>
          <p:cNvPr id="60" name="Elipse 59"/>
          <p:cNvSpPr/>
          <p:nvPr/>
        </p:nvSpPr>
        <p:spPr>
          <a:xfrm>
            <a:off x="1165565" y="4929019"/>
            <a:ext cx="324609" cy="322874"/>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2</a:t>
            </a:r>
          </a:p>
        </p:txBody>
      </p:sp>
      <p:cxnSp>
        <p:nvCxnSpPr>
          <p:cNvPr id="61" name="Conector recto 60"/>
          <p:cNvCxnSpPr/>
          <p:nvPr/>
        </p:nvCxnSpPr>
        <p:spPr>
          <a:xfrm>
            <a:off x="1312104" y="4282772"/>
            <a:ext cx="0" cy="62494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2" name="CuadroTexto 61"/>
          <p:cNvSpPr txBox="1"/>
          <p:nvPr/>
        </p:nvSpPr>
        <p:spPr>
          <a:xfrm>
            <a:off x="1642421" y="3855148"/>
            <a:ext cx="4691022" cy="584775"/>
          </a:xfrm>
          <a:prstGeom prst="rect">
            <a:avLst/>
          </a:prstGeom>
          <a:noFill/>
        </p:spPr>
        <p:txBody>
          <a:bodyPr wrap="square" rtlCol="0">
            <a:spAutoFit/>
          </a:bodyPr>
          <a:lstStyle/>
          <a:p>
            <a:r>
              <a:rPr lang="en-US" sz="1600" dirty="0" smtClean="0">
                <a:solidFill>
                  <a:srgbClr val="5F5F5F"/>
                </a:solidFill>
              </a:rPr>
              <a:t>Allows the debt manager to increase the allotted amount of debt.</a:t>
            </a:r>
          </a:p>
        </p:txBody>
      </p:sp>
      <p:sp>
        <p:nvSpPr>
          <p:cNvPr id="63" name="CuadroTexto 62"/>
          <p:cNvSpPr txBox="1"/>
          <p:nvPr/>
        </p:nvSpPr>
        <p:spPr>
          <a:xfrm>
            <a:off x="1647466" y="4660641"/>
            <a:ext cx="4736592" cy="830997"/>
          </a:xfrm>
          <a:prstGeom prst="rect">
            <a:avLst/>
          </a:prstGeom>
          <a:noFill/>
        </p:spPr>
        <p:txBody>
          <a:bodyPr wrap="square" rtlCol="0">
            <a:spAutoFit/>
          </a:bodyPr>
          <a:lstStyle/>
          <a:p>
            <a:r>
              <a:rPr lang="en-US" sz="1600" dirty="0" smtClean="0">
                <a:solidFill>
                  <a:srgbClr val="5F5F5F"/>
                </a:solidFill>
              </a:rPr>
              <a:t>The additional debt is allotted at the same price of the primary auction, eliminating any risk related with less competitive pricing dynamics.</a:t>
            </a:r>
          </a:p>
        </p:txBody>
      </p:sp>
      <p:sp>
        <p:nvSpPr>
          <p:cNvPr id="64" name="Elipse 63"/>
          <p:cNvSpPr/>
          <p:nvPr/>
        </p:nvSpPr>
        <p:spPr>
          <a:xfrm>
            <a:off x="1176071" y="5617451"/>
            <a:ext cx="324609" cy="322874"/>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3</a:t>
            </a:r>
          </a:p>
        </p:txBody>
      </p:sp>
      <p:cxnSp>
        <p:nvCxnSpPr>
          <p:cNvPr id="65" name="Conector recto 64"/>
          <p:cNvCxnSpPr/>
          <p:nvPr/>
        </p:nvCxnSpPr>
        <p:spPr>
          <a:xfrm>
            <a:off x="1322610" y="5249179"/>
            <a:ext cx="0" cy="35276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CuadroTexto 65"/>
          <p:cNvSpPr txBox="1"/>
          <p:nvPr/>
        </p:nvSpPr>
        <p:spPr>
          <a:xfrm>
            <a:off x="1642420" y="5627416"/>
            <a:ext cx="4232856" cy="338554"/>
          </a:xfrm>
          <a:prstGeom prst="rect">
            <a:avLst/>
          </a:prstGeom>
          <a:noFill/>
        </p:spPr>
        <p:txBody>
          <a:bodyPr wrap="square" rtlCol="0">
            <a:spAutoFit/>
          </a:bodyPr>
          <a:lstStyle/>
          <a:p>
            <a:r>
              <a:rPr lang="en-US" sz="1600" dirty="0" smtClean="0">
                <a:solidFill>
                  <a:srgbClr val="5F5F5F"/>
                </a:solidFill>
              </a:rPr>
              <a:t>Makes the program </a:t>
            </a:r>
            <a:r>
              <a:rPr lang="en-US" sz="1600" smtClean="0">
                <a:solidFill>
                  <a:srgbClr val="5F5F5F"/>
                </a:solidFill>
              </a:rPr>
              <a:t>more attractive.</a:t>
            </a:r>
            <a:endParaRPr lang="en-US" sz="1600" dirty="0" smtClean="0">
              <a:solidFill>
                <a:srgbClr val="5F5F5F"/>
              </a:solidFill>
            </a:endParaRPr>
          </a:p>
        </p:txBody>
      </p:sp>
    </p:spTree>
    <p:extLst>
      <p:ext uri="{BB962C8B-B14F-4D97-AF65-F5344CB8AC3E}">
        <p14:creationId xmlns:p14="http://schemas.microsoft.com/office/powerpoint/2010/main" val="204665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73106" y="1661994"/>
            <a:ext cx="2927838" cy="1200329"/>
          </a:xfrm>
          <a:prstGeom prst="rect">
            <a:avLst/>
          </a:prstGeom>
          <a:noFill/>
        </p:spPr>
        <p:txBody>
          <a:bodyPr wrap="square" rtlCol="0">
            <a:spAutoFit/>
          </a:bodyPr>
          <a:lstStyle/>
          <a:p>
            <a:r>
              <a:rPr lang="en-US" sz="1400" i="1" dirty="0" smtClean="0"/>
              <a:t>For Zero-coupon bonds, </a:t>
            </a:r>
            <a:r>
              <a:rPr lang="en-US" sz="2800" i="1" dirty="0" smtClean="0"/>
              <a:t>94.3% </a:t>
            </a:r>
            <a:r>
              <a:rPr lang="en-US" sz="1400" i="1" dirty="0" smtClean="0"/>
              <a:t>of the times the option is partially or completely exercised.</a:t>
            </a:r>
          </a:p>
          <a:p>
            <a:endParaRPr lang="en-US" sz="700" i="1" dirty="0" smtClean="0"/>
          </a:p>
          <a:p>
            <a:r>
              <a:rPr lang="en-US" sz="900" i="1" dirty="0" smtClean="0"/>
              <a:t>*Data since 2001</a:t>
            </a:r>
            <a:endParaRPr lang="en-US" sz="1400" i="1" dirty="0" smtClean="0"/>
          </a:p>
        </p:txBody>
      </p:sp>
      <p:sp>
        <p:nvSpPr>
          <p:cNvPr id="5" name="CuadroTexto 4"/>
          <p:cNvSpPr txBox="1"/>
          <p:nvPr/>
        </p:nvSpPr>
        <p:spPr>
          <a:xfrm>
            <a:off x="2370232" y="3205516"/>
            <a:ext cx="2567354" cy="1461939"/>
          </a:xfrm>
          <a:prstGeom prst="rect">
            <a:avLst/>
          </a:prstGeom>
          <a:noFill/>
        </p:spPr>
        <p:txBody>
          <a:bodyPr wrap="square" rtlCol="0">
            <a:spAutoFit/>
          </a:bodyPr>
          <a:lstStyle/>
          <a:p>
            <a:r>
              <a:rPr lang="en-US" sz="1400" i="1" dirty="0" smtClean="0">
                <a:solidFill>
                  <a:schemeClr val="accent1"/>
                </a:solidFill>
              </a:rPr>
              <a:t>For </a:t>
            </a:r>
            <a:r>
              <a:rPr lang="en-US" sz="1400" i="1" dirty="0" err="1" smtClean="0">
                <a:solidFill>
                  <a:schemeClr val="accent1"/>
                </a:solidFill>
              </a:rPr>
              <a:t>Mbonos</a:t>
            </a:r>
            <a:r>
              <a:rPr lang="en-US" sz="1400" i="1" dirty="0" smtClean="0">
                <a:solidFill>
                  <a:schemeClr val="accent1"/>
                </a:solidFill>
              </a:rPr>
              <a:t>, </a:t>
            </a:r>
            <a:r>
              <a:rPr lang="en-US" sz="2800" i="1" dirty="0" smtClean="0">
                <a:solidFill>
                  <a:schemeClr val="accent1"/>
                </a:solidFill>
              </a:rPr>
              <a:t>60.3% </a:t>
            </a:r>
            <a:r>
              <a:rPr lang="en-US" sz="1400" i="1" dirty="0" smtClean="0">
                <a:solidFill>
                  <a:schemeClr val="accent1"/>
                </a:solidFill>
              </a:rPr>
              <a:t>of the times the option is partially or completely exercised.</a:t>
            </a:r>
          </a:p>
          <a:p>
            <a:endParaRPr lang="en-US" sz="700" i="1" dirty="0" smtClean="0">
              <a:solidFill>
                <a:schemeClr val="accent1"/>
              </a:solidFill>
            </a:endParaRPr>
          </a:p>
          <a:p>
            <a:pPr lvl="0"/>
            <a:r>
              <a:rPr lang="en-US" sz="900" i="1" dirty="0">
                <a:solidFill>
                  <a:schemeClr val="accent1"/>
                </a:solidFill>
              </a:rPr>
              <a:t>*Data since 2001</a:t>
            </a:r>
            <a:endParaRPr lang="en-US" sz="1400" i="1" dirty="0">
              <a:solidFill>
                <a:schemeClr val="accent1"/>
              </a:solidFill>
            </a:endParaRPr>
          </a:p>
          <a:p>
            <a:endParaRPr lang="en-US" sz="1400" i="1" dirty="0" smtClean="0">
              <a:solidFill>
                <a:schemeClr val="accent1"/>
              </a:solidFill>
            </a:endParaRPr>
          </a:p>
        </p:txBody>
      </p:sp>
      <p:sp>
        <p:nvSpPr>
          <p:cNvPr id="6" name="CuadroTexto 5"/>
          <p:cNvSpPr txBox="1"/>
          <p:nvPr/>
        </p:nvSpPr>
        <p:spPr>
          <a:xfrm>
            <a:off x="2311927" y="4805579"/>
            <a:ext cx="3130061" cy="1415772"/>
          </a:xfrm>
          <a:prstGeom prst="rect">
            <a:avLst/>
          </a:prstGeom>
          <a:noFill/>
        </p:spPr>
        <p:txBody>
          <a:bodyPr wrap="square" rtlCol="0">
            <a:spAutoFit/>
          </a:bodyPr>
          <a:lstStyle/>
          <a:p>
            <a:r>
              <a:rPr lang="en-US" sz="1400" i="1" dirty="0" smtClean="0">
                <a:solidFill>
                  <a:schemeClr val="accent5">
                    <a:lumMod val="75000"/>
                  </a:schemeClr>
                </a:solidFill>
              </a:rPr>
              <a:t>For Inflation-linked bonds, </a:t>
            </a:r>
            <a:r>
              <a:rPr lang="en-US" sz="2800" i="1" dirty="0" smtClean="0">
                <a:solidFill>
                  <a:schemeClr val="accent5">
                    <a:lumMod val="75000"/>
                  </a:schemeClr>
                </a:solidFill>
              </a:rPr>
              <a:t>49.6% </a:t>
            </a:r>
            <a:r>
              <a:rPr lang="en-US" sz="1400" i="1" dirty="0" smtClean="0">
                <a:solidFill>
                  <a:schemeClr val="accent5">
                    <a:lumMod val="75000"/>
                  </a:schemeClr>
                </a:solidFill>
              </a:rPr>
              <a:t>of the times the option is partially or completely exercised.</a:t>
            </a:r>
          </a:p>
          <a:p>
            <a:endParaRPr lang="en-US" sz="700" i="1" dirty="0" smtClean="0">
              <a:solidFill>
                <a:schemeClr val="accent5">
                  <a:lumMod val="75000"/>
                </a:schemeClr>
              </a:solidFill>
            </a:endParaRPr>
          </a:p>
          <a:p>
            <a:pPr lvl="0"/>
            <a:r>
              <a:rPr lang="en-US" sz="900" i="1" dirty="0">
                <a:solidFill>
                  <a:schemeClr val="accent5">
                    <a:lumMod val="75000"/>
                  </a:schemeClr>
                </a:solidFill>
              </a:rPr>
              <a:t>*Data since </a:t>
            </a:r>
            <a:r>
              <a:rPr lang="en-US" sz="900" i="1" dirty="0" smtClean="0">
                <a:solidFill>
                  <a:schemeClr val="accent5">
                    <a:lumMod val="75000"/>
                  </a:schemeClr>
                </a:solidFill>
              </a:rPr>
              <a:t>2008</a:t>
            </a:r>
            <a:endParaRPr lang="en-US" sz="1400" i="1" dirty="0">
              <a:solidFill>
                <a:schemeClr val="accent5">
                  <a:lumMod val="75000"/>
                </a:schemeClr>
              </a:solidFill>
            </a:endParaRPr>
          </a:p>
          <a:p>
            <a:endParaRPr lang="en-US" sz="1400" i="1" dirty="0" smtClean="0">
              <a:solidFill>
                <a:schemeClr val="accent5">
                  <a:lumMod val="75000"/>
                </a:schemeClr>
              </a:solidFill>
            </a:endParaRPr>
          </a:p>
        </p:txBody>
      </p:sp>
      <p:pic>
        <p:nvPicPr>
          <p:cNvPr id="7" name="Imagen 6"/>
          <p:cNvPicPr>
            <a:picLocks noChangeAspect="1"/>
          </p:cNvPicPr>
          <p:nvPr/>
        </p:nvPicPr>
        <p:blipFill>
          <a:blip r:embed="rId2"/>
          <a:stretch>
            <a:fillRect/>
          </a:stretch>
        </p:blipFill>
        <p:spPr>
          <a:xfrm>
            <a:off x="5928808" y="1688127"/>
            <a:ext cx="5363588" cy="4423467"/>
          </a:xfrm>
          <a:prstGeom prst="rect">
            <a:avLst/>
          </a:prstGeom>
        </p:spPr>
      </p:pic>
      <p:sp>
        <p:nvSpPr>
          <p:cNvPr id="9" name="8 CuadroTexto"/>
          <p:cNvSpPr txBox="1"/>
          <p:nvPr/>
        </p:nvSpPr>
        <p:spPr>
          <a:xfrm>
            <a:off x="5630692" y="1135778"/>
            <a:ext cx="5959819" cy="523220"/>
          </a:xfrm>
          <a:prstGeom prst="rect">
            <a:avLst/>
          </a:prstGeom>
          <a:noFill/>
        </p:spPr>
        <p:txBody>
          <a:bodyPr wrap="square" rtlCol="0">
            <a:spAutoFit/>
          </a:bodyPr>
          <a:lstStyle/>
          <a:p>
            <a:pPr algn="ctr"/>
            <a:r>
              <a:rPr lang="en-US" sz="1400" b="1" dirty="0"/>
              <a:t>Allocation in </a:t>
            </a:r>
            <a:r>
              <a:rPr lang="en-US" sz="1400" b="1" dirty="0" smtClean="0"/>
              <a:t>“</a:t>
            </a:r>
            <a:r>
              <a:rPr lang="en-US" sz="1400" b="1" dirty="0" err="1" smtClean="0"/>
              <a:t>greenshoe</a:t>
            </a:r>
            <a:r>
              <a:rPr lang="en-US" sz="1400" b="1" dirty="0" smtClean="0"/>
              <a:t>” </a:t>
            </a:r>
            <a:r>
              <a:rPr lang="en-US" sz="1400" b="1" dirty="0"/>
              <a:t>option as percentage of amount </a:t>
            </a:r>
            <a:r>
              <a:rPr lang="en-US" sz="1400" b="1" dirty="0" smtClean="0"/>
              <a:t>offered</a:t>
            </a:r>
          </a:p>
          <a:p>
            <a:pPr algn="ctr"/>
            <a:r>
              <a:rPr lang="es-MX" sz="1400" dirty="0" err="1" smtClean="0"/>
              <a:t>Percentage</a:t>
            </a:r>
            <a:endParaRPr lang="es-MX" sz="1400" dirty="0"/>
          </a:p>
        </p:txBody>
      </p:sp>
      <p:sp>
        <p:nvSpPr>
          <p:cNvPr id="10" name="8 CuadroTexto"/>
          <p:cNvSpPr txBox="1"/>
          <p:nvPr/>
        </p:nvSpPr>
        <p:spPr>
          <a:xfrm>
            <a:off x="5856628" y="6030888"/>
            <a:ext cx="4312055"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Banco de México.</a:t>
            </a:r>
            <a:endParaRPr lang="es-MX" sz="900" dirty="0">
              <a:solidFill>
                <a:srgbClr val="000000"/>
              </a:solidFill>
            </a:endParaRPr>
          </a:p>
        </p:txBody>
      </p:sp>
      <p:sp>
        <p:nvSpPr>
          <p:cNvPr id="11"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Characteristics</a:t>
            </a:r>
            <a:endParaRPr lang="en-US" dirty="0">
              <a:solidFill>
                <a:schemeClr val="tx1">
                  <a:lumMod val="90000"/>
                  <a:lumOff val="10000"/>
                </a:schemeClr>
              </a:solidFill>
            </a:endParaRPr>
          </a:p>
        </p:txBody>
      </p:sp>
      <p:sp>
        <p:nvSpPr>
          <p:cNvPr id="12" name="Título 1"/>
          <p:cNvSpPr txBox="1">
            <a:spLocks/>
          </p:cNvSpPr>
          <p:nvPr/>
        </p:nvSpPr>
        <p:spPr>
          <a:xfrm>
            <a:off x="263352" y="826632"/>
            <a:ext cx="4539701"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4"/>
                </a:solidFill>
              </a:rPr>
              <a:t>“</a:t>
            </a:r>
            <a:r>
              <a:rPr lang="en-US" sz="1800" dirty="0" err="1" smtClean="0">
                <a:solidFill>
                  <a:schemeClr val="accent4"/>
                </a:solidFill>
              </a:rPr>
              <a:t>Greenshoe</a:t>
            </a:r>
            <a:r>
              <a:rPr lang="en-US" sz="1800" dirty="0" smtClean="0">
                <a:solidFill>
                  <a:schemeClr val="accent4"/>
                </a:solidFill>
              </a:rPr>
              <a:t>” Option</a:t>
            </a:r>
            <a:endParaRPr lang="en-US" sz="1800" dirty="0">
              <a:solidFill>
                <a:schemeClr val="accent4"/>
              </a:solidFill>
            </a:endParaRPr>
          </a:p>
        </p:txBody>
      </p:sp>
      <p:pic>
        <p:nvPicPr>
          <p:cNvPr id="8" name="Imagen 7"/>
          <p:cNvPicPr>
            <a:picLocks noChangeAspect="1"/>
          </p:cNvPicPr>
          <p:nvPr/>
        </p:nvPicPr>
        <p:blipFill rotWithShape="1">
          <a:blip r:embed="rId3"/>
          <a:srcRect l="6977"/>
          <a:stretch/>
        </p:blipFill>
        <p:spPr>
          <a:xfrm>
            <a:off x="258234" y="1291569"/>
            <a:ext cx="2066198" cy="1672330"/>
          </a:xfrm>
          <a:prstGeom prst="rect">
            <a:avLst/>
          </a:prstGeom>
        </p:spPr>
      </p:pic>
      <p:pic>
        <p:nvPicPr>
          <p:cNvPr id="13" name="Imagen 12"/>
          <p:cNvPicPr>
            <a:picLocks noChangeAspect="1"/>
          </p:cNvPicPr>
          <p:nvPr/>
        </p:nvPicPr>
        <p:blipFill rotWithShape="1">
          <a:blip r:embed="rId4"/>
          <a:srcRect l="4936" r="4438"/>
          <a:stretch/>
        </p:blipFill>
        <p:spPr>
          <a:xfrm>
            <a:off x="284613" y="4664698"/>
            <a:ext cx="2013439" cy="1562312"/>
          </a:xfrm>
          <a:prstGeom prst="rect">
            <a:avLst/>
          </a:prstGeom>
        </p:spPr>
      </p:pic>
      <p:pic>
        <p:nvPicPr>
          <p:cNvPr id="14" name="Imagen 13"/>
          <p:cNvPicPr>
            <a:picLocks noChangeAspect="1"/>
          </p:cNvPicPr>
          <p:nvPr/>
        </p:nvPicPr>
        <p:blipFill rotWithShape="1">
          <a:blip r:embed="rId5"/>
          <a:srcRect l="5228"/>
          <a:stretch/>
        </p:blipFill>
        <p:spPr>
          <a:xfrm>
            <a:off x="304973" y="2975404"/>
            <a:ext cx="2065259" cy="1532420"/>
          </a:xfrm>
          <a:prstGeom prst="rect">
            <a:avLst/>
          </a:prstGeom>
        </p:spPr>
      </p:pic>
    </p:spTree>
    <p:extLst>
      <p:ext uri="{BB962C8B-B14F-4D97-AF65-F5344CB8AC3E}">
        <p14:creationId xmlns:p14="http://schemas.microsoft.com/office/powerpoint/2010/main" val="360715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09599" y="1268760"/>
            <a:ext cx="11174653" cy="4857403"/>
          </a:xfrm>
        </p:spPr>
        <p:txBody>
          <a:bodyPr>
            <a:normAutofit/>
          </a:bodyPr>
          <a:lstStyle/>
          <a:p>
            <a:r>
              <a:rPr lang="en-US" sz="2000" dirty="0"/>
              <a:t>Another obligation for market makers is being active in the secondary market by providing competitive two-way quotes through brokers. </a:t>
            </a:r>
          </a:p>
          <a:p>
            <a:r>
              <a:rPr lang="en-US" sz="2000" dirty="0"/>
              <a:t>Market makers must present competitive quotes for each of the securities they are market makers of, in all their maturities.</a:t>
            </a:r>
          </a:p>
          <a:p>
            <a:r>
              <a:rPr lang="en-US" sz="2000" dirty="0"/>
              <a:t>If market makers comply with a minimum amount of quoted amount, they are granted with a basis points incentive (maximum 90bp) which will be added to their market share. In the contrary , if they fail to comply with the minimum amount, they are penalized with basis points that will be subtracted from their market share (maximum 30pb). </a:t>
            </a:r>
          </a:p>
        </p:txBody>
      </p:sp>
      <p:sp>
        <p:nvSpPr>
          <p:cNvPr id="4"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Characteristics</a:t>
            </a:r>
            <a:endParaRPr lang="en-US" dirty="0">
              <a:solidFill>
                <a:schemeClr val="tx1">
                  <a:lumMod val="90000"/>
                  <a:lumOff val="10000"/>
                </a:schemeClr>
              </a:solidFill>
            </a:endParaRPr>
          </a:p>
        </p:txBody>
      </p:sp>
      <p:sp>
        <p:nvSpPr>
          <p:cNvPr id="5" name="Título 1"/>
          <p:cNvSpPr txBox="1">
            <a:spLocks/>
          </p:cNvSpPr>
          <p:nvPr/>
        </p:nvSpPr>
        <p:spPr>
          <a:xfrm>
            <a:off x="263352" y="826632"/>
            <a:ext cx="4539701"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a:solidFill>
                  <a:schemeClr val="accent4"/>
                </a:solidFill>
              </a:rPr>
              <a:t>Participation in the Secondary Market </a:t>
            </a:r>
          </a:p>
        </p:txBody>
      </p:sp>
      <p:sp>
        <p:nvSpPr>
          <p:cNvPr id="9" name="Marcador de contenido 6"/>
          <p:cNvSpPr txBox="1">
            <a:spLocks/>
          </p:cNvSpPr>
          <p:nvPr/>
        </p:nvSpPr>
        <p:spPr>
          <a:xfrm>
            <a:off x="407367" y="3294993"/>
            <a:ext cx="10985284" cy="48509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4"/>
              </a:buClr>
              <a:buSzPct val="120000"/>
              <a:buFont typeface="Calibri" pitchFamily="34" charset="0"/>
              <a:buChar char="•"/>
              <a:defRPr sz="1800" kern="1200">
                <a:solidFill>
                  <a:srgbClr val="254061"/>
                </a:solidFill>
                <a:latin typeface="+mn-lt"/>
                <a:ea typeface="+mn-ea"/>
                <a:cs typeface="+mn-cs"/>
              </a:defRPr>
            </a:lvl1pPr>
            <a:lvl2pPr marL="742950" indent="-285750" algn="l" defTabSz="914400" rtl="0" eaLnBrk="1" latinLnBrk="0" hangingPunct="1">
              <a:spcBef>
                <a:spcPct val="20000"/>
              </a:spcBef>
              <a:buClr>
                <a:schemeClr val="accent1"/>
              </a:buClr>
              <a:buSzPct val="80000"/>
              <a:buFont typeface="Wingdings" pitchFamily="2" charset="2"/>
              <a:buChar char=""/>
              <a:defRPr sz="1400" kern="1200">
                <a:solidFill>
                  <a:srgbClr val="254061"/>
                </a:solidFill>
                <a:latin typeface="+mn-lt"/>
                <a:ea typeface="+mn-ea"/>
                <a:cs typeface="+mn-cs"/>
              </a:defRPr>
            </a:lvl2pPr>
            <a:lvl3pPr marL="11430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4pPr>
            <a:lvl5pPr marL="20574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MX" dirty="0"/>
          </a:p>
        </p:txBody>
      </p:sp>
      <p:sp>
        <p:nvSpPr>
          <p:cNvPr id="62" name="CuadroTexto 61"/>
          <p:cNvSpPr txBox="1"/>
          <p:nvPr/>
        </p:nvSpPr>
        <p:spPr>
          <a:xfrm>
            <a:off x="2509419" y="3990267"/>
            <a:ext cx="8983527" cy="584775"/>
          </a:xfrm>
          <a:prstGeom prst="rect">
            <a:avLst/>
          </a:prstGeom>
          <a:noFill/>
        </p:spPr>
        <p:txBody>
          <a:bodyPr wrap="square" rtlCol="0">
            <a:spAutoFit/>
          </a:bodyPr>
          <a:lstStyle/>
          <a:p>
            <a:r>
              <a:rPr lang="en-US" sz="1600" dirty="0" smtClean="0">
                <a:solidFill>
                  <a:srgbClr val="5F5F5F"/>
                </a:solidFill>
              </a:rPr>
              <a:t>Competitive quotes, measured by the difference between the quoted rate and the rate in the two adjacent trades, weighted by the time elapsed between the quote and the trades.</a:t>
            </a:r>
          </a:p>
        </p:txBody>
      </p:sp>
      <p:sp>
        <p:nvSpPr>
          <p:cNvPr id="63" name="CuadroTexto 62"/>
          <p:cNvSpPr txBox="1"/>
          <p:nvPr/>
        </p:nvSpPr>
        <p:spPr>
          <a:xfrm>
            <a:off x="2509407" y="4604602"/>
            <a:ext cx="4736592" cy="338554"/>
          </a:xfrm>
          <a:prstGeom prst="rect">
            <a:avLst/>
          </a:prstGeom>
          <a:noFill/>
        </p:spPr>
        <p:txBody>
          <a:bodyPr wrap="square" rtlCol="0">
            <a:spAutoFit/>
          </a:bodyPr>
          <a:lstStyle/>
          <a:p>
            <a:r>
              <a:rPr lang="en-US" sz="1600" dirty="0" smtClean="0">
                <a:solidFill>
                  <a:srgbClr val="5F5F5F"/>
                </a:solidFill>
              </a:rPr>
              <a:t>Quotes live for more than 1 minute.</a:t>
            </a:r>
          </a:p>
        </p:txBody>
      </p:sp>
      <p:sp>
        <p:nvSpPr>
          <p:cNvPr id="66" name="CuadroTexto 65"/>
          <p:cNvSpPr txBox="1"/>
          <p:nvPr/>
        </p:nvSpPr>
        <p:spPr>
          <a:xfrm>
            <a:off x="2509407" y="5032883"/>
            <a:ext cx="9253934" cy="584775"/>
          </a:xfrm>
          <a:prstGeom prst="rect">
            <a:avLst/>
          </a:prstGeom>
          <a:noFill/>
        </p:spPr>
        <p:txBody>
          <a:bodyPr wrap="square" rtlCol="0">
            <a:spAutoFit/>
          </a:bodyPr>
          <a:lstStyle/>
          <a:p>
            <a:r>
              <a:rPr lang="en-US" sz="1600" dirty="0" smtClean="0">
                <a:solidFill>
                  <a:srgbClr val="5F5F5F"/>
                </a:solidFill>
              </a:rPr>
              <a:t>More than 20 million pesos in quotes for every issuance of the instruments the institution is market maker of, in a daily basis.</a:t>
            </a:r>
          </a:p>
        </p:txBody>
      </p:sp>
      <p:sp>
        <p:nvSpPr>
          <p:cNvPr id="24" name="CuadroTexto 23"/>
          <p:cNvSpPr txBox="1"/>
          <p:nvPr/>
        </p:nvSpPr>
        <p:spPr>
          <a:xfrm>
            <a:off x="2872817" y="5770449"/>
            <a:ext cx="8147284" cy="584775"/>
          </a:xfrm>
          <a:prstGeom prst="rect">
            <a:avLst/>
          </a:prstGeom>
          <a:noFill/>
        </p:spPr>
        <p:txBody>
          <a:bodyPr wrap="square" rtlCol="0">
            <a:spAutoFit/>
          </a:bodyPr>
          <a:lstStyle/>
          <a:p>
            <a:r>
              <a:rPr lang="en-US" sz="1600" b="1" i="1" dirty="0" smtClean="0">
                <a:solidFill>
                  <a:srgbClr val="5F5F5F"/>
                </a:solidFill>
              </a:rPr>
              <a:t>Incentives are defined by the daily average of the percentage of issuances that comply with the 20 million pesos requirement, in a monthly period.</a:t>
            </a:r>
          </a:p>
        </p:txBody>
      </p:sp>
      <p:sp>
        <p:nvSpPr>
          <p:cNvPr id="3" name="CuadroTexto 2"/>
          <p:cNvSpPr txBox="1"/>
          <p:nvPr/>
        </p:nvSpPr>
        <p:spPr>
          <a:xfrm>
            <a:off x="369125" y="4102636"/>
            <a:ext cx="2140282" cy="369332"/>
          </a:xfrm>
          <a:prstGeom prst="rect">
            <a:avLst/>
          </a:prstGeom>
          <a:noFill/>
          <a:ln>
            <a:noFill/>
          </a:ln>
        </p:spPr>
        <p:txBody>
          <a:bodyPr wrap="square" rtlCol="0" anchor="ctr" anchorCtr="0">
            <a:spAutoFit/>
          </a:bodyPr>
          <a:lstStyle/>
          <a:p>
            <a:pPr algn="r"/>
            <a:r>
              <a:rPr lang="en-US" b="1" i="1" dirty="0" smtClean="0">
                <a:solidFill>
                  <a:schemeClr val="accent1"/>
                </a:solidFill>
              </a:rPr>
              <a:t>Competitiveness </a:t>
            </a:r>
            <a:r>
              <a:rPr lang="en-US" b="1" i="1" dirty="0" smtClean="0">
                <a:solidFill>
                  <a:schemeClr val="accent1"/>
                </a:solidFill>
                <a:sym typeface="Wingdings" panose="05000000000000000000" pitchFamily="2" charset="2"/>
              </a:rPr>
              <a:t></a:t>
            </a:r>
            <a:endParaRPr lang="en-US" b="1" i="1" dirty="0" smtClean="0">
              <a:solidFill>
                <a:schemeClr val="accent1"/>
              </a:solidFill>
            </a:endParaRPr>
          </a:p>
        </p:txBody>
      </p:sp>
      <p:sp>
        <p:nvSpPr>
          <p:cNvPr id="25" name="CuadroTexto 24"/>
          <p:cNvSpPr txBox="1"/>
          <p:nvPr/>
        </p:nvSpPr>
        <p:spPr>
          <a:xfrm>
            <a:off x="56418" y="4607596"/>
            <a:ext cx="2452989" cy="369332"/>
          </a:xfrm>
          <a:prstGeom prst="rect">
            <a:avLst/>
          </a:prstGeom>
          <a:noFill/>
          <a:ln>
            <a:noFill/>
          </a:ln>
        </p:spPr>
        <p:txBody>
          <a:bodyPr wrap="square" rtlCol="0">
            <a:spAutoFit/>
          </a:bodyPr>
          <a:lstStyle/>
          <a:p>
            <a:pPr algn="r"/>
            <a:r>
              <a:rPr lang="en-US" b="1" i="1" dirty="0" smtClean="0">
                <a:solidFill>
                  <a:schemeClr val="accent1"/>
                </a:solidFill>
              </a:rPr>
              <a:t>Minimum Lifespan </a:t>
            </a:r>
            <a:r>
              <a:rPr lang="en-US" b="1" i="1" dirty="0">
                <a:solidFill>
                  <a:schemeClr val="accent1"/>
                </a:solidFill>
                <a:sym typeface="Wingdings" panose="05000000000000000000" pitchFamily="2" charset="2"/>
              </a:rPr>
              <a:t></a:t>
            </a:r>
            <a:endParaRPr lang="en-US" b="1" i="1" dirty="0" smtClean="0">
              <a:solidFill>
                <a:schemeClr val="accent1"/>
              </a:solidFill>
            </a:endParaRPr>
          </a:p>
        </p:txBody>
      </p:sp>
      <p:sp>
        <p:nvSpPr>
          <p:cNvPr id="26" name="CuadroTexto 25"/>
          <p:cNvSpPr txBox="1"/>
          <p:nvPr/>
        </p:nvSpPr>
        <p:spPr>
          <a:xfrm>
            <a:off x="-25715" y="5094945"/>
            <a:ext cx="2535122" cy="369332"/>
          </a:xfrm>
          <a:prstGeom prst="rect">
            <a:avLst/>
          </a:prstGeom>
          <a:noFill/>
          <a:ln>
            <a:noFill/>
          </a:ln>
        </p:spPr>
        <p:txBody>
          <a:bodyPr wrap="square" rtlCol="0">
            <a:spAutoFit/>
          </a:bodyPr>
          <a:lstStyle/>
          <a:p>
            <a:pPr algn="r"/>
            <a:r>
              <a:rPr lang="en-US" b="1" i="1" dirty="0" smtClean="0">
                <a:solidFill>
                  <a:schemeClr val="accent1"/>
                </a:solidFill>
              </a:rPr>
              <a:t>Minimum amount </a:t>
            </a:r>
            <a:r>
              <a:rPr lang="en-US" b="1" i="1" dirty="0">
                <a:solidFill>
                  <a:schemeClr val="accent1"/>
                </a:solidFill>
                <a:sym typeface="Wingdings" panose="05000000000000000000" pitchFamily="2" charset="2"/>
              </a:rPr>
              <a:t></a:t>
            </a:r>
            <a:endParaRPr lang="en-US" b="1" i="1" dirty="0" smtClean="0">
              <a:solidFill>
                <a:schemeClr val="accent1"/>
              </a:solidFill>
            </a:endParaRPr>
          </a:p>
        </p:txBody>
      </p:sp>
      <p:sp>
        <p:nvSpPr>
          <p:cNvPr id="7" name="Flecha doblada hacia arriba 6"/>
          <p:cNvSpPr/>
          <p:nvPr/>
        </p:nvSpPr>
        <p:spPr>
          <a:xfrm rot="5400000">
            <a:off x="1890688" y="5195571"/>
            <a:ext cx="599090" cy="1365168"/>
          </a:xfrm>
          <a:prstGeom prst="bentUpArrow">
            <a:avLst>
              <a:gd name="adj1" fmla="val 25000"/>
              <a:gd name="adj2" fmla="val 206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30614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Characteristics</a:t>
            </a:r>
            <a:endParaRPr lang="en-US" dirty="0">
              <a:solidFill>
                <a:schemeClr val="tx1">
                  <a:lumMod val="90000"/>
                  <a:lumOff val="10000"/>
                </a:schemeClr>
              </a:solidFill>
            </a:endParaRPr>
          </a:p>
        </p:txBody>
      </p:sp>
      <p:sp>
        <p:nvSpPr>
          <p:cNvPr id="8" name="Título 1"/>
          <p:cNvSpPr txBox="1">
            <a:spLocks/>
          </p:cNvSpPr>
          <p:nvPr/>
        </p:nvSpPr>
        <p:spPr>
          <a:xfrm>
            <a:off x="263352" y="826632"/>
            <a:ext cx="4539701"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a:solidFill>
                  <a:schemeClr val="accent4"/>
                </a:solidFill>
              </a:rPr>
              <a:t>Participation in the Secondary Market </a:t>
            </a:r>
          </a:p>
        </p:txBody>
      </p:sp>
      <p:sp>
        <p:nvSpPr>
          <p:cNvPr id="9" name="8 CuadroTexto"/>
          <p:cNvSpPr txBox="1"/>
          <p:nvPr/>
        </p:nvSpPr>
        <p:spPr>
          <a:xfrm>
            <a:off x="162678" y="6226171"/>
            <a:ext cx="3541357"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Brokers</a:t>
            </a:r>
            <a:endParaRPr lang="es-MX" sz="900" dirty="0">
              <a:solidFill>
                <a:srgbClr val="000000"/>
              </a:solidFill>
            </a:endParaRPr>
          </a:p>
        </p:txBody>
      </p:sp>
      <p:sp>
        <p:nvSpPr>
          <p:cNvPr id="12" name="8 CuadroTexto"/>
          <p:cNvSpPr txBox="1"/>
          <p:nvPr/>
        </p:nvSpPr>
        <p:spPr>
          <a:xfrm>
            <a:off x="4714138" y="6267365"/>
            <a:ext cx="3541357"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Brokers</a:t>
            </a:r>
            <a:endParaRPr lang="es-MX" sz="900" dirty="0">
              <a:solidFill>
                <a:srgbClr val="000000"/>
              </a:solidFill>
            </a:endParaRPr>
          </a:p>
        </p:txBody>
      </p:sp>
      <p:sp>
        <p:nvSpPr>
          <p:cNvPr id="13" name="8 CuadroTexto"/>
          <p:cNvSpPr txBox="1"/>
          <p:nvPr/>
        </p:nvSpPr>
        <p:spPr>
          <a:xfrm>
            <a:off x="8576252" y="5474693"/>
            <a:ext cx="3541357"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Banco de México.</a:t>
            </a:r>
            <a:endParaRPr lang="es-MX" sz="900" dirty="0">
              <a:solidFill>
                <a:srgbClr val="000000"/>
              </a:solidFill>
            </a:endParaRPr>
          </a:p>
        </p:txBody>
      </p:sp>
      <p:sp>
        <p:nvSpPr>
          <p:cNvPr id="14" name="8 CuadroTexto"/>
          <p:cNvSpPr txBox="1"/>
          <p:nvPr/>
        </p:nvSpPr>
        <p:spPr>
          <a:xfrm>
            <a:off x="4531898" y="1399276"/>
            <a:ext cx="3401363" cy="738664"/>
          </a:xfrm>
          <a:prstGeom prst="rect">
            <a:avLst/>
          </a:prstGeom>
          <a:noFill/>
        </p:spPr>
        <p:txBody>
          <a:bodyPr wrap="square" rtlCol="0">
            <a:spAutoFit/>
          </a:bodyPr>
          <a:lstStyle/>
          <a:p>
            <a:pPr algn="ctr"/>
            <a:r>
              <a:rPr lang="en-US" sz="1400" b="1" dirty="0"/>
              <a:t>Daily average of the quoted amount for </a:t>
            </a:r>
            <a:r>
              <a:rPr lang="en-US" sz="1400" b="1" dirty="0" err="1" smtClean="0"/>
              <a:t>Mbonos</a:t>
            </a:r>
            <a:r>
              <a:rPr lang="en-US" sz="1400" b="1" dirty="0" smtClean="0"/>
              <a:t> </a:t>
            </a:r>
            <a:r>
              <a:rPr lang="en-US" sz="1400" b="1" dirty="0"/>
              <a:t>in </a:t>
            </a:r>
            <a:r>
              <a:rPr lang="en-US" sz="1400" b="1" dirty="0" smtClean="0"/>
              <a:t>2019 by maturity</a:t>
            </a:r>
          </a:p>
          <a:p>
            <a:pPr algn="ctr"/>
            <a:r>
              <a:rPr lang="en-US" sz="1400" dirty="0" smtClean="0"/>
              <a:t>Millions </a:t>
            </a:r>
            <a:r>
              <a:rPr lang="en-US" sz="1400" dirty="0"/>
              <a:t>of </a:t>
            </a:r>
            <a:r>
              <a:rPr lang="en-US" sz="1400" dirty="0" smtClean="0"/>
              <a:t>pesos</a:t>
            </a:r>
            <a:endParaRPr lang="es-MX" sz="1400" dirty="0"/>
          </a:p>
        </p:txBody>
      </p:sp>
      <p:sp>
        <p:nvSpPr>
          <p:cNvPr id="19" name="8 CuadroTexto"/>
          <p:cNvSpPr txBox="1"/>
          <p:nvPr/>
        </p:nvSpPr>
        <p:spPr>
          <a:xfrm>
            <a:off x="8106508" y="1399276"/>
            <a:ext cx="3643780" cy="738664"/>
          </a:xfrm>
          <a:prstGeom prst="rect">
            <a:avLst/>
          </a:prstGeom>
          <a:noFill/>
        </p:spPr>
        <p:txBody>
          <a:bodyPr wrap="square" rtlCol="0">
            <a:spAutoFit/>
          </a:bodyPr>
          <a:lstStyle/>
          <a:p>
            <a:pPr algn="ctr"/>
            <a:r>
              <a:rPr lang="en-US" sz="1400" b="1" dirty="0"/>
              <a:t>Intraday Quotes in August </a:t>
            </a:r>
            <a:r>
              <a:rPr lang="en-US" sz="1400" b="1" dirty="0" smtClean="0"/>
              <a:t>19, </a:t>
            </a:r>
            <a:r>
              <a:rPr lang="en-US" sz="1400" b="1" dirty="0"/>
              <a:t>2019 for the </a:t>
            </a:r>
            <a:r>
              <a:rPr lang="en-US" sz="1400" b="1" dirty="0" err="1"/>
              <a:t>Mbono</a:t>
            </a:r>
            <a:r>
              <a:rPr lang="en-US" sz="1400" b="1" dirty="0"/>
              <a:t> maturing in </a:t>
            </a:r>
            <a:r>
              <a:rPr lang="en-US" sz="1400" b="1" dirty="0" smtClean="0"/>
              <a:t>Dec-24</a:t>
            </a:r>
          </a:p>
          <a:p>
            <a:pPr algn="ctr"/>
            <a:r>
              <a:rPr lang="en-US" sz="1400" dirty="0"/>
              <a:t>Percentage</a:t>
            </a:r>
            <a:endParaRPr lang="es-MX" sz="1400" dirty="0"/>
          </a:p>
        </p:txBody>
      </p:sp>
      <p:sp>
        <p:nvSpPr>
          <p:cNvPr id="20" name="8 CuadroTexto"/>
          <p:cNvSpPr txBox="1"/>
          <p:nvPr/>
        </p:nvSpPr>
        <p:spPr>
          <a:xfrm>
            <a:off x="8106508" y="6198115"/>
            <a:ext cx="3541357" cy="369332"/>
          </a:xfrm>
          <a:prstGeom prst="rect">
            <a:avLst/>
          </a:prstGeom>
          <a:noFill/>
        </p:spPr>
        <p:txBody>
          <a:bodyPr wrap="square" rtlCol="0">
            <a:spAutoFit/>
          </a:bodyPr>
          <a:lstStyle/>
          <a:p>
            <a:r>
              <a:rPr lang="en-US" sz="900" dirty="0" smtClean="0">
                <a:solidFill>
                  <a:srgbClr val="000000"/>
                </a:solidFill>
              </a:rPr>
              <a:t>Note: The size of the sphere represents the amount quoted.</a:t>
            </a:r>
          </a:p>
          <a:p>
            <a:r>
              <a:rPr lang="en-US" sz="900" dirty="0" smtClean="0">
                <a:solidFill>
                  <a:srgbClr val="000000"/>
                </a:solidFill>
              </a:rPr>
              <a:t>Source: Brokers</a:t>
            </a:r>
            <a:endParaRPr lang="en-US" sz="900" dirty="0">
              <a:solidFill>
                <a:srgbClr val="000000"/>
              </a:solidFill>
            </a:endParaRPr>
          </a:p>
        </p:txBody>
      </p:sp>
      <p:pic>
        <p:nvPicPr>
          <p:cNvPr id="15" name="Imagen 14"/>
          <p:cNvPicPr>
            <a:picLocks noChangeAspect="1"/>
          </p:cNvPicPr>
          <p:nvPr/>
        </p:nvPicPr>
        <p:blipFill rotWithShape="1">
          <a:blip r:embed="rId2"/>
          <a:srcRect l="4700" b="3313"/>
          <a:stretch/>
        </p:blipFill>
        <p:spPr>
          <a:xfrm>
            <a:off x="7976735" y="2153086"/>
            <a:ext cx="4126599" cy="4007509"/>
          </a:xfrm>
          <a:prstGeom prst="rect">
            <a:avLst/>
          </a:prstGeom>
        </p:spPr>
      </p:pic>
      <p:sp>
        <p:nvSpPr>
          <p:cNvPr id="18" name="8 CuadroTexto"/>
          <p:cNvSpPr txBox="1"/>
          <p:nvPr/>
        </p:nvSpPr>
        <p:spPr>
          <a:xfrm>
            <a:off x="745767" y="1399276"/>
            <a:ext cx="3584977" cy="738664"/>
          </a:xfrm>
          <a:prstGeom prst="rect">
            <a:avLst/>
          </a:prstGeom>
          <a:noFill/>
        </p:spPr>
        <p:txBody>
          <a:bodyPr wrap="square" rtlCol="0">
            <a:spAutoFit/>
          </a:bodyPr>
          <a:lstStyle/>
          <a:p>
            <a:pPr algn="ctr"/>
            <a:r>
              <a:rPr lang="en-US" sz="1400" b="1" dirty="0"/>
              <a:t>Daily quoted amount for </a:t>
            </a:r>
            <a:r>
              <a:rPr lang="en-US" sz="1400" b="1" dirty="0" err="1" smtClean="0"/>
              <a:t>Mbonos</a:t>
            </a:r>
            <a:r>
              <a:rPr lang="en-US" sz="1400" b="1" dirty="0" smtClean="0"/>
              <a:t> </a:t>
            </a:r>
            <a:r>
              <a:rPr lang="en-US" sz="1400" b="1" dirty="0"/>
              <a:t>by type of </a:t>
            </a:r>
            <a:r>
              <a:rPr lang="en-US" sz="1400" b="1" dirty="0" smtClean="0"/>
              <a:t>institution</a:t>
            </a:r>
          </a:p>
          <a:p>
            <a:pPr algn="ctr"/>
            <a:r>
              <a:rPr lang="en-US" sz="1400" dirty="0"/>
              <a:t>Millions of pesos (Moving average 20 days)</a:t>
            </a:r>
            <a:endParaRPr lang="es-MX" sz="1400" dirty="0"/>
          </a:p>
        </p:txBody>
      </p:sp>
      <p:pic>
        <p:nvPicPr>
          <p:cNvPr id="28" name="Imagen 27"/>
          <p:cNvPicPr>
            <a:picLocks noChangeAspect="1"/>
          </p:cNvPicPr>
          <p:nvPr/>
        </p:nvPicPr>
        <p:blipFill rotWithShape="1">
          <a:blip r:embed="rId3"/>
          <a:srcRect r="8009" b="2684"/>
          <a:stretch/>
        </p:blipFill>
        <p:spPr>
          <a:xfrm>
            <a:off x="4488424" y="2033187"/>
            <a:ext cx="3287158" cy="4164928"/>
          </a:xfrm>
          <a:prstGeom prst="rect">
            <a:avLst/>
          </a:prstGeom>
        </p:spPr>
      </p:pic>
      <p:pic>
        <p:nvPicPr>
          <p:cNvPr id="29" name="Imagen 28"/>
          <p:cNvPicPr>
            <a:picLocks noChangeAspect="1"/>
          </p:cNvPicPr>
          <p:nvPr/>
        </p:nvPicPr>
        <p:blipFill>
          <a:blip r:embed="rId4"/>
          <a:stretch>
            <a:fillRect/>
          </a:stretch>
        </p:blipFill>
        <p:spPr>
          <a:xfrm>
            <a:off x="467046" y="2090663"/>
            <a:ext cx="3721620" cy="4069932"/>
          </a:xfrm>
          <a:prstGeom prst="rect">
            <a:avLst/>
          </a:prstGeom>
        </p:spPr>
      </p:pic>
    </p:spTree>
    <p:extLst>
      <p:ext uri="{BB962C8B-B14F-4D97-AF65-F5344CB8AC3E}">
        <p14:creationId xmlns:p14="http://schemas.microsoft.com/office/powerpoint/2010/main" val="339787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Characteristics</a:t>
            </a:r>
            <a:endParaRPr lang="en-US" dirty="0">
              <a:solidFill>
                <a:schemeClr val="tx1">
                  <a:lumMod val="90000"/>
                  <a:lumOff val="10000"/>
                </a:schemeClr>
              </a:solidFill>
            </a:endParaRPr>
          </a:p>
        </p:txBody>
      </p:sp>
      <p:sp>
        <p:nvSpPr>
          <p:cNvPr id="8" name="Título 1"/>
          <p:cNvSpPr txBox="1">
            <a:spLocks/>
          </p:cNvSpPr>
          <p:nvPr/>
        </p:nvSpPr>
        <p:spPr>
          <a:xfrm>
            <a:off x="263352" y="826632"/>
            <a:ext cx="4539701"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a:solidFill>
                  <a:schemeClr val="accent4"/>
                </a:solidFill>
              </a:rPr>
              <a:t>Participation in the Secondary Market </a:t>
            </a:r>
          </a:p>
        </p:txBody>
      </p:sp>
      <p:sp>
        <p:nvSpPr>
          <p:cNvPr id="9" name="8 CuadroTexto"/>
          <p:cNvSpPr txBox="1"/>
          <p:nvPr/>
        </p:nvSpPr>
        <p:spPr>
          <a:xfrm>
            <a:off x="643187" y="6151949"/>
            <a:ext cx="3541357"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Brokers</a:t>
            </a:r>
            <a:endParaRPr lang="es-MX" sz="900" dirty="0">
              <a:solidFill>
                <a:srgbClr val="000000"/>
              </a:solidFill>
            </a:endParaRPr>
          </a:p>
        </p:txBody>
      </p:sp>
      <p:sp>
        <p:nvSpPr>
          <p:cNvPr id="12" name="8 CuadroTexto"/>
          <p:cNvSpPr txBox="1"/>
          <p:nvPr/>
        </p:nvSpPr>
        <p:spPr>
          <a:xfrm>
            <a:off x="4714138" y="6267365"/>
            <a:ext cx="3541357"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Brokers</a:t>
            </a:r>
            <a:endParaRPr lang="es-MX" sz="900" dirty="0">
              <a:solidFill>
                <a:srgbClr val="000000"/>
              </a:solidFill>
            </a:endParaRPr>
          </a:p>
        </p:txBody>
      </p:sp>
      <p:sp>
        <p:nvSpPr>
          <p:cNvPr id="14" name="8 CuadroTexto"/>
          <p:cNvSpPr txBox="1"/>
          <p:nvPr/>
        </p:nvSpPr>
        <p:spPr>
          <a:xfrm>
            <a:off x="4531898" y="1399276"/>
            <a:ext cx="3401363" cy="738664"/>
          </a:xfrm>
          <a:prstGeom prst="rect">
            <a:avLst/>
          </a:prstGeom>
          <a:noFill/>
        </p:spPr>
        <p:txBody>
          <a:bodyPr wrap="square" rtlCol="0">
            <a:spAutoFit/>
          </a:bodyPr>
          <a:lstStyle/>
          <a:p>
            <a:pPr algn="ctr"/>
            <a:r>
              <a:rPr lang="en-US" sz="1400" b="1" dirty="0"/>
              <a:t>Daily average of the quoted amount for </a:t>
            </a:r>
            <a:r>
              <a:rPr lang="en-US" sz="1400" b="1" dirty="0" smtClean="0"/>
              <a:t>Udibonos </a:t>
            </a:r>
            <a:r>
              <a:rPr lang="en-US" sz="1400" b="1" dirty="0"/>
              <a:t>in </a:t>
            </a:r>
            <a:r>
              <a:rPr lang="en-US" sz="1400" b="1" dirty="0" smtClean="0"/>
              <a:t>2019 by maturity</a:t>
            </a:r>
          </a:p>
          <a:p>
            <a:pPr algn="ctr"/>
            <a:r>
              <a:rPr lang="en-US" sz="1400" dirty="0" smtClean="0"/>
              <a:t>Millions </a:t>
            </a:r>
            <a:r>
              <a:rPr lang="en-US" sz="1400" dirty="0"/>
              <a:t>of </a:t>
            </a:r>
            <a:r>
              <a:rPr lang="en-US" sz="1400" dirty="0" smtClean="0"/>
              <a:t>pesos</a:t>
            </a:r>
            <a:endParaRPr lang="es-MX" sz="1400" dirty="0"/>
          </a:p>
        </p:txBody>
      </p:sp>
      <p:sp>
        <p:nvSpPr>
          <p:cNvPr id="19" name="8 CuadroTexto"/>
          <p:cNvSpPr txBox="1"/>
          <p:nvPr/>
        </p:nvSpPr>
        <p:spPr>
          <a:xfrm>
            <a:off x="8106508" y="1399276"/>
            <a:ext cx="3643780" cy="738664"/>
          </a:xfrm>
          <a:prstGeom prst="rect">
            <a:avLst/>
          </a:prstGeom>
          <a:noFill/>
        </p:spPr>
        <p:txBody>
          <a:bodyPr wrap="square" rtlCol="0">
            <a:spAutoFit/>
          </a:bodyPr>
          <a:lstStyle/>
          <a:p>
            <a:pPr algn="ctr"/>
            <a:r>
              <a:rPr lang="en-US" sz="1400" b="1" dirty="0"/>
              <a:t>Intraday Quotes in August </a:t>
            </a:r>
            <a:r>
              <a:rPr lang="en-US" sz="1400" b="1" dirty="0" smtClean="0"/>
              <a:t>19, </a:t>
            </a:r>
            <a:r>
              <a:rPr lang="en-US" sz="1400" b="1" dirty="0"/>
              <a:t>2019 for the </a:t>
            </a:r>
            <a:r>
              <a:rPr lang="en-US" sz="1400" b="1" dirty="0" err="1" smtClean="0"/>
              <a:t>Udibono</a:t>
            </a:r>
            <a:r>
              <a:rPr lang="en-US" sz="1400" b="1" dirty="0" smtClean="0"/>
              <a:t> maturing </a:t>
            </a:r>
            <a:r>
              <a:rPr lang="en-US" sz="1400" b="1" dirty="0"/>
              <a:t>in </a:t>
            </a:r>
            <a:r>
              <a:rPr lang="en-US" sz="1400" b="1" dirty="0" smtClean="0"/>
              <a:t>Jun-22</a:t>
            </a:r>
          </a:p>
          <a:p>
            <a:pPr algn="ctr"/>
            <a:r>
              <a:rPr lang="en-US" sz="1400" dirty="0"/>
              <a:t>Percentage</a:t>
            </a:r>
            <a:endParaRPr lang="es-MX" sz="1400" dirty="0"/>
          </a:p>
        </p:txBody>
      </p:sp>
      <p:sp>
        <p:nvSpPr>
          <p:cNvPr id="20" name="8 CuadroTexto"/>
          <p:cNvSpPr txBox="1"/>
          <p:nvPr/>
        </p:nvSpPr>
        <p:spPr>
          <a:xfrm>
            <a:off x="8106508" y="6198115"/>
            <a:ext cx="3541357" cy="369332"/>
          </a:xfrm>
          <a:prstGeom prst="rect">
            <a:avLst/>
          </a:prstGeom>
          <a:noFill/>
        </p:spPr>
        <p:txBody>
          <a:bodyPr wrap="square" rtlCol="0">
            <a:spAutoFit/>
          </a:bodyPr>
          <a:lstStyle/>
          <a:p>
            <a:r>
              <a:rPr lang="en-US" sz="900" dirty="0" smtClean="0">
                <a:solidFill>
                  <a:srgbClr val="000000"/>
                </a:solidFill>
              </a:rPr>
              <a:t>Note: The size of the sphere represents the amount quoted.</a:t>
            </a:r>
          </a:p>
          <a:p>
            <a:r>
              <a:rPr lang="en-US" sz="900" dirty="0" smtClean="0">
                <a:solidFill>
                  <a:srgbClr val="000000"/>
                </a:solidFill>
              </a:rPr>
              <a:t>Source: Brokers</a:t>
            </a:r>
            <a:endParaRPr lang="en-US" sz="900" dirty="0">
              <a:solidFill>
                <a:srgbClr val="000000"/>
              </a:solidFill>
            </a:endParaRPr>
          </a:p>
        </p:txBody>
      </p:sp>
      <p:sp>
        <p:nvSpPr>
          <p:cNvPr id="18" name="8 CuadroTexto"/>
          <p:cNvSpPr txBox="1"/>
          <p:nvPr/>
        </p:nvSpPr>
        <p:spPr>
          <a:xfrm>
            <a:off x="745767" y="1399276"/>
            <a:ext cx="3584977" cy="738664"/>
          </a:xfrm>
          <a:prstGeom prst="rect">
            <a:avLst/>
          </a:prstGeom>
          <a:noFill/>
        </p:spPr>
        <p:txBody>
          <a:bodyPr wrap="square" rtlCol="0">
            <a:spAutoFit/>
          </a:bodyPr>
          <a:lstStyle/>
          <a:p>
            <a:pPr algn="ctr"/>
            <a:r>
              <a:rPr lang="en-US" sz="1400" b="1" dirty="0"/>
              <a:t>Daily quoted amount for </a:t>
            </a:r>
            <a:r>
              <a:rPr lang="en-US" sz="1400" b="1" dirty="0" smtClean="0"/>
              <a:t>Udibonos </a:t>
            </a:r>
            <a:r>
              <a:rPr lang="en-US" sz="1400" b="1" dirty="0"/>
              <a:t>by type of </a:t>
            </a:r>
            <a:r>
              <a:rPr lang="en-US" sz="1400" b="1" dirty="0" smtClean="0"/>
              <a:t>institution</a:t>
            </a:r>
          </a:p>
          <a:p>
            <a:pPr algn="ctr"/>
            <a:r>
              <a:rPr lang="en-US" sz="1400" dirty="0"/>
              <a:t>Millions of pesos (Moving average 20 days)</a:t>
            </a:r>
            <a:endParaRPr lang="es-MX" sz="1400" dirty="0"/>
          </a:p>
        </p:txBody>
      </p:sp>
      <p:pic>
        <p:nvPicPr>
          <p:cNvPr id="30" name="Imagen 29"/>
          <p:cNvPicPr>
            <a:picLocks noChangeAspect="1"/>
          </p:cNvPicPr>
          <p:nvPr/>
        </p:nvPicPr>
        <p:blipFill>
          <a:blip r:embed="rId2"/>
          <a:stretch>
            <a:fillRect/>
          </a:stretch>
        </p:blipFill>
        <p:spPr>
          <a:xfrm>
            <a:off x="4665670" y="2137940"/>
            <a:ext cx="3440838" cy="3950079"/>
          </a:xfrm>
          <a:prstGeom prst="rect">
            <a:avLst/>
          </a:prstGeom>
        </p:spPr>
      </p:pic>
      <p:pic>
        <p:nvPicPr>
          <p:cNvPr id="31" name="Imagen 30"/>
          <p:cNvPicPr>
            <a:picLocks noChangeAspect="1"/>
          </p:cNvPicPr>
          <p:nvPr/>
        </p:nvPicPr>
        <p:blipFill rotWithShape="1">
          <a:blip r:embed="rId3"/>
          <a:srcRect l="4597"/>
          <a:stretch/>
        </p:blipFill>
        <p:spPr>
          <a:xfrm>
            <a:off x="738554" y="2137939"/>
            <a:ext cx="3445990" cy="3950079"/>
          </a:xfrm>
          <a:prstGeom prst="rect">
            <a:avLst/>
          </a:prstGeom>
        </p:spPr>
      </p:pic>
      <p:pic>
        <p:nvPicPr>
          <p:cNvPr id="32" name="Imagen 31"/>
          <p:cNvPicPr>
            <a:picLocks noChangeAspect="1"/>
          </p:cNvPicPr>
          <p:nvPr/>
        </p:nvPicPr>
        <p:blipFill>
          <a:blip r:embed="rId4"/>
          <a:stretch>
            <a:fillRect/>
          </a:stretch>
        </p:blipFill>
        <p:spPr>
          <a:xfrm>
            <a:off x="7855657" y="2162309"/>
            <a:ext cx="4145483" cy="3968075"/>
          </a:xfrm>
          <a:prstGeom prst="rect">
            <a:avLst/>
          </a:prstGeom>
        </p:spPr>
      </p:pic>
    </p:spTree>
    <p:extLst>
      <p:ext uri="{BB962C8B-B14F-4D97-AF65-F5344CB8AC3E}">
        <p14:creationId xmlns:p14="http://schemas.microsoft.com/office/powerpoint/2010/main" val="337123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342899" y="1417396"/>
            <a:ext cx="11359663" cy="4667171"/>
          </a:xfrm>
        </p:spPr>
        <p:txBody>
          <a:bodyPr>
            <a:noAutofit/>
          </a:bodyPr>
          <a:lstStyle/>
          <a:p>
            <a:pPr algn="just"/>
            <a:r>
              <a:rPr lang="en-US" sz="1600" dirty="0">
                <a:solidFill>
                  <a:srgbClr val="000000"/>
                </a:solidFill>
              </a:rPr>
              <a:t>Market makers have borrowing privileges with the Central Bank. They have access to </a:t>
            </a:r>
            <a:r>
              <a:rPr lang="en-US" sz="1600" dirty="0" smtClean="0">
                <a:solidFill>
                  <a:srgbClr val="000000"/>
                </a:solidFill>
              </a:rPr>
              <a:t>a </a:t>
            </a:r>
            <a:r>
              <a:rPr lang="en-US" sz="1600" dirty="0" err="1" smtClean="0">
                <a:solidFill>
                  <a:srgbClr val="000000"/>
                </a:solidFill>
              </a:rPr>
              <a:t>Mbonos</a:t>
            </a:r>
            <a:r>
              <a:rPr lang="en-US" sz="1600" dirty="0" smtClean="0">
                <a:solidFill>
                  <a:srgbClr val="000000"/>
                </a:solidFill>
              </a:rPr>
              <a:t>, zero-coupon bonds and inflation-linked bonds lending facility even </a:t>
            </a:r>
            <a:r>
              <a:rPr lang="en-US" sz="1600" dirty="0">
                <a:solidFill>
                  <a:srgbClr val="000000"/>
                </a:solidFill>
              </a:rPr>
              <a:t>if they act as market </a:t>
            </a:r>
            <a:r>
              <a:rPr lang="en-US" sz="1600" dirty="0" smtClean="0">
                <a:solidFill>
                  <a:srgbClr val="000000"/>
                </a:solidFill>
              </a:rPr>
              <a:t>makers of that particular instrument or </a:t>
            </a:r>
            <a:r>
              <a:rPr lang="en-US" sz="1600" dirty="0">
                <a:solidFill>
                  <a:srgbClr val="000000"/>
                </a:solidFill>
              </a:rPr>
              <a:t>not.</a:t>
            </a:r>
          </a:p>
          <a:p>
            <a:pPr algn="just"/>
            <a:r>
              <a:rPr lang="en-US" sz="1600" dirty="0">
                <a:solidFill>
                  <a:srgbClr val="000000"/>
                </a:solidFill>
              </a:rPr>
              <a:t>The right to the securities lending facility is </a:t>
            </a:r>
            <a:r>
              <a:rPr lang="en-US" sz="1600" dirty="0" smtClean="0">
                <a:solidFill>
                  <a:srgbClr val="000000"/>
                </a:solidFill>
              </a:rPr>
              <a:t>suspended </a:t>
            </a:r>
            <a:r>
              <a:rPr lang="en-US" sz="1600" dirty="0">
                <a:solidFill>
                  <a:srgbClr val="000000"/>
                </a:solidFill>
              </a:rPr>
              <a:t>for those market makers with positions for a single issue of </a:t>
            </a:r>
            <a:r>
              <a:rPr lang="en-US" sz="1600" dirty="0" err="1">
                <a:solidFill>
                  <a:srgbClr val="000000"/>
                </a:solidFill>
              </a:rPr>
              <a:t>Bonos</a:t>
            </a:r>
            <a:r>
              <a:rPr lang="en-US" sz="1600" dirty="0">
                <a:solidFill>
                  <a:srgbClr val="000000"/>
                </a:solidFill>
              </a:rPr>
              <a:t> or Udibonos that exceed 35% of the amount placed in each issue.</a:t>
            </a:r>
          </a:p>
          <a:p>
            <a:pPr algn="just"/>
            <a:r>
              <a:rPr lang="en-US" sz="1600" dirty="0">
                <a:solidFill>
                  <a:srgbClr val="000000"/>
                </a:solidFill>
              </a:rPr>
              <a:t>In order to foster the development of securities lending in the secondary market, in October 2007, the cost for the securities lending facility was adjusted and stablished as a function of each market maker’s securities lending activity in the market, with different participants than the Central Bank.</a:t>
            </a:r>
          </a:p>
          <a:p>
            <a:pPr algn="just"/>
            <a:r>
              <a:rPr lang="en-US" sz="1600" dirty="0">
                <a:solidFill>
                  <a:srgbClr val="000000"/>
                </a:solidFill>
              </a:rPr>
              <a:t>The cost of </a:t>
            </a:r>
            <a:r>
              <a:rPr lang="en-US" sz="1600" dirty="0" err="1">
                <a:solidFill>
                  <a:srgbClr val="000000"/>
                </a:solidFill>
              </a:rPr>
              <a:t>Cetes</a:t>
            </a:r>
            <a:r>
              <a:rPr lang="en-US" sz="1600" dirty="0">
                <a:solidFill>
                  <a:srgbClr val="000000"/>
                </a:solidFill>
              </a:rPr>
              <a:t> and </a:t>
            </a:r>
            <a:r>
              <a:rPr lang="en-US" sz="1600" dirty="0" err="1">
                <a:solidFill>
                  <a:srgbClr val="000000"/>
                </a:solidFill>
              </a:rPr>
              <a:t>Bonos</a:t>
            </a:r>
            <a:r>
              <a:rPr lang="en-US" sz="1600" dirty="0">
                <a:solidFill>
                  <a:srgbClr val="000000"/>
                </a:solidFill>
              </a:rPr>
              <a:t> lending for market makers varies by participant:</a:t>
            </a:r>
          </a:p>
          <a:p>
            <a:pPr lvl="1" algn="just"/>
            <a:r>
              <a:rPr lang="en-US" sz="1200" dirty="0">
                <a:solidFill>
                  <a:srgbClr val="000000"/>
                </a:solidFill>
              </a:rPr>
              <a:t>For a market </a:t>
            </a:r>
            <a:r>
              <a:rPr lang="en-US" sz="1200" dirty="0" smtClean="0">
                <a:solidFill>
                  <a:srgbClr val="000000"/>
                </a:solidFill>
              </a:rPr>
              <a:t>maker in a particular instrument, </a:t>
            </a:r>
            <a:r>
              <a:rPr lang="en-US" sz="1200" dirty="0">
                <a:solidFill>
                  <a:srgbClr val="000000"/>
                </a:solidFill>
              </a:rPr>
              <a:t>the cost of lending is a percentage of the government funding rate. The cost represents between 3% and 7% of the government funding </a:t>
            </a:r>
            <a:r>
              <a:rPr lang="en-US" sz="1200" dirty="0" smtClean="0">
                <a:solidFill>
                  <a:srgbClr val="000000"/>
                </a:solidFill>
              </a:rPr>
              <a:t>rate.</a:t>
            </a:r>
            <a:endParaRPr lang="en-US" sz="1200" dirty="0">
              <a:solidFill>
                <a:srgbClr val="000000"/>
              </a:solidFill>
            </a:endParaRPr>
          </a:p>
          <a:p>
            <a:pPr lvl="1" algn="just"/>
            <a:r>
              <a:rPr lang="en-US" sz="1200" dirty="0" smtClean="0">
                <a:solidFill>
                  <a:srgbClr val="000000"/>
                </a:solidFill>
              </a:rPr>
              <a:t>For an institution that is not a market maker of that particular instrument, </a:t>
            </a:r>
            <a:r>
              <a:rPr lang="en-US" sz="1200" dirty="0">
                <a:solidFill>
                  <a:srgbClr val="000000"/>
                </a:solidFill>
              </a:rPr>
              <a:t>the facility is also an option </a:t>
            </a:r>
            <a:r>
              <a:rPr lang="en-US" sz="1200" dirty="0" smtClean="0">
                <a:solidFill>
                  <a:srgbClr val="000000"/>
                </a:solidFill>
              </a:rPr>
              <a:t>but the cost is 100% of </a:t>
            </a:r>
            <a:r>
              <a:rPr lang="en-US" sz="1200" dirty="0">
                <a:solidFill>
                  <a:srgbClr val="000000"/>
                </a:solidFill>
              </a:rPr>
              <a:t>the funding </a:t>
            </a:r>
            <a:r>
              <a:rPr lang="en-US" sz="1200" dirty="0" smtClean="0">
                <a:solidFill>
                  <a:srgbClr val="000000"/>
                </a:solidFill>
              </a:rPr>
              <a:t>rate.</a:t>
            </a:r>
            <a:endParaRPr lang="en-US" sz="1200" dirty="0">
              <a:solidFill>
                <a:srgbClr val="000000"/>
              </a:solidFill>
            </a:endParaRPr>
          </a:p>
          <a:p>
            <a:pPr marL="0" indent="0" algn="just">
              <a:buNone/>
            </a:pPr>
            <a:r>
              <a:rPr lang="en-US" sz="1600" dirty="0">
                <a:solidFill>
                  <a:srgbClr val="000000"/>
                </a:solidFill>
              </a:rPr>
              <a:t> </a:t>
            </a:r>
          </a:p>
          <a:p>
            <a:pPr algn="just"/>
            <a:endParaRPr lang="en-US" sz="1600" dirty="0">
              <a:solidFill>
                <a:srgbClr val="000000"/>
              </a:solidFill>
            </a:endParaRPr>
          </a:p>
          <a:p>
            <a:pPr marL="0" indent="0" algn="just">
              <a:buNone/>
            </a:pPr>
            <a:endParaRPr lang="en-US" sz="1600" dirty="0">
              <a:solidFill>
                <a:srgbClr val="000000"/>
              </a:solidFill>
            </a:endParaRPr>
          </a:p>
          <a:p>
            <a:pPr algn="just"/>
            <a:endParaRPr lang="en-US" sz="1600" dirty="0">
              <a:solidFill>
                <a:srgbClr val="000000"/>
              </a:solidFill>
            </a:endParaRPr>
          </a:p>
        </p:txBody>
      </p:sp>
      <p:sp>
        <p:nvSpPr>
          <p:cNvPr id="18" name="Título 1"/>
          <p:cNvSpPr txBox="1">
            <a:spLocks/>
          </p:cNvSpPr>
          <p:nvPr/>
        </p:nvSpPr>
        <p:spPr>
          <a:xfrm>
            <a:off x="342899" y="994040"/>
            <a:ext cx="5969125"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a:solidFill>
                  <a:schemeClr val="accent4"/>
                </a:solidFill>
              </a:rPr>
              <a:t>Securities lending </a:t>
            </a:r>
            <a:r>
              <a:rPr lang="en-US" sz="1800" dirty="0" smtClean="0">
                <a:solidFill>
                  <a:schemeClr val="accent4"/>
                </a:solidFill>
              </a:rPr>
              <a:t>facility</a:t>
            </a:r>
            <a:endParaRPr lang="en-US" sz="1800" dirty="0">
              <a:solidFill>
                <a:schemeClr val="accent4"/>
              </a:solidFill>
            </a:endParaRPr>
          </a:p>
        </p:txBody>
      </p:sp>
      <p:sp>
        <p:nvSpPr>
          <p:cNvPr id="20" name="Elipse 2"/>
          <p:cNvSpPr/>
          <p:nvPr/>
        </p:nvSpPr>
        <p:spPr>
          <a:xfrm>
            <a:off x="3031495" y="4762874"/>
            <a:ext cx="324609" cy="322874"/>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1</a:t>
            </a:r>
            <a:endParaRPr lang="en-US" sz="1200" dirty="0"/>
          </a:p>
        </p:txBody>
      </p:sp>
      <p:sp>
        <p:nvSpPr>
          <p:cNvPr id="21" name="Elipse 3"/>
          <p:cNvSpPr/>
          <p:nvPr/>
        </p:nvSpPr>
        <p:spPr>
          <a:xfrm>
            <a:off x="3031495" y="5299809"/>
            <a:ext cx="324609" cy="322874"/>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2</a:t>
            </a:r>
          </a:p>
        </p:txBody>
      </p:sp>
      <p:sp>
        <p:nvSpPr>
          <p:cNvPr id="22" name="CuadroTexto 4"/>
          <p:cNvSpPr txBox="1"/>
          <p:nvPr/>
        </p:nvSpPr>
        <p:spPr>
          <a:xfrm>
            <a:off x="3541960" y="4772153"/>
            <a:ext cx="6577986" cy="338554"/>
          </a:xfrm>
          <a:prstGeom prst="rect">
            <a:avLst/>
          </a:prstGeom>
          <a:noFill/>
        </p:spPr>
        <p:txBody>
          <a:bodyPr wrap="square" rtlCol="0">
            <a:spAutoFit/>
          </a:bodyPr>
          <a:lstStyle/>
          <a:p>
            <a:r>
              <a:rPr lang="en-US" sz="1600" dirty="0" smtClean="0">
                <a:solidFill>
                  <a:srgbClr val="5F5F5F"/>
                </a:solidFill>
              </a:rPr>
              <a:t>Immediate disposition of any government security.</a:t>
            </a:r>
          </a:p>
        </p:txBody>
      </p:sp>
      <p:sp>
        <p:nvSpPr>
          <p:cNvPr id="26" name="CuadroTexto 5"/>
          <p:cNvSpPr txBox="1"/>
          <p:nvPr/>
        </p:nvSpPr>
        <p:spPr>
          <a:xfrm>
            <a:off x="3541960" y="5245256"/>
            <a:ext cx="7536348" cy="338554"/>
          </a:xfrm>
          <a:prstGeom prst="rect">
            <a:avLst/>
          </a:prstGeom>
          <a:noFill/>
        </p:spPr>
        <p:txBody>
          <a:bodyPr wrap="square" rtlCol="0">
            <a:spAutoFit/>
          </a:bodyPr>
          <a:lstStyle/>
          <a:p>
            <a:r>
              <a:rPr lang="en-US" sz="1600" dirty="0" smtClean="0">
                <a:solidFill>
                  <a:srgbClr val="5F5F5F"/>
                </a:solidFill>
              </a:rPr>
              <a:t>Possibility of fulfilling a client’s demand for Mexican securities immediately.</a:t>
            </a:r>
          </a:p>
        </p:txBody>
      </p:sp>
      <p:sp>
        <p:nvSpPr>
          <p:cNvPr id="30" name="Flecha derecha 6"/>
          <p:cNvSpPr/>
          <p:nvPr/>
        </p:nvSpPr>
        <p:spPr>
          <a:xfrm>
            <a:off x="4182317" y="4210510"/>
            <a:ext cx="3724766" cy="56164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Advantages for market makers</a:t>
            </a:r>
            <a:endParaRPr lang="en-US" dirty="0"/>
          </a:p>
        </p:txBody>
      </p:sp>
      <p:cxnSp>
        <p:nvCxnSpPr>
          <p:cNvPr id="31" name="Conector recto 7"/>
          <p:cNvCxnSpPr/>
          <p:nvPr/>
        </p:nvCxnSpPr>
        <p:spPr>
          <a:xfrm flipH="1">
            <a:off x="3188814" y="5078693"/>
            <a:ext cx="0" cy="21058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CuadroTexto 8"/>
          <p:cNvSpPr txBox="1"/>
          <p:nvPr/>
        </p:nvSpPr>
        <p:spPr>
          <a:xfrm>
            <a:off x="3541960" y="5718359"/>
            <a:ext cx="7536348" cy="584775"/>
          </a:xfrm>
          <a:prstGeom prst="rect">
            <a:avLst/>
          </a:prstGeom>
          <a:noFill/>
        </p:spPr>
        <p:txBody>
          <a:bodyPr wrap="square" rtlCol="0">
            <a:spAutoFit/>
          </a:bodyPr>
          <a:lstStyle/>
          <a:p>
            <a:r>
              <a:rPr lang="en-US" sz="1600" dirty="0" smtClean="0">
                <a:solidFill>
                  <a:srgbClr val="5F5F5F"/>
                </a:solidFill>
              </a:rPr>
              <a:t>Ease in compliance with the duty of continuously </a:t>
            </a:r>
            <a:r>
              <a:rPr lang="en-US" sz="1600" dirty="0">
                <a:solidFill>
                  <a:srgbClr val="5F5F5F"/>
                </a:solidFill>
              </a:rPr>
              <a:t>quoting purchase </a:t>
            </a:r>
            <a:r>
              <a:rPr lang="en-US" sz="1600" dirty="0" smtClean="0">
                <a:solidFill>
                  <a:srgbClr val="5F5F5F"/>
                </a:solidFill>
              </a:rPr>
              <a:t>and </a:t>
            </a:r>
            <a:r>
              <a:rPr lang="en-US" sz="1600" dirty="0">
                <a:solidFill>
                  <a:srgbClr val="5F5F5F"/>
                </a:solidFill>
              </a:rPr>
              <a:t>sale </a:t>
            </a:r>
            <a:r>
              <a:rPr lang="en-US" sz="1600" dirty="0" smtClean="0">
                <a:solidFill>
                  <a:srgbClr val="5F5F5F"/>
                </a:solidFill>
              </a:rPr>
              <a:t>prices </a:t>
            </a:r>
            <a:r>
              <a:rPr lang="en-US" sz="1600" dirty="0">
                <a:solidFill>
                  <a:srgbClr val="5F5F5F"/>
                </a:solidFill>
              </a:rPr>
              <a:t>for fixed-rate government securities in the secondary market.</a:t>
            </a:r>
          </a:p>
        </p:txBody>
      </p:sp>
      <p:sp>
        <p:nvSpPr>
          <p:cNvPr id="39" name="Elipse 11"/>
          <p:cNvSpPr/>
          <p:nvPr/>
        </p:nvSpPr>
        <p:spPr>
          <a:xfrm>
            <a:off x="3026509" y="5836744"/>
            <a:ext cx="324609" cy="322874"/>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3</a:t>
            </a:r>
          </a:p>
        </p:txBody>
      </p:sp>
      <p:sp>
        <p:nvSpPr>
          <p:cNvPr id="14" name="Título 1"/>
          <p:cNvSpPr txBox="1">
            <a:spLocks/>
          </p:cNvSpPr>
          <p:nvPr/>
        </p:nvSpPr>
        <p:spPr>
          <a:xfrm>
            <a:off x="587388" y="48007"/>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Characteristics</a:t>
            </a:r>
            <a:endParaRPr lang="en-US" dirty="0">
              <a:solidFill>
                <a:schemeClr val="tx1">
                  <a:lumMod val="90000"/>
                  <a:lumOff val="10000"/>
                </a:schemeClr>
              </a:solidFill>
            </a:endParaRPr>
          </a:p>
        </p:txBody>
      </p:sp>
      <p:cxnSp>
        <p:nvCxnSpPr>
          <p:cNvPr id="2" name="Conector recto 7"/>
          <p:cNvCxnSpPr/>
          <p:nvPr/>
        </p:nvCxnSpPr>
        <p:spPr>
          <a:xfrm flipH="1">
            <a:off x="3188950" y="5626158"/>
            <a:ext cx="0" cy="21058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519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342899" y="1417396"/>
            <a:ext cx="11359663" cy="4667171"/>
          </a:xfrm>
        </p:spPr>
        <p:txBody>
          <a:bodyPr>
            <a:noAutofit/>
          </a:bodyPr>
          <a:lstStyle/>
          <a:p>
            <a:pPr marL="0" indent="0">
              <a:buNone/>
            </a:pPr>
            <a:endParaRPr lang="en-US" sz="1600" dirty="0">
              <a:solidFill>
                <a:srgbClr val="000000"/>
              </a:solidFill>
            </a:endParaRPr>
          </a:p>
          <a:p>
            <a:endParaRPr lang="en-US" sz="1600" dirty="0">
              <a:solidFill>
                <a:srgbClr val="000000"/>
              </a:solidFill>
            </a:endParaRPr>
          </a:p>
        </p:txBody>
      </p:sp>
      <p:sp>
        <p:nvSpPr>
          <p:cNvPr id="18" name="Título 1"/>
          <p:cNvSpPr txBox="1">
            <a:spLocks/>
          </p:cNvSpPr>
          <p:nvPr/>
        </p:nvSpPr>
        <p:spPr>
          <a:xfrm>
            <a:off x="342899" y="994040"/>
            <a:ext cx="5969125"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a:solidFill>
                  <a:schemeClr val="accent4"/>
                </a:solidFill>
              </a:rPr>
              <a:t>Securities lending </a:t>
            </a:r>
            <a:r>
              <a:rPr lang="en-US" sz="1800" dirty="0" smtClean="0">
                <a:solidFill>
                  <a:schemeClr val="accent4"/>
                </a:solidFill>
              </a:rPr>
              <a:t>facility</a:t>
            </a:r>
            <a:endParaRPr lang="en-US" sz="1800" dirty="0">
              <a:solidFill>
                <a:schemeClr val="accent4"/>
              </a:solidFill>
            </a:endParaRPr>
          </a:p>
        </p:txBody>
      </p:sp>
      <p:sp>
        <p:nvSpPr>
          <p:cNvPr id="23" name="8 CuadroTexto"/>
          <p:cNvSpPr txBox="1"/>
          <p:nvPr/>
        </p:nvSpPr>
        <p:spPr>
          <a:xfrm>
            <a:off x="4472666" y="1586717"/>
            <a:ext cx="3549404" cy="738664"/>
          </a:xfrm>
          <a:prstGeom prst="rect">
            <a:avLst/>
          </a:prstGeom>
          <a:noFill/>
        </p:spPr>
        <p:txBody>
          <a:bodyPr wrap="square" rtlCol="0">
            <a:spAutoFit/>
          </a:bodyPr>
          <a:lstStyle/>
          <a:p>
            <a:pPr algn="ctr"/>
            <a:r>
              <a:rPr lang="es-MX" sz="1400" b="1" dirty="0" err="1" smtClean="0"/>
              <a:t>Securities</a:t>
            </a:r>
            <a:r>
              <a:rPr lang="es-MX" sz="1400" b="1" dirty="0" smtClean="0"/>
              <a:t> </a:t>
            </a:r>
            <a:r>
              <a:rPr lang="es-MX" sz="1400" b="1" dirty="0" err="1" smtClean="0"/>
              <a:t>lending</a:t>
            </a:r>
            <a:r>
              <a:rPr lang="es-MX" sz="1400" b="1" dirty="0" smtClean="0"/>
              <a:t> </a:t>
            </a:r>
            <a:r>
              <a:rPr lang="es-MX" sz="1400" b="1" dirty="0" err="1" smtClean="0"/>
              <a:t>facility</a:t>
            </a:r>
            <a:r>
              <a:rPr lang="es-MX" sz="1400" b="1" dirty="0" smtClean="0"/>
              <a:t> as </a:t>
            </a:r>
            <a:r>
              <a:rPr lang="es-MX" sz="1400" b="1" dirty="0" err="1" smtClean="0"/>
              <a:t>percentage</a:t>
            </a:r>
            <a:r>
              <a:rPr lang="es-MX" sz="1400" b="1" dirty="0" smtClean="0"/>
              <a:t> of </a:t>
            </a:r>
            <a:r>
              <a:rPr lang="es-MX" sz="1400" b="1" dirty="0" err="1" smtClean="0"/>
              <a:t>the</a:t>
            </a:r>
            <a:r>
              <a:rPr lang="es-MX" sz="1400" b="1" dirty="0" smtClean="0"/>
              <a:t> </a:t>
            </a:r>
            <a:r>
              <a:rPr lang="es-MX" sz="1400" b="1" dirty="0" err="1" smtClean="0"/>
              <a:t>limit</a:t>
            </a:r>
            <a:r>
              <a:rPr lang="es-MX" sz="1400" b="1" dirty="0" smtClean="0"/>
              <a:t> </a:t>
            </a:r>
            <a:r>
              <a:rPr lang="es-MX" sz="1400" b="1" dirty="0" err="1" smtClean="0"/>
              <a:t>by</a:t>
            </a:r>
            <a:r>
              <a:rPr lang="es-MX" sz="1400" b="1" dirty="0" smtClean="0"/>
              <a:t> </a:t>
            </a:r>
            <a:r>
              <a:rPr lang="es-MX" sz="1400" b="1" dirty="0" err="1" smtClean="0"/>
              <a:t>instrument</a:t>
            </a:r>
            <a:r>
              <a:rPr lang="es-MX" sz="1400" b="1" dirty="0" smtClean="0"/>
              <a:t> (</a:t>
            </a:r>
            <a:r>
              <a:rPr lang="es-MX" sz="1400" b="1" dirty="0" err="1" smtClean="0"/>
              <a:t>capacity</a:t>
            </a:r>
            <a:r>
              <a:rPr lang="es-MX" sz="1400" b="1" dirty="0" smtClean="0"/>
              <a:t>)</a:t>
            </a:r>
            <a:endParaRPr lang="es-MX" sz="1400" b="1" dirty="0"/>
          </a:p>
          <a:p>
            <a:pPr algn="ctr"/>
            <a:r>
              <a:rPr lang="es-MX" sz="1400" dirty="0" err="1" smtClean="0"/>
              <a:t>Percent</a:t>
            </a:r>
            <a:endParaRPr lang="es-MX" sz="1400" dirty="0"/>
          </a:p>
        </p:txBody>
      </p:sp>
      <p:sp>
        <p:nvSpPr>
          <p:cNvPr id="13" name="8 CuadroTexto"/>
          <p:cNvSpPr txBox="1"/>
          <p:nvPr/>
        </p:nvSpPr>
        <p:spPr>
          <a:xfrm>
            <a:off x="4276221" y="6160354"/>
            <a:ext cx="3174769" cy="246221"/>
          </a:xfrm>
          <a:prstGeom prst="rect">
            <a:avLst/>
          </a:prstGeom>
          <a:noFill/>
        </p:spPr>
        <p:txBody>
          <a:bodyPr wrap="square" rtlCol="0">
            <a:spAutoFit/>
          </a:bodyPr>
          <a:lstStyle/>
          <a:p>
            <a:r>
              <a:rPr lang="es-MX" sz="1000" dirty="0" err="1"/>
              <a:t>Source</a:t>
            </a:r>
            <a:r>
              <a:rPr lang="es-MX" sz="1000" dirty="0"/>
              <a:t>: Banco de </a:t>
            </a:r>
            <a:r>
              <a:rPr lang="es-MX" sz="1000" dirty="0" smtClean="0"/>
              <a:t>Mexico.</a:t>
            </a:r>
            <a:endParaRPr lang="es-MX" sz="1000" dirty="0"/>
          </a:p>
        </p:txBody>
      </p:sp>
      <p:sp>
        <p:nvSpPr>
          <p:cNvPr id="16" name="8 CuadroTexto"/>
          <p:cNvSpPr txBox="1"/>
          <p:nvPr/>
        </p:nvSpPr>
        <p:spPr>
          <a:xfrm>
            <a:off x="8309254" y="1586717"/>
            <a:ext cx="3722314" cy="738664"/>
          </a:xfrm>
          <a:prstGeom prst="rect">
            <a:avLst/>
          </a:prstGeom>
          <a:noFill/>
        </p:spPr>
        <p:txBody>
          <a:bodyPr wrap="square" rtlCol="0">
            <a:spAutoFit/>
          </a:bodyPr>
          <a:lstStyle/>
          <a:p>
            <a:pPr algn="ctr"/>
            <a:r>
              <a:rPr lang="en-US" sz="1400" b="1" dirty="0"/>
              <a:t>Foreign investors </a:t>
            </a:r>
            <a:r>
              <a:rPr lang="en-US" sz="1400" b="1" dirty="0" smtClean="0"/>
              <a:t>bond flows and securities </a:t>
            </a:r>
            <a:r>
              <a:rPr lang="en-US" sz="1400" b="1" dirty="0" err="1" smtClean="0"/>
              <a:t>lendings</a:t>
            </a:r>
            <a:r>
              <a:rPr lang="en-US" sz="1400" b="1" dirty="0" smtClean="0"/>
              <a:t> </a:t>
            </a:r>
            <a:r>
              <a:rPr lang="en-US" sz="1400" b="1" dirty="0"/>
              <a:t>bond flows </a:t>
            </a:r>
            <a:r>
              <a:rPr lang="en-US" sz="1400" b="1" smtClean="0"/>
              <a:t>for MBonos</a:t>
            </a:r>
            <a:endParaRPr lang="en-US" sz="1400" b="1" dirty="0" smtClean="0"/>
          </a:p>
          <a:p>
            <a:pPr algn="ctr"/>
            <a:r>
              <a:rPr lang="es-MX" sz="1400" dirty="0" err="1" smtClean="0"/>
              <a:t>Millions</a:t>
            </a:r>
            <a:r>
              <a:rPr lang="es-MX" sz="1400" dirty="0" smtClean="0"/>
              <a:t> of pesos (20-day </a:t>
            </a:r>
            <a:r>
              <a:rPr lang="es-MX" sz="1400" dirty="0" err="1" smtClean="0"/>
              <a:t>moving</a:t>
            </a:r>
            <a:r>
              <a:rPr lang="es-MX" sz="1400" dirty="0" smtClean="0"/>
              <a:t> </a:t>
            </a:r>
            <a:r>
              <a:rPr lang="es-MX" sz="1400" dirty="0" err="1" smtClean="0"/>
              <a:t>average</a:t>
            </a:r>
            <a:r>
              <a:rPr lang="es-MX" sz="1400" dirty="0" smtClean="0"/>
              <a:t>)</a:t>
            </a:r>
          </a:p>
        </p:txBody>
      </p:sp>
      <p:sp>
        <p:nvSpPr>
          <p:cNvPr id="19" name="8 CuadroTexto"/>
          <p:cNvSpPr txBox="1"/>
          <p:nvPr/>
        </p:nvSpPr>
        <p:spPr>
          <a:xfrm>
            <a:off x="8309254" y="6160354"/>
            <a:ext cx="3372456" cy="246221"/>
          </a:xfrm>
          <a:prstGeom prst="rect">
            <a:avLst/>
          </a:prstGeom>
          <a:noFill/>
        </p:spPr>
        <p:txBody>
          <a:bodyPr wrap="square" rtlCol="0">
            <a:spAutoFit/>
          </a:bodyPr>
          <a:lstStyle/>
          <a:p>
            <a:r>
              <a:rPr lang="es-MX" sz="1000" dirty="0" err="1"/>
              <a:t>Source</a:t>
            </a:r>
            <a:r>
              <a:rPr lang="es-MX" sz="1000" dirty="0"/>
              <a:t>: Banco de </a:t>
            </a:r>
            <a:r>
              <a:rPr lang="es-MX" sz="1000" dirty="0" smtClean="0"/>
              <a:t>Mexico.</a:t>
            </a:r>
            <a:endParaRPr lang="es-MX" sz="1000" dirty="0"/>
          </a:p>
        </p:txBody>
      </p:sp>
      <p:sp>
        <p:nvSpPr>
          <p:cNvPr id="24" name="8 CuadroTexto"/>
          <p:cNvSpPr txBox="1"/>
          <p:nvPr/>
        </p:nvSpPr>
        <p:spPr>
          <a:xfrm>
            <a:off x="477737" y="6134251"/>
            <a:ext cx="3541357"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Banco de México.</a:t>
            </a:r>
            <a:endParaRPr lang="es-MX" sz="900" dirty="0">
              <a:solidFill>
                <a:srgbClr val="000000"/>
              </a:solidFill>
            </a:endParaRPr>
          </a:p>
        </p:txBody>
      </p:sp>
      <p:sp>
        <p:nvSpPr>
          <p:cNvPr id="25" name="8 CuadroTexto"/>
          <p:cNvSpPr txBox="1"/>
          <p:nvPr/>
        </p:nvSpPr>
        <p:spPr>
          <a:xfrm>
            <a:off x="203590" y="1596400"/>
            <a:ext cx="3815504" cy="523220"/>
          </a:xfrm>
          <a:prstGeom prst="rect">
            <a:avLst/>
          </a:prstGeom>
          <a:noFill/>
        </p:spPr>
        <p:txBody>
          <a:bodyPr wrap="square" rtlCol="0">
            <a:spAutoFit/>
          </a:bodyPr>
          <a:lstStyle/>
          <a:p>
            <a:pPr algn="ctr"/>
            <a:r>
              <a:rPr lang="es-MX" sz="1400" b="1" dirty="0" err="1" smtClean="0"/>
              <a:t>Government</a:t>
            </a:r>
            <a:r>
              <a:rPr lang="es-MX" sz="1400" b="1" dirty="0" smtClean="0"/>
              <a:t> </a:t>
            </a:r>
            <a:r>
              <a:rPr lang="es-MX" sz="1400" b="1" dirty="0" err="1" smtClean="0"/>
              <a:t>securities</a:t>
            </a:r>
            <a:r>
              <a:rPr lang="es-MX" sz="1400" b="1" dirty="0" smtClean="0"/>
              <a:t> </a:t>
            </a:r>
            <a:r>
              <a:rPr lang="es-MX" sz="1400" b="1" dirty="0" err="1" smtClean="0"/>
              <a:t>lending</a:t>
            </a:r>
            <a:r>
              <a:rPr lang="es-MX" sz="1400" b="1" dirty="0" smtClean="0"/>
              <a:t> </a:t>
            </a:r>
            <a:r>
              <a:rPr lang="es-MX" sz="1400" b="1" dirty="0" err="1" smtClean="0"/>
              <a:t>costs</a:t>
            </a:r>
            <a:endParaRPr lang="es-MX" sz="1400" dirty="0" smtClean="0"/>
          </a:p>
          <a:p>
            <a:pPr algn="ctr"/>
            <a:r>
              <a:rPr lang="es-MX" sz="1400" dirty="0" err="1" smtClean="0"/>
              <a:t>Percentage</a:t>
            </a:r>
            <a:r>
              <a:rPr lang="es-MX" sz="1400" dirty="0" smtClean="0"/>
              <a:t> of </a:t>
            </a:r>
            <a:r>
              <a:rPr lang="es-MX" sz="1400" dirty="0" err="1" smtClean="0"/>
              <a:t>funding</a:t>
            </a:r>
            <a:r>
              <a:rPr lang="es-MX" sz="1400" dirty="0" smtClean="0"/>
              <a:t> </a:t>
            </a:r>
            <a:r>
              <a:rPr lang="es-MX" sz="1400" dirty="0" err="1" smtClean="0"/>
              <a:t>rate</a:t>
            </a:r>
            <a:endParaRPr lang="es-MX" sz="1400" dirty="0"/>
          </a:p>
        </p:txBody>
      </p:sp>
      <p:pic>
        <p:nvPicPr>
          <p:cNvPr id="4" name="Imagen 3"/>
          <p:cNvPicPr>
            <a:picLocks noChangeAspect="1"/>
          </p:cNvPicPr>
          <p:nvPr/>
        </p:nvPicPr>
        <p:blipFill>
          <a:blip r:embed="rId2"/>
          <a:stretch>
            <a:fillRect/>
          </a:stretch>
        </p:blipFill>
        <p:spPr>
          <a:xfrm>
            <a:off x="4345875" y="2324481"/>
            <a:ext cx="3836588" cy="3832400"/>
          </a:xfrm>
          <a:prstGeom prst="rect">
            <a:avLst/>
          </a:prstGeom>
        </p:spPr>
      </p:pic>
      <p:pic>
        <p:nvPicPr>
          <p:cNvPr id="5" name="Imagen 4"/>
          <p:cNvPicPr>
            <a:picLocks noChangeAspect="1"/>
          </p:cNvPicPr>
          <p:nvPr/>
        </p:nvPicPr>
        <p:blipFill>
          <a:blip r:embed="rId3"/>
          <a:stretch>
            <a:fillRect/>
          </a:stretch>
        </p:blipFill>
        <p:spPr>
          <a:xfrm>
            <a:off x="8231711" y="2241565"/>
            <a:ext cx="3836588" cy="4023067"/>
          </a:xfrm>
          <a:prstGeom prst="rect">
            <a:avLst/>
          </a:prstGeom>
        </p:spPr>
      </p:pic>
      <p:sp>
        <p:nvSpPr>
          <p:cNvPr id="20" name="Título 1"/>
          <p:cNvSpPr txBox="1">
            <a:spLocks/>
          </p:cNvSpPr>
          <p:nvPr/>
        </p:nvSpPr>
        <p:spPr>
          <a:xfrm>
            <a:off x="539533" y="110341"/>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Characteristics</a:t>
            </a:r>
            <a:endParaRPr lang="en-US" dirty="0">
              <a:solidFill>
                <a:schemeClr val="tx1">
                  <a:lumMod val="90000"/>
                  <a:lumOff val="10000"/>
                </a:schemeClr>
              </a:solidFill>
            </a:endParaRPr>
          </a:p>
        </p:txBody>
      </p:sp>
      <p:pic>
        <p:nvPicPr>
          <p:cNvPr id="8" name="Imagen 5"/>
          <p:cNvPicPr>
            <a:picLocks noChangeAspect="1"/>
          </p:cNvPicPr>
          <p:nvPr/>
        </p:nvPicPr>
        <p:blipFill>
          <a:blip r:embed="rId4"/>
          <a:stretch>
            <a:fillRect/>
          </a:stretch>
        </p:blipFill>
        <p:spPr>
          <a:xfrm>
            <a:off x="320985" y="2298623"/>
            <a:ext cx="3785944" cy="3785944"/>
          </a:xfrm>
          <a:prstGeom prst="rect">
            <a:avLst/>
          </a:prstGeom>
        </p:spPr>
      </p:pic>
    </p:spTree>
    <p:extLst>
      <p:ext uri="{BB962C8B-B14F-4D97-AF65-F5344CB8AC3E}">
        <p14:creationId xmlns:p14="http://schemas.microsoft.com/office/powerpoint/2010/main" val="3535075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Rectángulo redondeado"/>
          <p:cNvSpPr/>
          <p:nvPr/>
        </p:nvSpPr>
        <p:spPr>
          <a:xfrm>
            <a:off x="1763683" y="2537144"/>
            <a:ext cx="9228860" cy="87575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800" b="1" dirty="0" smtClean="0">
                <a:solidFill>
                  <a:srgbClr val="4D4D4D"/>
                </a:solidFill>
              </a:rPr>
              <a:t>Selected </a:t>
            </a:r>
            <a:r>
              <a:rPr lang="en-US" sz="2800" b="1" dirty="0">
                <a:solidFill>
                  <a:srgbClr val="4D4D4D"/>
                </a:solidFill>
              </a:rPr>
              <a:t>c</a:t>
            </a:r>
            <a:r>
              <a:rPr lang="en-US" sz="2800" b="1" dirty="0" smtClean="0">
                <a:solidFill>
                  <a:srgbClr val="4D4D4D"/>
                </a:solidFill>
              </a:rPr>
              <a:t>ountries’ experience</a:t>
            </a:r>
            <a:endParaRPr lang="en-US" sz="2800" b="1" dirty="0">
              <a:solidFill>
                <a:srgbClr val="4D4D4D"/>
              </a:solidFill>
            </a:endParaRPr>
          </a:p>
        </p:txBody>
      </p:sp>
      <p:sp>
        <p:nvSpPr>
          <p:cNvPr id="12" name="6 Rectángulo redondeado"/>
          <p:cNvSpPr/>
          <p:nvPr/>
        </p:nvSpPr>
        <p:spPr>
          <a:xfrm>
            <a:off x="603644" y="2537138"/>
            <a:ext cx="1152125" cy="875763"/>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2</a:t>
            </a:r>
            <a:endParaRPr lang="es-MX" sz="3200" b="1" dirty="0">
              <a:solidFill>
                <a:srgbClr val="4D4D4D"/>
              </a:solidFill>
            </a:endParaRPr>
          </a:p>
        </p:txBody>
      </p:sp>
      <p:sp>
        <p:nvSpPr>
          <p:cNvPr id="15" name="11 Rectángulo redondeado"/>
          <p:cNvSpPr/>
          <p:nvPr/>
        </p:nvSpPr>
        <p:spPr>
          <a:xfrm>
            <a:off x="1775516" y="927279"/>
            <a:ext cx="9228859" cy="1004552"/>
          </a:xfrm>
          <a:prstGeom prst="roundRect">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800" b="1" dirty="0" smtClean="0">
                <a:solidFill>
                  <a:schemeClr val="bg1"/>
                </a:solidFill>
              </a:rPr>
              <a:t>Definition, characteristics and advantages of a Primary Dealer System</a:t>
            </a:r>
            <a:endParaRPr lang="en-US" sz="2800" b="1" dirty="0">
              <a:solidFill>
                <a:schemeClr val="bg1"/>
              </a:solidFill>
            </a:endParaRPr>
          </a:p>
        </p:txBody>
      </p:sp>
      <p:sp>
        <p:nvSpPr>
          <p:cNvPr id="16" name="12 Rectángulo redondeado"/>
          <p:cNvSpPr/>
          <p:nvPr/>
        </p:nvSpPr>
        <p:spPr>
          <a:xfrm>
            <a:off x="611555" y="927279"/>
            <a:ext cx="1152128" cy="1004552"/>
          </a:xfrm>
          <a:prstGeom prst="roundRect">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bg1"/>
                </a:solidFill>
              </a:rPr>
              <a:t>1</a:t>
            </a:r>
            <a:endParaRPr lang="es-MX" sz="3200" b="1" dirty="0">
              <a:solidFill>
                <a:schemeClr val="bg1"/>
              </a:solidFill>
            </a:endParaRPr>
          </a:p>
        </p:txBody>
      </p:sp>
      <p:sp>
        <p:nvSpPr>
          <p:cNvPr id="18" name="11 Rectángulo redondeado"/>
          <p:cNvSpPr/>
          <p:nvPr/>
        </p:nvSpPr>
        <p:spPr>
          <a:xfrm>
            <a:off x="1775517" y="4028414"/>
            <a:ext cx="9217026" cy="847420"/>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800" b="1" dirty="0" smtClean="0">
                <a:solidFill>
                  <a:srgbClr val="4D4D4D"/>
                </a:solidFill>
              </a:rPr>
              <a:t>Primary Dealers System in Mexico</a:t>
            </a:r>
            <a:endParaRPr lang="en-US" sz="2800" b="1" dirty="0">
              <a:solidFill>
                <a:srgbClr val="4D4D4D"/>
              </a:solidFill>
            </a:endParaRPr>
          </a:p>
        </p:txBody>
      </p:sp>
      <p:sp>
        <p:nvSpPr>
          <p:cNvPr id="19" name="12 Rectángulo redondeado"/>
          <p:cNvSpPr/>
          <p:nvPr/>
        </p:nvSpPr>
        <p:spPr>
          <a:xfrm>
            <a:off x="611555" y="4011999"/>
            <a:ext cx="1152128" cy="85095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3</a:t>
            </a:r>
          </a:p>
        </p:txBody>
      </p:sp>
    </p:spTree>
    <p:extLst>
      <p:ext uri="{BB962C8B-B14F-4D97-AF65-F5344CB8AC3E}">
        <p14:creationId xmlns:p14="http://schemas.microsoft.com/office/powerpoint/2010/main" val="906601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342900" y="1417396"/>
            <a:ext cx="7727310" cy="1176335"/>
          </a:xfrm>
        </p:spPr>
        <p:txBody>
          <a:bodyPr>
            <a:noAutofit/>
          </a:bodyPr>
          <a:lstStyle/>
          <a:p>
            <a:r>
              <a:rPr lang="en-US" sz="1600" dirty="0" smtClean="0">
                <a:solidFill>
                  <a:srgbClr val="000000"/>
                </a:solidFill>
              </a:rPr>
              <a:t>Within the eligibility criteria in </a:t>
            </a:r>
            <a:r>
              <a:rPr lang="en-US" sz="1600" dirty="0">
                <a:solidFill>
                  <a:srgbClr val="000000"/>
                </a:solidFill>
              </a:rPr>
              <a:t>the Market Maker Index </a:t>
            </a:r>
            <a:r>
              <a:rPr lang="en-US" sz="1600" dirty="0" smtClean="0">
                <a:solidFill>
                  <a:srgbClr val="000000"/>
                </a:solidFill>
              </a:rPr>
              <a:t>for Mbonos and </a:t>
            </a:r>
            <a:r>
              <a:rPr lang="en-US" sz="1600" dirty="0" err="1" smtClean="0">
                <a:solidFill>
                  <a:srgbClr val="000000"/>
                </a:solidFill>
              </a:rPr>
              <a:t>Cetes</a:t>
            </a:r>
            <a:r>
              <a:rPr lang="en-US" sz="1600" dirty="0" smtClean="0">
                <a:solidFill>
                  <a:srgbClr val="000000"/>
                </a:solidFill>
              </a:rPr>
              <a:t>, is the operations in the Mexican Derivatives Markets (</a:t>
            </a:r>
            <a:r>
              <a:rPr lang="en-US" sz="1600" dirty="0" err="1" smtClean="0">
                <a:solidFill>
                  <a:srgbClr val="000000"/>
                </a:solidFill>
              </a:rPr>
              <a:t>MexDer</a:t>
            </a:r>
            <a:r>
              <a:rPr lang="en-US" sz="1600" dirty="0" smtClean="0">
                <a:solidFill>
                  <a:srgbClr val="000000"/>
                </a:solidFill>
              </a:rPr>
              <a:t>), which is the institution authorized by </a:t>
            </a:r>
            <a:r>
              <a:rPr lang="en-US" sz="1600" dirty="0">
                <a:solidFill>
                  <a:srgbClr val="000000"/>
                </a:solidFill>
              </a:rPr>
              <a:t>the </a:t>
            </a:r>
            <a:r>
              <a:rPr lang="en-US" sz="1600" dirty="0" smtClean="0">
                <a:solidFill>
                  <a:srgbClr val="000000"/>
                </a:solidFill>
              </a:rPr>
              <a:t>Mexican </a:t>
            </a:r>
            <a:r>
              <a:rPr lang="en-US" sz="1600" dirty="0">
                <a:solidFill>
                  <a:srgbClr val="000000"/>
                </a:solidFill>
              </a:rPr>
              <a:t>Ministry of Finance </a:t>
            </a:r>
            <a:r>
              <a:rPr lang="en-US" sz="1600" dirty="0" smtClean="0">
                <a:solidFill>
                  <a:srgbClr val="000000"/>
                </a:solidFill>
              </a:rPr>
              <a:t>in charge of providing the facilities </a:t>
            </a:r>
            <a:r>
              <a:rPr lang="en-US" sz="1600" dirty="0">
                <a:solidFill>
                  <a:srgbClr val="000000"/>
                </a:solidFill>
              </a:rPr>
              <a:t>and </a:t>
            </a:r>
            <a:r>
              <a:rPr lang="en-US" sz="1600" dirty="0" smtClean="0">
                <a:solidFill>
                  <a:srgbClr val="000000"/>
                </a:solidFill>
              </a:rPr>
              <a:t>services needed so the derivative </a:t>
            </a:r>
            <a:r>
              <a:rPr lang="en-US" sz="1600" dirty="0">
                <a:solidFill>
                  <a:srgbClr val="000000"/>
                </a:solidFill>
              </a:rPr>
              <a:t>contracts are quoted and </a:t>
            </a:r>
            <a:r>
              <a:rPr lang="en-US" sz="1600" dirty="0" smtClean="0">
                <a:solidFill>
                  <a:srgbClr val="000000"/>
                </a:solidFill>
              </a:rPr>
              <a:t>negotiated.</a:t>
            </a:r>
          </a:p>
          <a:p>
            <a:endParaRPr lang="en-US" sz="1600" dirty="0">
              <a:solidFill>
                <a:srgbClr val="000000"/>
              </a:solidFill>
            </a:endParaRPr>
          </a:p>
          <a:p>
            <a:endParaRPr lang="en-US" sz="1600" dirty="0">
              <a:solidFill>
                <a:srgbClr val="000000"/>
              </a:solidFill>
            </a:endParaRPr>
          </a:p>
          <a:p>
            <a:pPr marL="0" indent="0">
              <a:buNone/>
            </a:pPr>
            <a:endParaRPr lang="en-US" sz="1600" dirty="0" smtClean="0">
              <a:solidFill>
                <a:srgbClr val="000000"/>
              </a:solidFill>
            </a:endParaRPr>
          </a:p>
          <a:p>
            <a:pPr marL="0" indent="0">
              <a:buNone/>
            </a:pPr>
            <a:endParaRPr lang="en-US" sz="1600" dirty="0" smtClean="0">
              <a:solidFill>
                <a:srgbClr val="000000"/>
              </a:solidFill>
            </a:endParaRPr>
          </a:p>
          <a:p>
            <a:pPr marL="0" indent="0">
              <a:buNone/>
            </a:pPr>
            <a:endParaRPr lang="en-US" sz="1600" dirty="0" smtClean="0">
              <a:solidFill>
                <a:srgbClr val="000000"/>
              </a:solidFill>
            </a:endParaRPr>
          </a:p>
          <a:p>
            <a:pPr marL="0" indent="0">
              <a:buNone/>
            </a:pPr>
            <a:endParaRPr lang="en-US" sz="1600" dirty="0">
              <a:solidFill>
                <a:srgbClr val="000000"/>
              </a:solidFill>
            </a:endParaRPr>
          </a:p>
          <a:p>
            <a:endParaRPr lang="en-US" sz="1600" dirty="0">
              <a:solidFill>
                <a:srgbClr val="000000"/>
              </a:solidFill>
            </a:endParaRPr>
          </a:p>
          <a:p>
            <a:pPr marL="0" indent="0">
              <a:buNone/>
            </a:pPr>
            <a:endParaRPr lang="en-US" sz="1600" dirty="0">
              <a:solidFill>
                <a:srgbClr val="000000"/>
              </a:solidFill>
            </a:endParaRPr>
          </a:p>
          <a:p>
            <a:endParaRPr lang="en-US" sz="1600" dirty="0">
              <a:solidFill>
                <a:srgbClr val="000000"/>
              </a:solidFill>
            </a:endParaRPr>
          </a:p>
        </p:txBody>
      </p:sp>
      <p:sp>
        <p:nvSpPr>
          <p:cNvPr id="21" name="2 Marcador de contenido"/>
          <p:cNvSpPr txBox="1">
            <a:spLocks/>
          </p:cNvSpPr>
          <p:nvPr/>
        </p:nvSpPr>
        <p:spPr>
          <a:xfrm>
            <a:off x="342899" y="2773796"/>
            <a:ext cx="10840915" cy="46671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4"/>
              </a:buClr>
              <a:buSzPct val="120000"/>
              <a:buFont typeface="Calibri" pitchFamily="34" charset="0"/>
              <a:buChar char="•"/>
              <a:defRPr sz="1800" kern="1200">
                <a:solidFill>
                  <a:srgbClr val="254061"/>
                </a:solidFill>
                <a:latin typeface="+mn-lt"/>
                <a:ea typeface="+mn-ea"/>
                <a:cs typeface="+mn-cs"/>
              </a:defRPr>
            </a:lvl1pPr>
            <a:lvl2pPr marL="742950" indent="-285750" algn="l" defTabSz="914400" rtl="0" eaLnBrk="1" latinLnBrk="0" hangingPunct="1">
              <a:spcBef>
                <a:spcPct val="20000"/>
              </a:spcBef>
              <a:buClr>
                <a:schemeClr val="accent1"/>
              </a:buClr>
              <a:buSzPct val="80000"/>
              <a:buFont typeface="Wingdings" pitchFamily="2" charset="2"/>
              <a:buChar char=""/>
              <a:defRPr sz="1400" kern="1200">
                <a:solidFill>
                  <a:srgbClr val="254061"/>
                </a:solidFill>
                <a:latin typeface="+mn-lt"/>
                <a:ea typeface="+mn-ea"/>
                <a:cs typeface="+mn-cs"/>
              </a:defRPr>
            </a:lvl2pPr>
            <a:lvl3pPr marL="11430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4pPr>
            <a:lvl5pPr marL="20574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solidFill>
                  <a:srgbClr val="000000"/>
                </a:solidFill>
              </a:rPr>
              <a:t>The points for activity in the derivatives market are calculated as follow:</a:t>
            </a:r>
          </a:p>
          <a:p>
            <a:pPr marL="0" indent="0">
              <a:buNone/>
            </a:pPr>
            <a:endParaRPr lang="en-US" sz="1600" dirty="0" smtClean="0">
              <a:solidFill>
                <a:srgbClr val="000000"/>
              </a:solidFill>
            </a:endParaRPr>
          </a:p>
          <a:p>
            <a:pPr marL="0" indent="0" algn="ctr">
              <a:buFont typeface="Calibri" pitchFamily="34" charset="0"/>
              <a:buNone/>
            </a:pPr>
            <a:r>
              <a:rPr lang="en-US" sz="1600" i="1" dirty="0" smtClean="0">
                <a:solidFill>
                  <a:schemeClr val="accent1"/>
                </a:solidFill>
              </a:rPr>
              <a:t>Points for competitive quotes + Points for operated contracts</a:t>
            </a:r>
          </a:p>
          <a:p>
            <a:endParaRPr lang="en-US" sz="800" dirty="0" smtClean="0">
              <a:solidFill>
                <a:srgbClr val="000000"/>
              </a:solidFill>
            </a:endParaRPr>
          </a:p>
          <a:p>
            <a:pPr lvl="1"/>
            <a:r>
              <a:rPr lang="en-US" sz="1200" dirty="0" smtClean="0">
                <a:solidFill>
                  <a:srgbClr val="000000"/>
                </a:solidFill>
              </a:rPr>
              <a:t>Up to 70 basis points for competitive quotes in </a:t>
            </a:r>
            <a:r>
              <a:rPr lang="en-US" sz="1200" dirty="0" err="1" smtClean="0">
                <a:solidFill>
                  <a:srgbClr val="000000"/>
                </a:solidFill>
              </a:rPr>
              <a:t>Mbonos</a:t>
            </a:r>
            <a:r>
              <a:rPr lang="en-US" sz="1200" dirty="0" smtClean="0">
                <a:solidFill>
                  <a:srgbClr val="000000"/>
                </a:solidFill>
              </a:rPr>
              <a:t> and zero-coupon bonds future contracts.</a:t>
            </a:r>
          </a:p>
          <a:p>
            <a:pPr lvl="1"/>
            <a:r>
              <a:rPr lang="en-US" sz="1200" dirty="0" smtClean="0">
                <a:solidFill>
                  <a:srgbClr val="000000"/>
                </a:solidFill>
              </a:rPr>
              <a:t>Up to 40 additional basis points if the institution operates 40,000 or more future contracts.</a:t>
            </a:r>
            <a:endParaRPr lang="en-US" sz="1600" dirty="0" smtClean="0">
              <a:solidFill>
                <a:srgbClr val="000000"/>
              </a:solidFill>
            </a:endParaRPr>
          </a:p>
          <a:p>
            <a:endParaRPr lang="en-US" sz="1600" dirty="0" smtClean="0">
              <a:solidFill>
                <a:srgbClr val="000000"/>
              </a:solidFill>
            </a:endParaRPr>
          </a:p>
          <a:p>
            <a:endParaRPr lang="en-US" sz="1600" dirty="0" smtClean="0">
              <a:solidFill>
                <a:srgbClr val="000000"/>
              </a:solidFill>
            </a:endParaRPr>
          </a:p>
          <a:p>
            <a:pPr marL="0" indent="0">
              <a:buFont typeface="Calibri" pitchFamily="34" charset="0"/>
              <a:buNone/>
            </a:pPr>
            <a:r>
              <a:rPr lang="en-US" sz="1600" dirty="0" smtClean="0">
                <a:solidFill>
                  <a:srgbClr val="000000"/>
                </a:solidFill>
              </a:rPr>
              <a:t> </a:t>
            </a:r>
          </a:p>
          <a:p>
            <a:endParaRPr lang="en-US" sz="1600" dirty="0" smtClean="0">
              <a:solidFill>
                <a:srgbClr val="000000"/>
              </a:solidFill>
            </a:endParaRPr>
          </a:p>
          <a:p>
            <a:pPr marL="0" indent="0">
              <a:buFont typeface="Calibri" pitchFamily="34" charset="0"/>
              <a:buNone/>
            </a:pPr>
            <a:endParaRPr lang="en-US" sz="1600" dirty="0" smtClean="0">
              <a:solidFill>
                <a:srgbClr val="000000"/>
              </a:solidFill>
            </a:endParaRPr>
          </a:p>
          <a:p>
            <a:endParaRPr lang="en-US" sz="1600" dirty="0">
              <a:solidFill>
                <a:srgbClr val="000000"/>
              </a:solidFill>
            </a:endParaRPr>
          </a:p>
        </p:txBody>
      </p:sp>
      <p:sp>
        <p:nvSpPr>
          <p:cNvPr id="1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Characteristics</a:t>
            </a:r>
            <a:endParaRPr lang="en-US" dirty="0">
              <a:solidFill>
                <a:schemeClr val="tx1">
                  <a:lumMod val="90000"/>
                  <a:lumOff val="10000"/>
                </a:schemeClr>
              </a:solidFill>
            </a:endParaRPr>
          </a:p>
        </p:txBody>
      </p:sp>
      <p:sp>
        <p:nvSpPr>
          <p:cNvPr id="18" name="Título 1"/>
          <p:cNvSpPr txBox="1">
            <a:spLocks/>
          </p:cNvSpPr>
          <p:nvPr/>
        </p:nvSpPr>
        <p:spPr>
          <a:xfrm>
            <a:off x="342899" y="994040"/>
            <a:ext cx="5969125"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4"/>
                </a:solidFill>
              </a:rPr>
              <a:t>Incentives for operations in Mexican Derivatives Market </a:t>
            </a:r>
            <a:endParaRPr lang="en-US" sz="1800" dirty="0">
              <a:solidFill>
                <a:schemeClr val="accent4"/>
              </a:solidFill>
            </a:endParaRPr>
          </a:p>
        </p:txBody>
      </p:sp>
      <p:graphicFrame>
        <p:nvGraphicFramePr>
          <p:cNvPr id="14" name="Marcador de contenido 5"/>
          <p:cNvGraphicFramePr>
            <a:graphicFrameLocks/>
          </p:cNvGraphicFramePr>
          <p:nvPr>
            <p:extLst>
              <p:ext uri="{D42A27DB-BD31-4B8C-83A1-F6EECF244321}">
                <p14:modId xmlns:p14="http://schemas.microsoft.com/office/powerpoint/2010/main" val="906369245"/>
              </p:ext>
            </p:extLst>
          </p:nvPr>
        </p:nvGraphicFramePr>
        <p:xfrm>
          <a:off x="7200014" y="2005563"/>
          <a:ext cx="4991986" cy="1700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7703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3352" y="620688"/>
            <a:ext cx="11521280" cy="5040561"/>
          </a:xfrm>
        </p:spPr>
        <p:txBody>
          <a:bodyPr>
            <a:noAutofit/>
          </a:bodyPr>
          <a:lstStyle/>
          <a:p>
            <a:pPr algn="just"/>
            <a:endParaRPr lang="en-US" sz="2000" dirty="0" smtClean="0">
              <a:solidFill>
                <a:srgbClr val="000000"/>
              </a:solidFill>
            </a:endParaRPr>
          </a:p>
          <a:p>
            <a:pPr marL="0" indent="0" algn="just">
              <a:buNone/>
            </a:pPr>
            <a:endParaRPr lang="en-US" sz="1050" dirty="0" smtClean="0">
              <a:solidFill>
                <a:srgbClr val="000000"/>
              </a:solidFill>
            </a:endParaRPr>
          </a:p>
          <a:p>
            <a:pPr algn="just"/>
            <a:r>
              <a:rPr lang="en-US" sz="1600" dirty="0">
                <a:solidFill>
                  <a:srgbClr val="000000"/>
                </a:solidFill>
              </a:rPr>
              <a:t>Market makers have contributed both to make the primary market of securities more efficient and sophisticated and to develop the securities’ secondary market. When the Market Maker Program was first implemented in 2000, the government domestic financing revolved around short-term instruments and floating-rate coupon bonds. </a:t>
            </a:r>
            <a:r>
              <a:rPr lang="en-US" sz="1600" dirty="0" smtClean="0">
                <a:solidFill>
                  <a:srgbClr val="000000"/>
                </a:solidFill>
              </a:rPr>
              <a:t>Likewise</a:t>
            </a:r>
            <a:r>
              <a:rPr lang="en-US" sz="1600" dirty="0">
                <a:solidFill>
                  <a:srgbClr val="000000"/>
                </a:solidFill>
              </a:rPr>
              <a:t>, the level of domestic debt placed through market instruments accounted for only 8% of GDP</a:t>
            </a:r>
            <a:r>
              <a:rPr lang="en-US" sz="1600" dirty="0" smtClean="0">
                <a:solidFill>
                  <a:srgbClr val="000000"/>
                </a:solidFill>
              </a:rPr>
              <a:t>.</a:t>
            </a:r>
          </a:p>
          <a:p>
            <a:pPr algn="just"/>
            <a:r>
              <a:rPr lang="en-US" sz="1600" dirty="0">
                <a:solidFill>
                  <a:srgbClr val="000000"/>
                </a:solidFill>
              </a:rPr>
              <a:t>At the beginning, the Market Maker </a:t>
            </a:r>
            <a:r>
              <a:rPr lang="en-US" sz="1600" dirty="0" smtClean="0">
                <a:solidFill>
                  <a:srgbClr val="000000"/>
                </a:solidFill>
              </a:rPr>
              <a:t>Program </a:t>
            </a:r>
            <a:r>
              <a:rPr lang="en-US" sz="1600" dirty="0">
                <a:solidFill>
                  <a:srgbClr val="000000"/>
                </a:solidFill>
              </a:rPr>
              <a:t>considered only </a:t>
            </a:r>
            <a:r>
              <a:rPr lang="en-US" sz="1600" dirty="0" err="1" smtClean="0">
                <a:solidFill>
                  <a:srgbClr val="000000"/>
                </a:solidFill>
              </a:rPr>
              <a:t>Cetes</a:t>
            </a:r>
            <a:r>
              <a:rPr lang="en-US" sz="1600" dirty="0" smtClean="0">
                <a:solidFill>
                  <a:srgbClr val="000000"/>
                </a:solidFill>
              </a:rPr>
              <a:t> </a:t>
            </a:r>
            <a:r>
              <a:rPr lang="en-US" sz="1600" dirty="0">
                <a:solidFill>
                  <a:srgbClr val="000000"/>
                </a:solidFill>
              </a:rPr>
              <a:t>and </a:t>
            </a:r>
            <a:r>
              <a:rPr lang="en-US" sz="1600" dirty="0" smtClean="0">
                <a:solidFill>
                  <a:srgbClr val="000000"/>
                </a:solidFill>
              </a:rPr>
              <a:t>3-year fixed </a:t>
            </a:r>
            <a:r>
              <a:rPr lang="en-US" sz="1600" dirty="0">
                <a:solidFill>
                  <a:srgbClr val="000000"/>
                </a:solidFill>
              </a:rPr>
              <a:t>rate nominal </a:t>
            </a:r>
            <a:r>
              <a:rPr lang="en-US" sz="1600" dirty="0" smtClean="0">
                <a:solidFill>
                  <a:srgbClr val="000000"/>
                </a:solidFill>
              </a:rPr>
              <a:t>bonds </a:t>
            </a:r>
            <a:r>
              <a:rPr lang="en-US" sz="1600" dirty="0">
                <a:solidFill>
                  <a:srgbClr val="000000"/>
                </a:solidFill>
              </a:rPr>
              <a:t>created </a:t>
            </a:r>
            <a:r>
              <a:rPr lang="en-US" sz="1600" dirty="0" smtClean="0">
                <a:solidFill>
                  <a:srgbClr val="000000"/>
                </a:solidFill>
              </a:rPr>
              <a:t>in January of 2000. In </a:t>
            </a:r>
            <a:r>
              <a:rPr lang="en-US" sz="1600" dirty="0">
                <a:solidFill>
                  <a:srgbClr val="000000"/>
                </a:solidFill>
              </a:rPr>
              <a:t>May, a 5-year bono was placed. In tandem with the development of the Market Maker Program, the maturities of fixed rate placements extended to 10, 20 and 30 years, </a:t>
            </a:r>
            <a:r>
              <a:rPr lang="en-US" sz="1600" dirty="0" smtClean="0">
                <a:solidFill>
                  <a:srgbClr val="000000"/>
                </a:solidFill>
              </a:rPr>
              <a:t>respectively. At </a:t>
            </a:r>
            <a:r>
              <a:rPr lang="en-US" sz="1600" dirty="0">
                <a:solidFill>
                  <a:srgbClr val="000000"/>
                </a:solidFill>
              </a:rPr>
              <a:t>the end of 2013, and having the entire fixed rate yield curve developed, these instruments accounted for 53% of the total amount of government </a:t>
            </a:r>
            <a:r>
              <a:rPr lang="en-US" sz="1600" dirty="0" smtClean="0">
                <a:solidFill>
                  <a:srgbClr val="000000"/>
                </a:solidFill>
              </a:rPr>
              <a:t>securities </a:t>
            </a:r>
            <a:r>
              <a:rPr lang="en-US" sz="1600" dirty="0">
                <a:solidFill>
                  <a:srgbClr val="000000"/>
                </a:solidFill>
              </a:rPr>
              <a:t>and 23% of GDP</a:t>
            </a:r>
            <a:r>
              <a:rPr lang="en-US" sz="1600" dirty="0" smtClean="0">
                <a:solidFill>
                  <a:srgbClr val="000000"/>
                </a:solidFill>
              </a:rPr>
              <a:t>.</a:t>
            </a:r>
            <a:endParaRPr lang="en-US" sz="2000" dirty="0">
              <a:solidFill>
                <a:srgbClr val="000000"/>
              </a:solidFill>
            </a:endParaRPr>
          </a:p>
        </p:txBody>
      </p:sp>
      <p:sp>
        <p:nvSpPr>
          <p:cNvPr id="6"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Development and Contributions</a:t>
            </a:r>
            <a:endParaRPr lang="en-US" dirty="0">
              <a:solidFill>
                <a:schemeClr val="tx1">
                  <a:lumMod val="90000"/>
                  <a:lumOff val="10000"/>
                </a:schemeClr>
              </a:solidFill>
            </a:endParaRPr>
          </a:p>
        </p:txBody>
      </p:sp>
      <p:sp>
        <p:nvSpPr>
          <p:cNvPr id="7" name="Título 1"/>
          <p:cNvSpPr txBox="1">
            <a:spLocks/>
          </p:cNvSpPr>
          <p:nvPr/>
        </p:nvSpPr>
        <p:spPr>
          <a:xfrm>
            <a:off x="290837" y="866887"/>
            <a:ext cx="4539701"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4"/>
                </a:solidFill>
              </a:rPr>
              <a:t>Yield Curve development</a:t>
            </a:r>
            <a:endParaRPr lang="en-US" sz="1800" dirty="0">
              <a:solidFill>
                <a:schemeClr val="accent4"/>
              </a:solidFill>
            </a:endParaRPr>
          </a:p>
        </p:txBody>
      </p:sp>
      <p:sp>
        <p:nvSpPr>
          <p:cNvPr id="12" name="8 CuadroTexto"/>
          <p:cNvSpPr txBox="1"/>
          <p:nvPr/>
        </p:nvSpPr>
        <p:spPr>
          <a:xfrm>
            <a:off x="-175280" y="3245559"/>
            <a:ext cx="4678602" cy="523220"/>
          </a:xfrm>
          <a:prstGeom prst="rect">
            <a:avLst/>
          </a:prstGeom>
          <a:noFill/>
        </p:spPr>
        <p:txBody>
          <a:bodyPr wrap="square" rtlCol="0">
            <a:spAutoFit/>
          </a:bodyPr>
          <a:lstStyle/>
          <a:p>
            <a:pPr algn="ctr"/>
            <a:r>
              <a:rPr lang="en-US" sz="1400" b="1" dirty="0" smtClean="0"/>
              <a:t>Development of domestic government debt securities</a:t>
            </a:r>
          </a:p>
          <a:p>
            <a:pPr algn="ctr"/>
            <a:r>
              <a:rPr lang="en-US" sz="1400" dirty="0" smtClean="0"/>
              <a:t>Percentage</a:t>
            </a:r>
            <a:endParaRPr lang="en-US" sz="1400" dirty="0"/>
          </a:p>
        </p:txBody>
      </p:sp>
      <p:pic>
        <p:nvPicPr>
          <p:cNvPr id="5" name="Imagen 4"/>
          <p:cNvPicPr>
            <a:picLocks noChangeAspect="1"/>
          </p:cNvPicPr>
          <p:nvPr/>
        </p:nvPicPr>
        <p:blipFill rotWithShape="1">
          <a:blip r:embed="rId2"/>
          <a:srcRect t="2340" r="7099" b="1905"/>
          <a:stretch/>
        </p:blipFill>
        <p:spPr>
          <a:xfrm>
            <a:off x="407367" y="3712482"/>
            <a:ext cx="3610596" cy="2637691"/>
          </a:xfrm>
          <a:prstGeom prst="rect">
            <a:avLst/>
          </a:prstGeom>
        </p:spPr>
      </p:pic>
      <p:sp>
        <p:nvSpPr>
          <p:cNvPr id="11" name="4 CuadroTexto"/>
          <p:cNvSpPr txBox="1"/>
          <p:nvPr/>
        </p:nvSpPr>
        <p:spPr>
          <a:xfrm>
            <a:off x="4931052" y="3247800"/>
            <a:ext cx="2810825" cy="523220"/>
          </a:xfrm>
          <a:prstGeom prst="rect">
            <a:avLst/>
          </a:prstGeom>
          <a:noFill/>
        </p:spPr>
        <p:txBody>
          <a:bodyPr wrap="square" rtlCol="0">
            <a:spAutoFit/>
          </a:bodyPr>
          <a:lstStyle/>
          <a:p>
            <a:pPr algn="ctr"/>
            <a:r>
              <a:rPr lang="es-MX" sz="1400" b="1" dirty="0" err="1" smtClean="0"/>
              <a:t>Evolution</a:t>
            </a:r>
            <a:r>
              <a:rPr lang="es-MX" sz="1400" b="1" dirty="0" smtClean="0"/>
              <a:t> of </a:t>
            </a:r>
            <a:r>
              <a:rPr lang="es-MX" sz="1400" b="1" dirty="0" err="1" smtClean="0"/>
              <a:t>Mexican</a:t>
            </a:r>
            <a:r>
              <a:rPr lang="es-MX" sz="1400" b="1" dirty="0" smtClean="0"/>
              <a:t> </a:t>
            </a:r>
            <a:r>
              <a:rPr lang="es-MX" sz="1400" b="1" dirty="0" err="1" smtClean="0"/>
              <a:t>yield</a:t>
            </a:r>
            <a:r>
              <a:rPr lang="es-MX" sz="1400" b="1" dirty="0" smtClean="0"/>
              <a:t> curve</a:t>
            </a:r>
          </a:p>
          <a:p>
            <a:pPr algn="ctr"/>
            <a:r>
              <a:rPr lang="es-MX" sz="1400" dirty="0" err="1" smtClean="0"/>
              <a:t>Percentage</a:t>
            </a:r>
            <a:endParaRPr lang="es-MX" sz="1400" dirty="0"/>
          </a:p>
        </p:txBody>
      </p:sp>
      <p:sp>
        <p:nvSpPr>
          <p:cNvPr id="13" name="8 CuadroTexto"/>
          <p:cNvSpPr txBox="1"/>
          <p:nvPr/>
        </p:nvSpPr>
        <p:spPr>
          <a:xfrm>
            <a:off x="8178848" y="3245559"/>
            <a:ext cx="3722314" cy="523220"/>
          </a:xfrm>
          <a:prstGeom prst="rect">
            <a:avLst/>
          </a:prstGeom>
          <a:noFill/>
        </p:spPr>
        <p:txBody>
          <a:bodyPr wrap="square" rtlCol="0">
            <a:spAutoFit/>
          </a:bodyPr>
          <a:lstStyle/>
          <a:p>
            <a:pPr algn="ctr"/>
            <a:r>
              <a:rPr lang="es-MX" sz="1400" b="1" dirty="0" err="1" smtClean="0"/>
              <a:t>Average</a:t>
            </a:r>
            <a:r>
              <a:rPr lang="es-MX" sz="1400" b="1" dirty="0" smtClean="0"/>
              <a:t> </a:t>
            </a:r>
            <a:r>
              <a:rPr lang="es-MX" sz="1400" b="1" dirty="0" err="1" smtClean="0"/>
              <a:t>maturity</a:t>
            </a:r>
            <a:r>
              <a:rPr lang="es-MX" sz="1400" b="1" dirty="0" smtClean="0"/>
              <a:t> of </a:t>
            </a:r>
            <a:r>
              <a:rPr lang="es-MX" sz="1400" b="1" dirty="0" err="1" smtClean="0"/>
              <a:t>Government</a:t>
            </a:r>
            <a:r>
              <a:rPr lang="es-MX" sz="1400" b="1" dirty="0" smtClean="0"/>
              <a:t> </a:t>
            </a:r>
            <a:r>
              <a:rPr lang="es-MX" sz="1400" b="1" dirty="0" err="1" smtClean="0"/>
              <a:t>securities</a:t>
            </a:r>
            <a:endParaRPr lang="es-MX" sz="1400" b="1" dirty="0" smtClean="0"/>
          </a:p>
          <a:p>
            <a:pPr algn="ctr"/>
            <a:r>
              <a:rPr lang="es-MX" sz="1400" dirty="0" err="1" smtClean="0"/>
              <a:t>Years</a:t>
            </a:r>
            <a:endParaRPr lang="es-MX" sz="1400" dirty="0"/>
          </a:p>
        </p:txBody>
      </p:sp>
      <p:sp>
        <p:nvSpPr>
          <p:cNvPr id="19" name="8 CuadroTexto"/>
          <p:cNvSpPr txBox="1"/>
          <p:nvPr/>
        </p:nvSpPr>
        <p:spPr>
          <a:xfrm>
            <a:off x="8183921" y="6252789"/>
            <a:ext cx="2586020"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Banco de México.</a:t>
            </a:r>
            <a:endParaRPr lang="es-MX" sz="900" dirty="0">
              <a:solidFill>
                <a:srgbClr val="000000"/>
              </a:solidFill>
            </a:endParaRPr>
          </a:p>
        </p:txBody>
      </p:sp>
      <p:pic>
        <p:nvPicPr>
          <p:cNvPr id="10" name="Imagen 16"/>
          <p:cNvPicPr>
            <a:picLocks noChangeAspect="1"/>
          </p:cNvPicPr>
          <p:nvPr/>
        </p:nvPicPr>
        <p:blipFill>
          <a:blip r:embed="rId3"/>
          <a:stretch>
            <a:fillRect/>
          </a:stretch>
        </p:blipFill>
        <p:spPr>
          <a:xfrm>
            <a:off x="8098321" y="3721841"/>
            <a:ext cx="3616343" cy="2583956"/>
          </a:xfrm>
          <a:prstGeom prst="rect">
            <a:avLst/>
          </a:prstGeom>
        </p:spPr>
      </p:pic>
      <p:sp>
        <p:nvSpPr>
          <p:cNvPr id="20" name="8 CuadroTexto"/>
          <p:cNvSpPr txBox="1"/>
          <p:nvPr/>
        </p:nvSpPr>
        <p:spPr>
          <a:xfrm>
            <a:off x="290837" y="6305797"/>
            <a:ext cx="4312055"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Banco de México.</a:t>
            </a:r>
            <a:endParaRPr lang="es-MX" sz="900" dirty="0">
              <a:solidFill>
                <a:srgbClr val="000000"/>
              </a:solidFill>
            </a:endParaRPr>
          </a:p>
        </p:txBody>
      </p:sp>
      <p:pic>
        <p:nvPicPr>
          <p:cNvPr id="23" name="Imagen 17"/>
          <p:cNvPicPr>
            <a:picLocks noChangeAspect="1"/>
          </p:cNvPicPr>
          <p:nvPr/>
        </p:nvPicPr>
        <p:blipFill>
          <a:blip r:embed="rId4"/>
          <a:stretch>
            <a:fillRect/>
          </a:stretch>
        </p:blipFill>
        <p:spPr>
          <a:xfrm>
            <a:off x="4517619" y="3684012"/>
            <a:ext cx="3566405" cy="2548274"/>
          </a:xfrm>
          <a:prstGeom prst="rect">
            <a:avLst/>
          </a:prstGeom>
        </p:spPr>
      </p:pic>
      <p:sp>
        <p:nvSpPr>
          <p:cNvPr id="24" name="Cerrar llave 20"/>
          <p:cNvSpPr/>
          <p:nvPr/>
        </p:nvSpPr>
        <p:spPr>
          <a:xfrm rot="5400000">
            <a:off x="5507758" y="5396677"/>
            <a:ext cx="111224" cy="14656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5" name="Cerrar llave 21"/>
          <p:cNvSpPr/>
          <p:nvPr/>
        </p:nvSpPr>
        <p:spPr>
          <a:xfrm rot="5400000">
            <a:off x="7014223" y="5356920"/>
            <a:ext cx="124476" cy="153192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6" name="CuadroTexto 27"/>
          <p:cNvSpPr txBox="1"/>
          <p:nvPr/>
        </p:nvSpPr>
        <p:spPr>
          <a:xfrm>
            <a:off x="5289167" y="6112050"/>
            <a:ext cx="1030620" cy="276999"/>
          </a:xfrm>
          <a:prstGeom prst="rect">
            <a:avLst/>
          </a:prstGeom>
          <a:noFill/>
          <a:ln>
            <a:noFill/>
          </a:ln>
        </p:spPr>
        <p:txBody>
          <a:bodyPr wrap="square" rtlCol="0">
            <a:spAutoFit/>
          </a:bodyPr>
          <a:lstStyle/>
          <a:p>
            <a:r>
              <a:rPr lang="es-MX" sz="1200" b="1" dirty="0" smtClean="0"/>
              <a:t>Cetes</a:t>
            </a:r>
          </a:p>
        </p:txBody>
      </p:sp>
      <p:sp>
        <p:nvSpPr>
          <p:cNvPr id="27" name="CuadroTexto 28"/>
          <p:cNvSpPr txBox="1"/>
          <p:nvPr/>
        </p:nvSpPr>
        <p:spPr>
          <a:xfrm>
            <a:off x="6734799" y="6092403"/>
            <a:ext cx="724930" cy="276999"/>
          </a:xfrm>
          <a:prstGeom prst="rect">
            <a:avLst/>
          </a:prstGeom>
          <a:noFill/>
          <a:ln>
            <a:noFill/>
          </a:ln>
        </p:spPr>
        <p:txBody>
          <a:bodyPr wrap="square" rtlCol="0">
            <a:spAutoFit/>
          </a:bodyPr>
          <a:lstStyle/>
          <a:p>
            <a:r>
              <a:rPr lang="es-MX" sz="1200" b="1" dirty="0" err="1" smtClean="0"/>
              <a:t>MBonos</a:t>
            </a:r>
            <a:endParaRPr lang="es-MX" sz="1200" b="1" dirty="0" smtClean="0"/>
          </a:p>
        </p:txBody>
      </p:sp>
      <p:sp>
        <p:nvSpPr>
          <p:cNvPr id="18" name="8 CuadroTexto"/>
          <p:cNvSpPr txBox="1"/>
          <p:nvPr/>
        </p:nvSpPr>
        <p:spPr>
          <a:xfrm>
            <a:off x="4488395" y="6325041"/>
            <a:ext cx="2586020"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Banco de México.</a:t>
            </a:r>
            <a:endParaRPr lang="es-MX" sz="900" dirty="0">
              <a:solidFill>
                <a:srgbClr val="000000"/>
              </a:solidFill>
            </a:endParaRPr>
          </a:p>
        </p:txBody>
      </p:sp>
    </p:spTree>
    <p:extLst>
      <p:ext uri="{BB962C8B-B14F-4D97-AF65-F5344CB8AC3E}">
        <p14:creationId xmlns:p14="http://schemas.microsoft.com/office/powerpoint/2010/main" val="3661455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342899" y="1417396"/>
            <a:ext cx="11359663" cy="4667171"/>
          </a:xfrm>
        </p:spPr>
        <p:txBody>
          <a:bodyPr>
            <a:noAutofit/>
          </a:bodyPr>
          <a:lstStyle/>
          <a:p>
            <a:r>
              <a:rPr lang="en-US" sz="1600" dirty="0">
                <a:solidFill>
                  <a:srgbClr val="000000"/>
                </a:solidFill>
              </a:rPr>
              <a:t>Market makers have reinforced the primary placement of securities. Ever since there are market makers for each type of instrument, no auction of </a:t>
            </a:r>
            <a:r>
              <a:rPr lang="en-US" sz="1600" dirty="0" err="1" smtClean="0">
                <a:solidFill>
                  <a:srgbClr val="000000"/>
                </a:solidFill>
              </a:rPr>
              <a:t>Cetes</a:t>
            </a:r>
            <a:r>
              <a:rPr lang="en-US" sz="1600" dirty="0" smtClean="0">
                <a:solidFill>
                  <a:srgbClr val="000000"/>
                </a:solidFill>
              </a:rPr>
              <a:t>, </a:t>
            </a:r>
            <a:r>
              <a:rPr lang="en-US" sz="1600" dirty="0" err="1">
                <a:solidFill>
                  <a:srgbClr val="000000"/>
                </a:solidFill>
              </a:rPr>
              <a:t>Bonos</a:t>
            </a:r>
            <a:r>
              <a:rPr lang="en-US" sz="1600" dirty="0">
                <a:solidFill>
                  <a:srgbClr val="000000"/>
                </a:solidFill>
              </a:rPr>
              <a:t> </a:t>
            </a:r>
            <a:r>
              <a:rPr lang="en-US" sz="1600" dirty="0" smtClean="0">
                <a:solidFill>
                  <a:srgbClr val="000000"/>
                </a:solidFill>
              </a:rPr>
              <a:t>and </a:t>
            </a:r>
            <a:r>
              <a:rPr lang="en-US" sz="1600" dirty="0">
                <a:solidFill>
                  <a:srgbClr val="000000"/>
                </a:solidFill>
              </a:rPr>
              <a:t>Udibonos </a:t>
            </a:r>
            <a:r>
              <a:rPr lang="en-US" sz="1600" dirty="0" smtClean="0">
                <a:solidFill>
                  <a:srgbClr val="000000"/>
                </a:solidFill>
              </a:rPr>
              <a:t>has </a:t>
            </a:r>
            <a:r>
              <a:rPr lang="en-US" sz="1600" dirty="0">
                <a:solidFill>
                  <a:srgbClr val="000000"/>
                </a:solidFill>
              </a:rPr>
              <a:t>been declared void.</a:t>
            </a:r>
          </a:p>
          <a:p>
            <a:endParaRPr lang="en-US" sz="1600" dirty="0">
              <a:solidFill>
                <a:srgbClr val="000000"/>
              </a:solidFill>
            </a:endParaRPr>
          </a:p>
          <a:p>
            <a:endParaRPr lang="en-US" sz="1600" dirty="0">
              <a:solidFill>
                <a:srgbClr val="000000"/>
              </a:solidFill>
            </a:endParaRPr>
          </a:p>
        </p:txBody>
      </p:sp>
      <p:sp>
        <p:nvSpPr>
          <p:cNvPr id="1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Development and Contributions</a:t>
            </a:r>
            <a:endParaRPr lang="en-US" dirty="0">
              <a:solidFill>
                <a:schemeClr val="tx1">
                  <a:lumMod val="90000"/>
                  <a:lumOff val="10000"/>
                </a:schemeClr>
              </a:solidFill>
            </a:endParaRPr>
          </a:p>
        </p:txBody>
      </p:sp>
      <p:sp>
        <p:nvSpPr>
          <p:cNvPr id="18" name="Título 1"/>
          <p:cNvSpPr txBox="1">
            <a:spLocks/>
          </p:cNvSpPr>
          <p:nvPr/>
        </p:nvSpPr>
        <p:spPr>
          <a:xfrm>
            <a:off x="342899" y="994040"/>
            <a:ext cx="5969125"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4"/>
                </a:solidFill>
              </a:rPr>
              <a:t>Primary placement of securities (primary auctions)</a:t>
            </a:r>
            <a:endParaRPr lang="en-US" sz="1800" dirty="0">
              <a:solidFill>
                <a:schemeClr val="accent4"/>
              </a:solidFill>
            </a:endParaRPr>
          </a:p>
        </p:txBody>
      </p:sp>
      <p:sp>
        <p:nvSpPr>
          <p:cNvPr id="14" name="CuadroTexto 84"/>
          <p:cNvSpPr txBox="1"/>
          <p:nvPr/>
        </p:nvSpPr>
        <p:spPr>
          <a:xfrm>
            <a:off x="1764309" y="2875842"/>
            <a:ext cx="2792627" cy="307777"/>
          </a:xfrm>
          <a:prstGeom prst="rect">
            <a:avLst/>
          </a:prstGeom>
          <a:noFill/>
        </p:spPr>
        <p:txBody>
          <a:bodyPr wrap="square" rtlCol="0">
            <a:spAutoFit/>
          </a:bodyPr>
          <a:lstStyle/>
          <a:p>
            <a:pPr algn="ctr"/>
            <a:r>
              <a:rPr lang="es-MX" sz="1400" b="1" smtClean="0"/>
              <a:t>Bonos</a:t>
            </a:r>
            <a:endParaRPr lang="es-MX" sz="1100" b="1" dirty="0"/>
          </a:p>
        </p:txBody>
      </p:sp>
      <p:sp>
        <p:nvSpPr>
          <p:cNvPr id="15" name="CuadroTexto 85"/>
          <p:cNvSpPr txBox="1"/>
          <p:nvPr/>
        </p:nvSpPr>
        <p:spPr>
          <a:xfrm rot="5400000" flipH="1">
            <a:off x="4850370" y="4297394"/>
            <a:ext cx="1354437" cy="261610"/>
          </a:xfrm>
          <a:prstGeom prst="rect">
            <a:avLst/>
          </a:prstGeom>
          <a:noFill/>
        </p:spPr>
        <p:txBody>
          <a:bodyPr wrap="square" rtlCol="0">
            <a:spAutoFit/>
          </a:bodyPr>
          <a:lstStyle/>
          <a:p>
            <a:pPr algn="ctr"/>
            <a:r>
              <a:rPr lang="es-MX" sz="1100" smtClean="0">
                <a:solidFill>
                  <a:srgbClr val="000000"/>
                </a:solidFill>
              </a:rPr>
              <a:t>Times</a:t>
            </a:r>
            <a:endParaRPr lang="es-MX" sz="1000" dirty="0">
              <a:solidFill>
                <a:srgbClr val="000000"/>
              </a:solidFill>
            </a:endParaRPr>
          </a:p>
        </p:txBody>
      </p:sp>
      <p:sp>
        <p:nvSpPr>
          <p:cNvPr id="19" name="CuadroTexto 86"/>
          <p:cNvSpPr txBox="1"/>
          <p:nvPr/>
        </p:nvSpPr>
        <p:spPr>
          <a:xfrm>
            <a:off x="7055173" y="2844241"/>
            <a:ext cx="2792627" cy="307777"/>
          </a:xfrm>
          <a:prstGeom prst="rect">
            <a:avLst/>
          </a:prstGeom>
          <a:noFill/>
        </p:spPr>
        <p:txBody>
          <a:bodyPr wrap="square" rtlCol="0">
            <a:spAutoFit/>
          </a:bodyPr>
          <a:lstStyle/>
          <a:p>
            <a:pPr algn="ctr"/>
            <a:r>
              <a:rPr lang="es-MX" sz="1400" b="1" smtClean="0"/>
              <a:t>Udibonos</a:t>
            </a:r>
            <a:endParaRPr lang="es-MX" sz="1100" b="1" dirty="0"/>
          </a:p>
        </p:txBody>
      </p:sp>
      <p:sp>
        <p:nvSpPr>
          <p:cNvPr id="23" name="8 CuadroTexto"/>
          <p:cNvSpPr txBox="1"/>
          <p:nvPr/>
        </p:nvSpPr>
        <p:spPr>
          <a:xfrm>
            <a:off x="4161573" y="2464054"/>
            <a:ext cx="3722314" cy="523220"/>
          </a:xfrm>
          <a:prstGeom prst="rect">
            <a:avLst/>
          </a:prstGeom>
          <a:noFill/>
        </p:spPr>
        <p:txBody>
          <a:bodyPr wrap="square" rtlCol="0">
            <a:spAutoFit/>
          </a:bodyPr>
          <a:lstStyle/>
          <a:p>
            <a:pPr algn="ctr"/>
            <a:r>
              <a:rPr lang="es-MX" sz="1400" b="1" dirty="0" smtClean="0"/>
              <a:t>Bid to Cover in </a:t>
            </a:r>
            <a:r>
              <a:rPr lang="es-MX" sz="1400" b="1" dirty="0" err="1" smtClean="0"/>
              <a:t>Primary</a:t>
            </a:r>
            <a:r>
              <a:rPr lang="es-MX" sz="1400" b="1" dirty="0" smtClean="0"/>
              <a:t> </a:t>
            </a:r>
            <a:r>
              <a:rPr lang="es-MX" sz="1400" b="1" dirty="0" err="1" smtClean="0"/>
              <a:t>Market</a:t>
            </a:r>
            <a:endParaRPr lang="es-MX" sz="1400" b="1" dirty="0"/>
          </a:p>
          <a:p>
            <a:pPr algn="ctr"/>
            <a:r>
              <a:rPr lang="es-MX" sz="1400" dirty="0" smtClean="0"/>
              <a:t>Times</a:t>
            </a:r>
          </a:p>
        </p:txBody>
      </p:sp>
      <p:sp>
        <p:nvSpPr>
          <p:cNvPr id="24" name="CuadroTexto 85"/>
          <p:cNvSpPr txBox="1"/>
          <p:nvPr/>
        </p:nvSpPr>
        <p:spPr>
          <a:xfrm rot="5400000" flipH="1">
            <a:off x="10089338" y="4297394"/>
            <a:ext cx="1354437" cy="261610"/>
          </a:xfrm>
          <a:prstGeom prst="rect">
            <a:avLst/>
          </a:prstGeom>
          <a:noFill/>
        </p:spPr>
        <p:txBody>
          <a:bodyPr wrap="square" rtlCol="0">
            <a:spAutoFit/>
          </a:bodyPr>
          <a:lstStyle/>
          <a:p>
            <a:pPr algn="ctr"/>
            <a:r>
              <a:rPr lang="es-MX" sz="1100" dirty="0" smtClean="0">
                <a:solidFill>
                  <a:srgbClr val="000000"/>
                </a:solidFill>
              </a:rPr>
              <a:t>Times</a:t>
            </a:r>
            <a:endParaRPr lang="es-MX" sz="1100" dirty="0">
              <a:solidFill>
                <a:srgbClr val="000000"/>
              </a:solidFill>
            </a:endParaRPr>
          </a:p>
        </p:txBody>
      </p:sp>
      <p:pic>
        <p:nvPicPr>
          <p:cNvPr id="6" name="Imagen 7"/>
          <p:cNvPicPr>
            <a:picLocks noChangeAspect="1"/>
          </p:cNvPicPr>
          <p:nvPr/>
        </p:nvPicPr>
        <p:blipFill>
          <a:blip r:embed="rId2"/>
          <a:stretch>
            <a:fillRect/>
          </a:stretch>
        </p:blipFill>
        <p:spPr>
          <a:xfrm>
            <a:off x="1094752" y="3007056"/>
            <a:ext cx="4391175" cy="3024572"/>
          </a:xfrm>
          <a:prstGeom prst="rect">
            <a:avLst/>
          </a:prstGeom>
        </p:spPr>
      </p:pic>
      <p:pic>
        <p:nvPicPr>
          <p:cNvPr id="7" name="Imagen 8"/>
          <p:cNvPicPr>
            <a:picLocks noChangeAspect="1"/>
          </p:cNvPicPr>
          <p:nvPr/>
        </p:nvPicPr>
        <p:blipFill>
          <a:blip r:embed="rId3"/>
          <a:stretch>
            <a:fillRect/>
          </a:stretch>
        </p:blipFill>
        <p:spPr>
          <a:xfrm>
            <a:off x="6312024" y="2954454"/>
            <a:ext cx="4552003" cy="3135347"/>
          </a:xfrm>
          <a:prstGeom prst="rect">
            <a:avLst/>
          </a:prstGeom>
        </p:spPr>
      </p:pic>
      <p:sp>
        <p:nvSpPr>
          <p:cNvPr id="13" name="8 CuadroTexto"/>
          <p:cNvSpPr txBox="1"/>
          <p:nvPr/>
        </p:nvSpPr>
        <p:spPr>
          <a:xfrm>
            <a:off x="1183394" y="5961456"/>
            <a:ext cx="4312055" cy="246221"/>
          </a:xfrm>
          <a:prstGeom prst="rect">
            <a:avLst/>
          </a:prstGeom>
          <a:noFill/>
        </p:spPr>
        <p:txBody>
          <a:bodyPr wrap="square" rtlCol="0">
            <a:spAutoFit/>
          </a:bodyPr>
          <a:lstStyle/>
          <a:p>
            <a:r>
              <a:rPr lang="es-MX" sz="1000" dirty="0" err="1"/>
              <a:t>Source</a:t>
            </a:r>
            <a:r>
              <a:rPr lang="es-MX" sz="1000" dirty="0"/>
              <a:t>: Banco de </a:t>
            </a:r>
            <a:r>
              <a:rPr lang="es-MX" sz="1000" dirty="0" smtClean="0"/>
              <a:t>Mexico.</a:t>
            </a:r>
            <a:endParaRPr lang="es-MX" sz="1000" dirty="0"/>
          </a:p>
        </p:txBody>
      </p:sp>
      <p:sp>
        <p:nvSpPr>
          <p:cNvPr id="25" name="8 CuadroTexto"/>
          <p:cNvSpPr txBox="1"/>
          <p:nvPr/>
        </p:nvSpPr>
        <p:spPr>
          <a:xfrm>
            <a:off x="6181218" y="5944481"/>
            <a:ext cx="4312055" cy="246221"/>
          </a:xfrm>
          <a:prstGeom prst="rect">
            <a:avLst/>
          </a:prstGeom>
          <a:noFill/>
        </p:spPr>
        <p:txBody>
          <a:bodyPr wrap="square" rtlCol="0">
            <a:spAutoFit/>
          </a:bodyPr>
          <a:lstStyle/>
          <a:p>
            <a:r>
              <a:rPr lang="es-MX" sz="1000" dirty="0" err="1" smtClean="0"/>
              <a:t>Source</a:t>
            </a:r>
            <a:r>
              <a:rPr lang="es-MX" sz="1000" dirty="0" smtClean="0"/>
              <a:t>: Banco de Mexico.</a:t>
            </a:r>
            <a:endParaRPr lang="es-MX" sz="1000" dirty="0"/>
          </a:p>
        </p:txBody>
      </p:sp>
    </p:spTree>
    <p:extLst>
      <p:ext uri="{BB962C8B-B14F-4D97-AF65-F5344CB8AC3E}">
        <p14:creationId xmlns:p14="http://schemas.microsoft.com/office/powerpoint/2010/main" val="1406317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342899" y="1083695"/>
            <a:ext cx="11359663" cy="4667171"/>
          </a:xfrm>
        </p:spPr>
        <p:txBody>
          <a:bodyPr>
            <a:noAutofit/>
          </a:bodyPr>
          <a:lstStyle/>
          <a:p>
            <a:pPr algn="just"/>
            <a:r>
              <a:rPr lang="en-US" sz="1600" dirty="0" smtClean="0">
                <a:solidFill>
                  <a:srgbClr val="000000"/>
                </a:solidFill>
              </a:rPr>
              <a:t>Market </a:t>
            </a:r>
            <a:r>
              <a:rPr lang="en-US" sz="1600" dirty="0">
                <a:solidFill>
                  <a:srgbClr val="000000"/>
                </a:solidFill>
              </a:rPr>
              <a:t>makers have </a:t>
            </a:r>
            <a:r>
              <a:rPr lang="en-US" sz="1600" dirty="0" smtClean="0">
                <a:solidFill>
                  <a:srgbClr val="000000"/>
                </a:solidFill>
              </a:rPr>
              <a:t> </a:t>
            </a:r>
            <a:r>
              <a:rPr lang="en-US" sz="1600" dirty="0">
                <a:solidFill>
                  <a:srgbClr val="000000"/>
                </a:solidFill>
              </a:rPr>
              <a:t>played a key role in the new way of placing domestic government </a:t>
            </a:r>
            <a:r>
              <a:rPr lang="en-US" sz="1600" dirty="0" smtClean="0">
                <a:solidFill>
                  <a:srgbClr val="000000"/>
                </a:solidFill>
              </a:rPr>
              <a:t>debt. </a:t>
            </a:r>
          </a:p>
          <a:p>
            <a:pPr algn="just"/>
            <a:r>
              <a:rPr lang="en-US" sz="1600" dirty="0" smtClean="0">
                <a:solidFill>
                  <a:srgbClr val="000000"/>
                </a:solidFill>
              </a:rPr>
              <a:t>Traditional </a:t>
            </a:r>
            <a:r>
              <a:rPr lang="en-US" sz="1600" dirty="0">
                <a:solidFill>
                  <a:srgbClr val="000000"/>
                </a:solidFill>
              </a:rPr>
              <a:t>primary auctions have an average amount of 5,000 million pesos (</a:t>
            </a:r>
            <a:r>
              <a:rPr lang="en-US" sz="1600" dirty="0" err="1">
                <a:solidFill>
                  <a:srgbClr val="000000"/>
                </a:solidFill>
              </a:rPr>
              <a:t>MoP</a:t>
            </a:r>
            <a:r>
              <a:rPr lang="en-US" sz="1600" dirty="0">
                <a:solidFill>
                  <a:srgbClr val="000000"/>
                </a:solidFill>
              </a:rPr>
              <a:t>) for </a:t>
            </a:r>
            <a:r>
              <a:rPr lang="en-US" sz="1600" dirty="0" err="1">
                <a:solidFill>
                  <a:srgbClr val="000000"/>
                </a:solidFill>
              </a:rPr>
              <a:t>B</a:t>
            </a:r>
            <a:r>
              <a:rPr lang="en-US" sz="1600" dirty="0" err="1" smtClean="0">
                <a:solidFill>
                  <a:srgbClr val="000000"/>
                </a:solidFill>
              </a:rPr>
              <a:t>onos</a:t>
            </a:r>
            <a:r>
              <a:rPr lang="en-US" sz="1600" dirty="0" smtClean="0">
                <a:solidFill>
                  <a:srgbClr val="000000"/>
                </a:solidFill>
              </a:rPr>
              <a:t> </a:t>
            </a:r>
            <a:r>
              <a:rPr lang="en-US" sz="1600" dirty="0">
                <a:solidFill>
                  <a:srgbClr val="000000"/>
                </a:solidFill>
              </a:rPr>
              <a:t>and 500 million </a:t>
            </a:r>
            <a:r>
              <a:rPr lang="en-US" sz="1600" dirty="0" err="1">
                <a:solidFill>
                  <a:srgbClr val="000000"/>
                </a:solidFill>
              </a:rPr>
              <a:t>udis</a:t>
            </a:r>
            <a:r>
              <a:rPr lang="en-US" sz="1600" dirty="0">
                <a:solidFill>
                  <a:srgbClr val="000000"/>
                </a:solidFill>
              </a:rPr>
              <a:t> (MoU) for </a:t>
            </a:r>
            <a:r>
              <a:rPr lang="en-US" sz="1600" dirty="0" smtClean="0">
                <a:solidFill>
                  <a:srgbClr val="000000"/>
                </a:solidFill>
              </a:rPr>
              <a:t>Udibonos </a:t>
            </a:r>
            <a:r>
              <a:rPr lang="en-US" sz="1600" dirty="0">
                <a:solidFill>
                  <a:srgbClr val="000000"/>
                </a:solidFill>
              </a:rPr>
              <a:t>and take place at a staggered frequency (not less than every four weeks). </a:t>
            </a:r>
            <a:endParaRPr lang="en-US" sz="1600" dirty="0" smtClean="0">
              <a:solidFill>
                <a:srgbClr val="000000"/>
              </a:solidFill>
            </a:endParaRPr>
          </a:p>
          <a:p>
            <a:pPr algn="just"/>
            <a:r>
              <a:rPr lang="en-US" sz="1600" dirty="0" smtClean="0">
                <a:solidFill>
                  <a:srgbClr val="000000"/>
                </a:solidFill>
              </a:rPr>
              <a:t>As </a:t>
            </a:r>
            <a:r>
              <a:rPr lang="en-US" sz="1600" dirty="0">
                <a:solidFill>
                  <a:srgbClr val="000000"/>
                </a:solidFill>
              </a:rPr>
              <a:t>of 2010, and with the purpose of increasing more rapidly the size and relative liquidity of the new issues of </a:t>
            </a:r>
            <a:r>
              <a:rPr lang="en-US" sz="1600" dirty="0" err="1">
                <a:solidFill>
                  <a:srgbClr val="000000"/>
                </a:solidFill>
              </a:rPr>
              <a:t>B</a:t>
            </a:r>
            <a:r>
              <a:rPr lang="en-US" sz="1600" dirty="0" err="1" smtClean="0">
                <a:solidFill>
                  <a:srgbClr val="000000"/>
                </a:solidFill>
              </a:rPr>
              <a:t>onos</a:t>
            </a:r>
            <a:r>
              <a:rPr lang="en-US" sz="1600" dirty="0" smtClean="0">
                <a:solidFill>
                  <a:srgbClr val="000000"/>
                </a:solidFill>
              </a:rPr>
              <a:t> </a:t>
            </a:r>
            <a:r>
              <a:rPr lang="en-US" sz="1600" dirty="0">
                <a:solidFill>
                  <a:srgbClr val="000000"/>
                </a:solidFill>
              </a:rPr>
              <a:t>and </a:t>
            </a:r>
            <a:r>
              <a:rPr lang="en-US" sz="1600" dirty="0" smtClean="0">
                <a:solidFill>
                  <a:srgbClr val="000000"/>
                </a:solidFill>
              </a:rPr>
              <a:t>Udibonos</a:t>
            </a:r>
            <a:r>
              <a:rPr lang="en-US" sz="1600" dirty="0">
                <a:solidFill>
                  <a:srgbClr val="000000"/>
                </a:solidFill>
              </a:rPr>
              <a:t>, the Ministry of Finance began carrying out syndicated </a:t>
            </a:r>
            <a:r>
              <a:rPr lang="en-US" sz="1600" dirty="0" smtClean="0">
                <a:solidFill>
                  <a:srgbClr val="000000"/>
                </a:solidFill>
              </a:rPr>
              <a:t>placements, where </a:t>
            </a:r>
            <a:r>
              <a:rPr lang="en-US" sz="1600" dirty="0">
                <a:solidFill>
                  <a:srgbClr val="000000"/>
                </a:solidFill>
              </a:rPr>
              <a:t>market makers acted as primary and secondary underwriters. </a:t>
            </a:r>
            <a:endParaRPr lang="en-US" sz="1600" dirty="0" smtClean="0">
              <a:solidFill>
                <a:srgbClr val="000000"/>
              </a:solidFill>
            </a:endParaRPr>
          </a:p>
          <a:p>
            <a:pPr algn="just"/>
            <a:r>
              <a:rPr lang="en-US" sz="1600" dirty="0" smtClean="0">
                <a:solidFill>
                  <a:srgbClr val="000000"/>
                </a:solidFill>
              </a:rPr>
              <a:t>In </a:t>
            </a:r>
            <a:r>
              <a:rPr lang="en-US" sz="1600" dirty="0">
                <a:solidFill>
                  <a:srgbClr val="000000"/>
                </a:solidFill>
              </a:rPr>
              <a:t>July 2011, this scheme was modified to a syndicated auction, where market makers act as distributors presenting their clients’ bids. In any of the two modalities, in this novel way of placing new issues, such issues reach a higher outstanding amount (up to 30 billion pesos in the case of </a:t>
            </a:r>
            <a:r>
              <a:rPr lang="en-US" sz="1600" dirty="0" err="1">
                <a:solidFill>
                  <a:srgbClr val="000000"/>
                </a:solidFill>
              </a:rPr>
              <a:t>B</a:t>
            </a:r>
            <a:r>
              <a:rPr lang="en-US" sz="1600" dirty="0" err="1" smtClean="0">
                <a:solidFill>
                  <a:srgbClr val="000000"/>
                </a:solidFill>
              </a:rPr>
              <a:t>onos</a:t>
            </a:r>
            <a:r>
              <a:rPr lang="en-US" sz="1600" dirty="0" smtClean="0">
                <a:solidFill>
                  <a:srgbClr val="000000"/>
                </a:solidFill>
              </a:rPr>
              <a:t> </a:t>
            </a:r>
            <a:r>
              <a:rPr lang="en-US" sz="1600" dirty="0">
                <a:solidFill>
                  <a:srgbClr val="000000"/>
                </a:solidFill>
              </a:rPr>
              <a:t>and 3.5 billion </a:t>
            </a:r>
            <a:r>
              <a:rPr lang="en-US" sz="1600" dirty="0" err="1">
                <a:solidFill>
                  <a:srgbClr val="000000"/>
                </a:solidFill>
              </a:rPr>
              <a:t>udis</a:t>
            </a:r>
            <a:r>
              <a:rPr lang="en-US" sz="1600" dirty="0">
                <a:solidFill>
                  <a:srgbClr val="000000"/>
                </a:solidFill>
              </a:rPr>
              <a:t> in the case of </a:t>
            </a:r>
            <a:r>
              <a:rPr lang="en-US" sz="1600" dirty="0" smtClean="0">
                <a:solidFill>
                  <a:srgbClr val="000000"/>
                </a:solidFill>
              </a:rPr>
              <a:t>Udibonos</a:t>
            </a:r>
            <a:r>
              <a:rPr lang="en-US" sz="1600" dirty="0">
                <a:solidFill>
                  <a:srgbClr val="000000"/>
                </a:solidFill>
              </a:rPr>
              <a:t>) in a single exhibition. </a:t>
            </a:r>
            <a:endParaRPr lang="en-US" sz="1600" dirty="0" smtClean="0">
              <a:solidFill>
                <a:srgbClr val="000000"/>
              </a:solidFill>
            </a:endParaRPr>
          </a:p>
          <a:p>
            <a:pPr algn="just"/>
            <a:endParaRPr lang="en-US" sz="1600" dirty="0">
              <a:solidFill>
                <a:srgbClr val="000000"/>
              </a:solidFill>
            </a:endParaRPr>
          </a:p>
          <a:p>
            <a:pPr algn="just"/>
            <a:endParaRPr lang="en-US" sz="1600" dirty="0">
              <a:solidFill>
                <a:srgbClr val="000000"/>
              </a:solidFill>
            </a:endParaRPr>
          </a:p>
        </p:txBody>
      </p:sp>
      <p:sp>
        <p:nvSpPr>
          <p:cNvPr id="16" name="8 CuadroTexto"/>
          <p:cNvSpPr txBox="1"/>
          <p:nvPr/>
        </p:nvSpPr>
        <p:spPr>
          <a:xfrm>
            <a:off x="3866702" y="6292692"/>
            <a:ext cx="4312055" cy="246221"/>
          </a:xfrm>
          <a:prstGeom prst="rect">
            <a:avLst/>
          </a:prstGeom>
          <a:noFill/>
        </p:spPr>
        <p:txBody>
          <a:bodyPr wrap="square" rtlCol="0">
            <a:spAutoFit/>
          </a:bodyPr>
          <a:lstStyle/>
          <a:p>
            <a:r>
              <a:rPr lang="es-MX" sz="1000" dirty="0" err="1" smtClean="0">
                <a:solidFill>
                  <a:srgbClr val="000000"/>
                </a:solidFill>
              </a:rPr>
              <a:t>Source</a:t>
            </a:r>
            <a:r>
              <a:rPr lang="es-MX" sz="1000" dirty="0" smtClean="0">
                <a:solidFill>
                  <a:srgbClr val="000000"/>
                </a:solidFill>
              </a:rPr>
              <a:t>: Banco de México.</a:t>
            </a:r>
            <a:endParaRPr lang="es-MX" sz="1000" dirty="0">
              <a:solidFill>
                <a:srgbClr val="000000"/>
              </a:solidFill>
            </a:endParaRPr>
          </a:p>
        </p:txBody>
      </p:sp>
      <p:sp>
        <p:nvSpPr>
          <p:cNvPr id="1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Development and Contributions</a:t>
            </a:r>
            <a:endParaRPr lang="en-US" dirty="0">
              <a:solidFill>
                <a:schemeClr val="tx1">
                  <a:lumMod val="90000"/>
                  <a:lumOff val="10000"/>
                </a:schemeClr>
              </a:solidFill>
            </a:endParaRPr>
          </a:p>
        </p:txBody>
      </p:sp>
      <p:sp>
        <p:nvSpPr>
          <p:cNvPr id="18" name="Título 1"/>
          <p:cNvSpPr txBox="1">
            <a:spLocks/>
          </p:cNvSpPr>
          <p:nvPr/>
        </p:nvSpPr>
        <p:spPr>
          <a:xfrm>
            <a:off x="342899" y="773360"/>
            <a:ext cx="5969125"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4"/>
                </a:solidFill>
              </a:rPr>
              <a:t>Primary placement of securities (Syndicated Auctions)</a:t>
            </a:r>
            <a:endParaRPr lang="en-US" sz="1800" dirty="0">
              <a:solidFill>
                <a:schemeClr val="accent4"/>
              </a:solidFill>
            </a:endParaRPr>
          </a:p>
        </p:txBody>
      </p:sp>
      <p:sp>
        <p:nvSpPr>
          <p:cNvPr id="14" name="Rectángulo 6"/>
          <p:cNvSpPr/>
          <p:nvPr/>
        </p:nvSpPr>
        <p:spPr>
          <a:xfrm>
            <a:off x="3396369" y="3463794"/>
            <a:ext cx="5618456" cy="751886"/>
          </a:xfrm>
          <a:prstGeom prst="rect">
            <a:avLst/>
          </a:prstGeom>
        </p:spPr>
        <p:txBody>
          <a:bodyPr vert="horz" lIns="91440" tIns="45720" rIns="91440" bIns="45720" rtlCol="0" anchor="ctr">
            <a:noAutofit/>
          </a:bodyPr>
          <a:lstStyle/>
          <a:p>
            <a:pPr algn="ctr"/>
            <a:r>
              <a:rPr lang="en-US" sz="1400" b="1" dirty="0" smtClean="0"/>
              <a:t>Amount issued through syndicated auctions of government securities</a:t>
            </a:r>
          </a:p>
          <a:p>
            <a:pPr algn="ctr"/>
            <a:r>
              <a:rPr lang="es-MX" sz="1400" dirty="0" err="1" smtClean="0">
                <a:latin typeface="+mj-lt"/>
                <a:ea typeface="+mj-ea"/>
                <a:cs typeface="+mj-cs"/>
              </a:rPr>
              <a:t>Millions</a:t>
            </a:r>
            <a:r>
              <a:rPr lang="es-MX" sz="1400" dirty="0" smtClean="0">
                <a:latin typeface="+mj-lt"/>
                <a:ea typeface="+mj-ea"/>
                <a:cs typeface="+mj-cs"/>
              </a:rPr>
              <a:t> of </a:t>
            </a:r>
            <a:r>
              <a:rPr lang="es-MX" sz="1400" dirty="0" err="1" smtClean="0">
                <a:latin typeface="+mj-lt"/>
                <a:ea typeface="+mj-ea"/>
                <a:cs typeface="+mj-cs"/>
              </a:rPr>
              <a:t>Mexican</a:t>
            </a:r>
            <a:r>
              <a:rPr lang="es-MX" sz="1400" dirty="0" smtClean="0">
                <a:latin typeface="+mj-lt"/>
                <a:ea typeface="+mj-ea"/>
                <a:cs typeface="+mj-cs"/>
              </a:rPr>
              <a:t> pesos</a:t>
            </a:r>
            <a:endParaRPr lang="es-MX" sz="1400" dirty="0"/>
          </a:p>
        </p:txBody>
      </p:sp>
      <p:pic>
        <p:nvPicPr>
          <p:cNvPr id="2" name="Imagen 2"/>
          <p:cNvPicPr>
            <a:picLocks noChangeAspect="1"/>
          </p:cNvPicPr>
          <p:nvPr/>
        </p:nvPicPr>
        <p:blipFill rotWithShape="1">
          <a:blip r:embed="rId2"/>
          <a:srcRect l="14015"/>
          <a:stretch/>
        </p:blipFill>
        <p:spPr>
          <a:xfrm>
            <a:off x="3580266" y="4015030"/>
            <a:ext cx="5157334" cy="2425486"/>
          </a:xfrm>
          <a:prstGeom prst="rect">
            <a:avLst/>
          </a:prstGeom>
        </p:spPr>
      </p:pic>
    </p:spTree>
    <p:extLst>
      <p:ext uri="{BB962C8B-B14F-4D97-AF65-F5344CB8AC3E}">
        <p14:creationId xmlns:p14="http://schemas.microsoft.com/office/powerpoint/2010/main" val="2893103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6"/>
          <p:cNvSpPr/>
          <p:nvPr/>
        </p:nvSpPr>
        <p:spPr>
          <a:xfrm>
            <a:off x="278547" y="2163416"/>
            <a:ext cx="5618456" cy="751886"/>
          </a:xfrm>
          <a:prstGeom prst="rect">
            <a:avLst/>
          </a:prstGeom>
        </p:spPr>
        <p:txBody>
          <a:bodyPr vert="horz" lIns="91440" tIns="45720" rIns="91440" bIns="45720" rtlCol="0" anchor="ctr">
            <a:noAutofit/>
          </a:bodyPr>
          <a:lstStyle/>
          <a:p>
            <a:pPr algn="ctr"/>
            <a:r>
              <a:rPr lang="en-US" sz="1400" b="1" dirty="0" smtClean="0"/>
              <a:t>Non-residents’ holdings </a:t>
            </a:r>
            <a:r>
              <a:rPr lang="en-US" sz="1400" b="1" dirty="0" smtClean="0">
                <a:latin typeface="+mj-lt"/>
                <a:ea typeface="+mj-ea"/>
                <a:cs typeface="+mj-cs"/>
              </a:rPr>
              <a:t>of government bonds in local currency </a:t>
            </a:r>
          </a:p>
          <a:p>
            <a:pPr algn="ctr"/>
            <a:r>
              <a:rPr lang="en-US" sz="1400" dirty="0" smtClean="0">
                <a:latin typeface="+mj-lt"/>
                <a:ea typeface="+mj-ea"/>
                <a:cs typeface="+mj-cs"/>
              </a:rPr>
              <a:t>As percentage of total outstanding debt</a:t>
            </a:r>
            <a:endParaRPr lang="en-US" sz="1400" dirty="0"/>
          </a:p>
        </p:txBody>
      </p:sp>
      <p:sp>
        <p:nvSpPr>
          <p:cNvPr id="15" name="CuadroTexto 12"/>
          <p:cNvSpPr txBox="1"/>
          <p:nvPr/>
        </p:nvSpPr>
        <p:spPr>
          <a:xfrm>
            <a:off x="326211" y="5874138"/>
            <a:ext cx="5097873" cy="707886"/>
          </a:xfrm>
          <a:prstGeom prst="rect">
            <a:avLst/>
          </a:prstGeom>
          <a:noFill/>
        </p:spPr>
        <p:txBody>
          <a:bodyPr wrap="square" rtlCol="0">
            <a:spAutoFit/>
          </a:bodyPr>
          <a:lstStyle/>
          <a:p>
            <a:r>
              <a:rPr lang="en-US" sz="800" dirty="0"/>
              <a:t>Note: Average by region of the percentage of ownership of local bonds denominated in local currency </a:t>
            </a:r>
            <a:r>
              <a:rPr lang="en-US" sz="800" dirty="0" smtClean="0"/>
              <a:t>by foreigners  </a:t>
            </a:r>
            <a:r>
              <a:rPr lang="en-US" sz="800" dirty="0"/>
              <a:t>from the following countries: Mexico, Peru, Colombia, Brazil, Indonesia, Malaysia, Thailand, Poland, Turkey, Israel, Russia, Hungary, South Africa and South Korea(enters since December2009).The vertical black line represents the moment when Mexico became part </a:t>
            </a:r>
            <a:r>
              <a:rPr lang="en-US" sz="800" dirty="0" smtClean="0"/>
              <a:t>of the WGBI</a:t>
            </a:r>
            <a:r>
              <a:rPr lang="en-US" sz="800" dirty="0"/>
              <a:t>.</a:t>
            </a:r>
            <a:endParaRPr lang="es-MX" sz="800" dirty="0"/>
          </a:p>
          <a:p>
            <a:r>
              <a:rPr lang="en-US" sz="800" dirty="0"/>
              <a:t>Source: Finance ministries, central banks and other national authorities.</a:t>
            </a:r>
            <a:endParaRPr lang="es-MX" sz="800" dirty="0"/>
          </a:p>
        </p:txBody>
      </p:sp>
      <p:sp>
        <p:nvSpPr>
          <p:cNvPr id="18" name="Rectángulo 6"/>
          <p:cNvSpPr/>
          <p:nvPr/>
        </p:nvSpPr>
        <p:spPr>
          <a:xfrm>
            <a:off x="6071597" y="2345366"/>
            <a:ext cx="5173051" cy="671325"/>
          </a:xfrm>
          <a:prstGeom prst="rect">
            <a:avLst/>
          </a:prstGeom>
        </p:spPr>
        <p:txBody>
          <a:bodyPr vert="horz" lIns="91440" tIns="45720" rIns="91440" bIns="45720" rtlCol="0" anchor="ctr">
            <a:noAutofit/>
          </a:bodyPr>
          <a:lstStyle/>
          <a:p>
            <a:pPr algn="ctr"/>
            <a:r>
              <a:rPr lang="en-US" sz="1400" b="1" dirty="0" smtClean="0"/>
              <a:t>Non-residents’ </a:t>
            </a:r>
            <a:r>
              <a:rPr lang="en-US" sz="1400" b="1" dirty="0" smtClean="0">
                <a:latin typeface="+mj-lt"/>
                <a:ea typeface="+mj-ea"/>
                <a:cs typeface="+mj-cs"/>
              </a:rPr>
              <a:t>holdings of government bonds of selected countries in local currency</a:t>
            </a:r>
            <a:br>
              <a:rPr lang="en-US" sz="1400" b="1" dirty="0" smtClean="0">
                <a:latin typeface="+mj-lt"/>
                <a:ea typeface="+mj-ea"/>
                <a:cs typeface="+mj-cs"/>
              </a:rPr>
            </a:br>
            <a:r>
              <a:rPr lang="en-US" sz="1400" dirty="0" smtClean="0"/>
              <a:t>As percentage of total outstanding debt</a:t>
            </a:r>
            <a:endParaRPr lang="en-US" sz="1400" dirty="0"/>
          </a:p>
        </p:txBody>
      </p:sp>
      <p:sp>
        <p:nvSpPr>
          <p:cNvPr id="19" name="CuadroTexto 12"/>
          <p:cNvSpPr txBox="1"/>
          <p:nvPr/>
        </p:nvSpPr>
        <p:spPr>
          <a:xfrm>
            <a:off x="6146983" y="6106806"/>
            <a:ext cx="4580308" cy="461665"/>
          </a:xfrm>
          <a:prstGeom prst="rect">
            <a:avLst/>
          </a:prstGeom>
          <a:noFill/>
        </p:spPr>
        <p:txBody>
          <a:bodyPr wrap="square" rtlCol="0">
            <a:spAutoFit/>
          </a:bodyPr>
          <a:lstStyle>
            <a:defPPr>
              <a:defRPr lang="es-MX"/>
            </a:defPPr>
            <a:lvl1pPr>
              <a:defRPr sz="800"/>
            </a:lvl1pPr>
          </a:lstStyle>
          <a:p>
            <a:r>
              <a:rPr lang="en-US" dirty="0"/>
              <a:t>Note: *Mexico enters </a:t>
            </a:r>
            <a:r>
              <a:rPr lang="en-US" dirty="0" smtClean="0"/>
              <a:t>the WGBI </a:t>
            </a:r>
            <a:r>
              <a:rPr lang="en-US" dirty="0"/>
              <a:t>in October2010. **On October31,2018JP Morgan increases Colombia's participation in </a:t>
            </a:r>
            <a:r>
              <a:rPr lang="en-US" dirty="0" smtClean="0"/>
              <a:t>the GBI-EM </a:t>
            </a:r>
            <a:r>
              <a:rPr lang="en-US" dirty="0"/>
              <a:t>index.</a:t>
            </a:r>
            <a:endParaRPr lang="es-MX" dirty="0"/>
          </a:p>
          <a:p>
            <a:r>
              <a:rPr lang="en-US" dirty="0"/>
              <a:t>Source: Finance ministries, central banks and other national authorities.</a:t>
            </a:r>
            <a:endParaRPr lang="es-MX" dirty="0"/>
          </a:p>
        </p:txBody>
      </p:sp>
      <p:sp>
        <p:nvSpPr>
          <p:cNvPr id="16" name="Título 1"/>
          <p:cNvSpPr txBox="1">
            <a:spLocks/>
          </p:cNvSpPr>
          <p:nvPr/>
        </p:nvSpPr>
        <p:spPr>
          <a:xfrm>
            <a:off x="178351" y="791068"/>
            <a:ext cx="6653272"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4"/>
                </a:solidFill>
              </a:rPr>
              <a:t>Broadening of the investor base</a:t>
            </a:r>
            <a:endParaRPr lang="en-US" sz="1800" dirty="0">
              <a:solidFill>
                <a:schemeClr val="accent4"/>
              </a:solidFill>
            </a:endParaRPr>
          </a:p>
        </p:txBody>
      </p:sp>
      <p:sp>
        <p:nvSpPr>
          <p:cNvPr id="1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Development and Contributions</a:t>
            </a:r>
            <a:endParaRPr lang="en-US" dirty="0">
              <a:solidFill>
                <a:schemeClr val="tx1">
                  <a:lumMod val="90000"/>
                  <a:lumOff val="10000"/>
                </a:schemeClr>
              </a:solidFill>
            </a:endParaRPr>
          </a:p>
        </p:txBody>
      </p:sp>
      <p:sp>
        <p:nvSpPr>
          <p:cNvPr id="20" name="2 Marcador de contenido"/>
          <p:cNvSpPr>
            <a:spLocks noGrp="1"/>
          </p:cNvSpPr>
          <p:nvPr>
            <p:ph idx="1"/>
          </p:nvPr>
        </p:nvSpPr>
        <p:spPr>
          <a:xfrm>
            <a:off x="278547" y="1068187"/>
            <a:ext cx="11359663" cy="642749"/>
          </a:xfrm>
        </p:spPr>
        <p:txBody>
          <a:bodyPr>
            <a:noAutofit/>
          </a:bodyPr>
          <a:lstStyle/>
          <a:p>
            <a:pPr algn="just"/>
            <a:r>
              <a:rPr lang="en-US" sz="1600" dirty="0" smtClean="0">
                <a:solidFill>
                  <a:srgbClr val="000000"/>
                </a:solidFill>
              </a:rPr>
              <a:t>Syndicated auctions favored </a:t>
            </a:r>
            <a:r>
              <a:rPr lang="en-US" sz="1600" dirty="0">
                <a:solidFill>
                  <a:srgbClr val="000000"/>
                </a:solidFill>
              </a:rPr>
              <a:t>the inclusion of </a:t>
            </a:r>
            <a:r>
              <a:rPr lang="en-US" sz="1600" dirty="0" err="1">
                <a:solidFill>
                  <a:srgbClr val="000000"/>
                </a:solidFill>
              </a:rPr>
              <a:t>B</a:t>
            </a:r>
            <a:r>
              <a:rPr lang="en-US" sz="1600" dirty="0" err="1" smtClean="0">
                <a:solidFill>
                  <a:srgbClr val="000000"/>
                </a:solidFill>
              </a:rPr>
              <a:t>onos</a:t>
            </a:r>
            <a:r>
              <a:rPr lang="en-US" sz="1600" dirty="0" smtClean="0">
                <a:solidFill>
                  <a:srgbClr val="000000"/>
                </a:solidFill>
              </a:rPr>
              <a:t> </a:t>
            </a:r>
            <a:r>
              <a:rPr lang="en-US" sz="1600" dirty="0">
                <a:solidFill>
                  <a:srgbClr val="000000"/>
                </a:solidFill>
              </a:rPr>
              <a:t>in </a:t>
            </a:r>
            <a:r>
              <a:rPr lang="en-US" sz="1600" dirty="0" smtClean="0">
                <a:solidFill>
                  <a:srgbClr val="000000"/>
                </a:solidFill>
              </a:rPr>
              <a:t>FTSE </a:t>
            </a:r>
            <a:r>
              <a:rPr lang="en-US" sz="1600" dirty="0">
                <a:solidFill>
                  <a:srgbClr val="000000"/>
                </a:solidFill>
              </a:rPr>
              <a:t>World Government Bonds Index (</a:t>
            </a:r>
            <a:r>
              <a:rPr lang="en-US" sz="1600" dirty="0" smtClean="0">
                <a:solidFill>
                  <a:srgbClr val="000000"/>
                </a:solidFill>
              </a:rPr>
              <a:t>WGBI) as one of the conditions to participate in this index is that issues must have an outstanding amount equivalent to 10 billion pesos, at least. </a:t>
            </a:r>
          </a:p>
          <a:p>
            <a:pPr algn="just"/>
            <a:r>
              <a:rPr lang="en-US" sz="1600" dirty="0" smtClean="0">
                <a:solidFill>
                  <a:srgbClr val="000000"/>
                </a:solidFill>
              </a:rPr>
              <a:t>In October 2010, Mexico became the first Latin American country to be considered in this index.</a:t>
            </a:r>
          </a:p>
          <a:p>
            <a:pPr algn="just"/>
            <a:r>
              <a:rPr lang="en-US" sz="1600" dirty="0" smtClean="0">
                <a:solidFill>
                  <a:srgbClr val="000000"/>
                </a:solidFill>
              </a:rPr>
              <a:t>This event, coupled with a more developed market, attracted a more diverse investor base, specifically non-resident investors. </a:t>
            </a:r>
          </a:p>
          <a:p>
            <a:pPr algn="just"/>
            <a:endParaRPr lang="en-US" sz="1600" dirty="0">
              <a:solidFill>
                <a:srgbClr val="000000"/>
              </a:solidFill>
            </a:endParaRPr>
          </a:p>
        </p:txBody>
      </p:sp>
      <p:pic>
        <p:nvPicPr>
          <p:cNvPr id="3" name="Imagen 4"/>
          <p:cNvPicPr>
            <a:picLocks noChangeAspect="1"/>
          </p:cNvPicPr>
          <p:nvPr/>
        </p:nvPicPr>
        <p:blipFill>
          <a:blip r:embed="rId3"/>
          <a:stretch>
            <a:fillRect/>
          </a:stretch>
        </p:blipFill>
        <p:spPr>
          <a:xfrm>
            <a:off x="6221526" y="2958680"/>
            <a:ext cx="4431221" cy="3206138"/>
          </a:xfrm>
          <a:prstGeom prst="rect">
            <a:avLst/>
          </a:prstGeom>
        </p:spPr>
      </p:pic>
      <p:pic>
        <p:nvPicPr>
          <p:cNvPr id="7" name="Imagen 7"/>
          <p:cNvPicPr>
            <a:picLocks noChangeAspect="1"/>
          </p:cNvPicPr>
          <p:nvPr/>
        </p:nvPicPr>
        <p:blipFill rotWithShape="1">
          <a:blip r:embed="rId4"/>
          <a:srcRect r="9656" b="5183"/>
          <a:stretch/>
        </p:blipFill>
        <p:spPr>
          <a:xfrm>
            <a:off x="497286" y="2681028"/>
            <a:ext cx="4982410" cy="3270708"/>
          </a:xfrm>
          <a:prstGeom prst="rect">
            <a:avLst/>
          </a:prstGeom>
        </p:spPr>
      </p:pic>
    </p:spTree>
    <p:extLst>
      <p:ext uri="{BB962C8B-B14F-4D97-AF65-F5344CB8AC3E}">
        <p14:creationId xmlns:p14="http://schemas.microsoft.com/office/powerpoint/2010/main" val="205879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267008" y="1137501"/>
            <a:ext cx="11809312" cy="1233720"/>
          </a:xfrm>
        </p:spPr>
        <p:txBody>
          <a:bodyPr>
            <a:noAutofit/>
          </a:bodyPr>
          <a:lstStyle/>
          <a:p>
            <a:r>
              <a:rPr lang="en-US" sz="1600" dirty="0" smtClean="0">
                <a:solidFill>
                  <a:srgbClr val="1C1C1C"/>
                </a:solidFill>
              </a:rPr>
              <a:t>Market makers have contributed both, to make the primary market of securities more efficient and sophisticated and to develop the securities’ secondary market.</a:t>
            </a:r>
          </a:p>
        </p:txBody>
      </p:sp>
      <p:sp>
        <p:nvSpPr>
          <p:cNvPr id="12" name="8 CuadroTexto"/>
          <p:cNvSpPr txBox="1"/>
          <p:nvPr/>
        </p:nvSpPr>
        <p:spPr>
          <a:xfrm>
            <a:off x="6744072" y="1910400"/>
            <a:ext cx="4678602" cy="523220"/>
          </a:xfrm>
          <a:prstGeom prst="rect">
            <a:avLst/>
          </a:prstGeom>
          <a:noFill/>
        </p:spPr>
        <p:txBody>
          <a:bodyPr wrap="square" rtlCol="0">
            <a:spAutoFit/>
          </a:bodyPr>
          <a:lstStyle/>
          <a:p>
            <a:pPr algn="ctr"/>
            <a:r>
              <a:rPr lang="en-US" sz="1400" b="1" dirty="0" smtClean="0"/>
              <a:t>Market makers share by instrument and market segment</a:t>
            </a:r>
          </a:p>
          <a:p>
            <a:pPr algn="ctr"/>
            <a:r>
              <a:rPr lang="en-US" sz="1400" dirty="0" smtClean="0"/>
              <a:t>Percentage; Average 2013-2019</a:t>
            </a:r>
            <a:endParaRPr lang="en-US" sz="1400" dirty="0"/>
          </a:p>
        </p:txBody>
      </p:sp>
      <p:sp>
        <p:nvSpPr>
          <p:cNvPr id="10" name="8 CuadroTexto"/>
          <p:cNvSpPr txBox="1"/>
          <p:nvPr/>
        </p:nvSpPr>
        <p:spPr>
          <a:xfrm>
            <a:off x="734216" y="1910400"/>
            <a:ext cx="4678602" cy="523220"/>
          </a:xfrm>
          <a:prstGeom prst="rect">
            <a:avLst/>
          </a:prstGeom>
          <a:noFill/>
        </p:spPr>
        <p:txBody>
          <a:bodyPr wrap="square" rtlCol="0">
            <a:spAutoFit/>
          </a:bodyPr>
          <a:lstStyle/>
          <a:p>
            <a:pPr algn="ctr"/>
            <a:r>
              <a:rPr lang="en-US" sz="1400" b="1" dirty="0" smtClean="0"/>
              <a:t>Trading volume in the secondary market by instrument</a:t>
            </a:r>
          </a:p>
          <a:p>
            <a:pPr algn="ctr"/>
            <a:r>
              <a:rPr lang="en-US" sz="1400" dirty="0" smtClean="0"/>
              <a:t>Millions of Mexican pesos or UDIS</a:t>
            </a:r>
            <a:endParaRPr lang="en-US" sz="1400" dirty="0"/>
          </a:p>
        </p:txBody>
      </p:sp>
      <p:pic>
        <p:nvPicPr>
          <p:cNvPr id="14" name="Imagen 13"/>
          <p:cNvPicPr>
            <a:picLocks noChangeAspect="1"/>
          </p:cNvPicPr>
          <p:nvPr/>
        </p:nvPicPr>
        <p:blipFill rotWithShape="1">
          <a:blip r:embed="rId2"/>
          <a:srcRect l="7318" r="7318"/>
          <a:stretch/>
        </p:blipFill>
        <p:spPr>
          <a:xfrm>
            <a:off x="6171664" y="2310501"/>
            <a:ext cx="5251010" cy="3834787"/>
          </a:xfrm>
          <a:prstGeom prst="rect">
            <a:avLst/>
          </a:prstGeom>
        </p:spPr>
      </p:pic>
      <p:sp>
        <p:nvSpPr>
          <p:cNvPr id="13" name="8 CuadroTexto"/>
          <p:cNvSpPr txBox="1"/>
          <p:nvPr/>
        </p:nvSpPr>
        <p:spPr>
          <a:xfrm>
            <a:off x="391723" y="5961456"/>
            <a:ext cx="4312055"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Banco de México.</a:t>
            </a:r>
            <a:endParaRPr lang="es-MX" sz="900" dirty="0">
              <a:solidFill>
                <a:srgbClr val="000000"/>
              </a:solidFill>
            </a:endParaRPr>
          </a:p>
        </p:txBody>
      </p:sp>
      <p:sp>
        <p:nvSpPr>
          <p:cNvPr id="16" name="8 CuadroTexto"/>
          <p:cNvSpPr txBox="1"/>
          <p:nvPr/>
        </p:nvSpPr>
        <p:spPr>
          <a:xfrm>
            <a:off x="6285647" y="6004598"/>
            <a:ext cx="4312055"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Banco de México.</a:t>
            </a:r>
            <a:endParaRPr lang="es-MX" sz="900" dirty="0">
              <a:solidFill>
                <a:srgbClr val="000000"/>
              </a:solidFill>
            </a:endParaRPr>
          </a:p>
        </p:txBody>
      </p:sp>
      <p:sp>
        <p:nvSpPr>
          <p:cNvPr id="1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Development and Contributions</a:t>
            </a:r>
            <a:endParaRPr lang="en-US" dirty="0">
              <a:solidFill>
                <a:schemeClr val="tx1">
                  <a:lumMod val="90000"/>
                  <a:lumOff val="10000"/>
                </a:schemeClr>
              </a:solidFill>
            </a:endParaRPr>
          </a:p>
        </p:txBody>
      </p:sp>
      <p:sp>
        <p:nvSpPr>
          <p:cNvPr id="18" name="Título 1"/>
          <p:cNvSpPr txBox="1">
            <a:spLocks/>
          </p:cNvSpPr>
          <p:nvPr/>
        </p:nvSpPr>
        <p:spPr>
          <a:xfrm>
            <a:off x="263352" y="826632"/>
            <a:ext cx="4539701"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4"/>
                </a:solidFill>
              </a:rPr>
              <a:t>Trading volumes</a:t>
            </a:r>
            <a:endParaRPr lang="en-US" sz="1800" dirty="0">
              <a:solidFill>
                <a:schemeClr val="accent4"/>
              </a:solidFill>
            </a:endParaRPr>
          </a:p>
        </p:txBody>
      </p:sp>
      <p:pic>
        <p:nvPicPr>
          <p:cNvPr id="4" name="Imagen 3"/>
          <p:cNvPicPr>
            <a:picLocks noChangeAspect="1"/>
          </p:cNvPicPr>
          <p:nvPr/>
        </p:nvPicPr>
        <p:blipFill>
          <a:blip r:embed="rId3"/>
          <a:stretch>
            <a:fillRect/>
          </a:stretch>
        </p:blipFill>
        <p:spPr>
          <a:xfrm>
            <a:off x="391723" y="2442833"/>
            <a:ext cx="5363588" cy="3641734"/>
          </a:xfrm>
          <a:prstGeom prst="rect">
            <a:avLst/>
          </a:prstGeom>
        </p:spPr>
      </p:pic>
    </p:spTree>
    <p:extLst>
      <p:ext uri="{BB962C8B-B14F-4D97-AF65-F5344CB8AC3E}">
        <p14:creationId xmlns:p14="http://schemas.microsoft.com/office/powerpoint/2010/main" val="2547824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267008" y="1137501"/>
            <a:ext cx="11809312" cy="1233720"/>
          </a:xfrm>
        </p:spPr>
        <p:txBody>
          <a:bodyPr>
            <a:noAutofit/>
          </a:bodyPr>
          <a:lstStyle/>
          <a:p>
            <a:r>
              <a:rPr lang="en-US" sz="1600" dirty="0" smtClean="0">
                <a:solidFill>
                  <a:srgbClr val="1C1C1C"/>
                </a:solidFill>
              </a:rPr>
              <a:t>The program has contributed to building efficient and sound market conditions. A liquid and deep market, coupled with an increase in the number of market players, have fostered an efficient price formation.</a:t>
            </a:r>
          </a:p>
        </p:txBody>
      </p:sp>
      <p:sp>
        <p:nvSpPr>
          <p:cNvPr id="13" name="8 CuadroTexto"/>
          <p:cNvSpPr txBox="1"/>
          <p:nvPr/>
        </p:nvSpPr>
        <p:spPr>
          <a:xfrm>
            <a:off x="357463" y="6005209"/>
            <a:ext cx="4312055" cy="230832"/>
          </a:xfrm>
          <a:prstGeom prst="rect">
            <a:avLst/>
          </a:prstGeom>
          <a:noFill/>
        </p:spPr>
        <p:txBody>
          <a:bodyPr wrap="square" rtlCol="0">
            <a:spAutoFit/>
          </a:bodyPr>
          <a:lstStyle/>
          <a:p>
            <a:r>
              <a:rPr lang="es-MX" sz="900" dirty="0" err="1" smtClean="0"/>
              <a:t>Source</a:t>
            </a:r>
            <a:r>
              <a:rPr lang="es-MX" sz="900" dirty="0" smtClean="0"/>
              <a:t>: Banco de México.</a:t>
            </a:r>
            <a:endParaRPr lang="es-MX" sz="900" dirty="0"/>
          </a:p>
        </p:txBody>
      </p:sp>
      <p:sp>
        <p:nvSpPr>
          <p:cNvPr id="16" name="8 CuadroTexto"/>
          <p:cNvSpPr txBox="1"/>
          <p:nvPr/>
        </p:nvSpPr>
        <p:spPr>
          <a:xfrm>
            <a:off x="8318040" y="6046513"/>
            <a:ext cx="3429118" cy="230832"/>
          </a:xfrm>
          <a:prstGeom prst="rect">
            <a:avLst/>
          </a:prstGeom>
          <a:noFill/>
        </p:spPr>
        <p:txBody>
          <a:bodyPr wrap="square" rtlCol="0">
            <a:spAutoFit/>
          </a:bodyPr>
          <a:lstStyle/>
          <a:p>
            <a:r>
              <a:rPr lang="es-MX" sz="900" dirty="0" err="1" smtClean="0"/>
              <a:t>Source</a:t>
            </a:r>
            <a:r>
              <a:rPr lang="es-MX" sz="900" dirty="0" smtClean="0"/>
              <a:t>: Banco de México.</a:t>
            </a:r>
            <a:endParaRPr lang="es-MX" sz="900" dirty="0"/>
          </a:p>
        </p:txBody>
      </p:sp>
      <p:sp>
        <p:nvSpPr>
          <p:cNvPr id="1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Development and Contributions</a:t>
            </a:r>
            <a:endParaRPr lang="en-US" dirty="0">
              <a:solidFill>
                <a:schemeClr val="tx1">
                  <a:lumMod val="90000"/>
                  <a:lumOff val="10000"/>
                </a:schemeClr>
              </a:solidFill>
            </a:endParaRPr>
          </a:p>
        </p:txBody>
      </p:sp>
      <p:sp>
        <p:nvSpPr>
          <p:cNvPr id="19" name="Título 1"/>
          <p:cNvSpPr txBox="1">
            <a:spLocks/>
          </p:cNvSpPr>
          <p:nvPr/>
        </p:nvSpPr>
        <p:spPr>
          <a:xfrm>
            <a:off x="263352" y="826632"/>
            <a:ext cx="5143917"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4"/>
                </a:solidFill>
              </a:rPr>
              <a:t>Market operation conditions and price formation</a:t>
            </a:r>
            <a:endParaRPr lang="en-US" sz="1800" dirty="0">
              <a:solidFill>
                <a:schemeClr val="accent4"/>
              </a:solidFill>
            </a:endParaRPr>
          </a:p>
        </p:txBody>
      </p:sp>
      <p:sp>
        <p:nvSpPr>
          <p:cNvPr id="20" name="1 Título"/>
          <p:cNvSpPr txBox="1">
            <a:spLocks/>
          </p:cNvSpPr>
          <p:nvPr/>
        </p:nvSpPr>
        <p:spPr>
          <a:xfrm>
            <a:off x="8159976" y="1822188"/>
            <a:ext cx="3847398" cy="523220"/>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US" sz="1400" dirty="0" smtClean="0">
                <a:solidFill>
                  <a:schemeClr val="tx1"/>
                </a:solidFill>
              </a:rPr>
              <a:t>Mexican </a:t>
            </a:r>
            <a:r>
              <a:rPr lang="en-US" sz="1400" dirty="0">
                <a:solidFill>
                  <a:schemeClr val="tx1"/>
                </a:solidFill>
              </a:rPr>
              <a:t>government </a:t>
            </a:r>
            <a:r>
              <a:rPr lang="en-US" sz="1400" dirty="0" err="1" smtClean="0">
                <a:solidFill>
                  <a:schemeClr val="tx1"/>
                </a:solidFill>
              </a:rPr>
              <a:t>Bonos</a:t>
            </a:r>
            <a:r>
              <a:rPr lang="en-US" sz="1400" dirty="0" smtClean="0">
                <a:solidFill>
                  <a:schemeClr val="tx1"/>
                </a:solidFill>
              </a:rPr>
              <a:t>’ monthly turnover</a:t>
            </a:r>
          </a:p>
          <a:p>
            <a:pPr>
              <a:buClr>
                <a:schemeClr val="accent4"/>
              </a:buClr>
            </a:pPr>
            <a:r>
              <a:rPr lang="en-US" sz="1400" b="0" dirty="0" smtClean="0">
                <a:solidFill>
                  <a:schemeClr val="tx1"/>
                </a:solidFill>
              </a:rPr>
              <a:t>Monthly operations/average outstanding amount</a:t>
            </a:r>
            <a:endParaRPr lang="en-US" sz="1400" b="0" dirty="0">
              <a:solidFill>
                <a:schemeClr val="tx1"/>
              </a:solidFill>
            </a:endParaRPr>
          </a:p>
        </p:txBody>
      </p:sp>
      <p:sp>
        <p:nvSpPr>
          <p:cNvPr id="22" name="CuadroTexto 21"/>
          <p:cNvSpPr txBox="1"/>
          <p:nvPr/>
        </p:nvSpPr>
        <p:spPr>
          <a:xfrm>
            <a:off x="4419903" y="6061902"/>
            <a:ext cx="3976625" cy="230832"/>
          </a:xfrm>
          <a:prstGeom prst="rect">
            <a:avLst/>
          </a:prstGeom>
          <a:noFill/>
        </p:spPr>
        <p:txBody>
          <a:bodyPr wrap="square" rtlCol="0">
            <a:spAutoFit/>
          </a:bodyPr>
          <a:lstStyle>
            <a:defPPr>
              <a:defRPr lang="es-MX"/>
            </a:defPPr>
            <a:lvl1pPr>
              <a:defRPr sz="1000"/>
            </a:lvl1pPr>
          </a:lstStyle>
          <a:p>
            <a:r>
              <a:rPr lang="en-US" sz="900" dirty="0" smtClean="0"/>
              <a:t>Source: </a:t>
            </a:r>
            <a:r>
              <a:rPr lang="es-MX" sz="900" dirty="0"/>
              <a:t>Banco de </a:t>
            </a:r>
            <a:r>
              <a:rPr lang="es-MX" sz="900" dirty="0" smtClean="0"/>
              <a:t>México.</a:t>
            </a:r>
            <a:endParaRPr lang="es-MX" sz="900" dirty="0"/>
          </a:p>
        </p:txBody>
      </p:sp>
      <p:sp>
        <p:nvSpPr>
          <p:cNvPr id="24" name="1 Título"/>
          <p:cNvSpPr txBox="1">
            <a:spLocks/>
          </p:cNvSpPr>
          <p:nvPr/>
        </p:nvSpPr>
        <p:spPr>
          <a:xfrm>
            <a:off x="157909" y="1815138"/>
            <a:ext cx="3965331" cy="523220"/>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US" sz="1400" dirty="0" err="1">
                <a:solidFill>
                  <a:schemeClr val="tx1"/>
                </a:solidFill>
              </a:rPr>
              <a:t>MBonos</a:t>
            </a:r>
            <a:r>
              <a:rPr lang="en-US" sz="1400" dirty="0">
                <a:solidFill>
                  <a:schemeClr val="tx1"/>
                </a:solidFill>
              </a:rPr>
              <a:t> bid-ask spread for selected </a:t>
            </a:r>
            <a:r>
              <a:rPr lang="en-US" sz="1400" dirty="0" smtClean="0">
                <a:solidFill>
                  <a:schemeClr val="tx1"/>
                </a:solidFill>
              </a:rPr>
              <a:t>maturities</a:t>
            </a:r>
          </a:p>
          <a:p>
            <a:pPr>
              <a:buClr>
                <a:schemeClr val="accent4"/>
              </a:buClr>
            </a:pPr>
            <a:r>
              <a:rPr lang="en-US" sz="1400" b="0" dirty="0">
                <a:solidFill>
                  <a:schemeClr val="tx1"/>
                </a:solidFill>
              </a:rPr>
              <a:t>Basis points (10 days moving average)</a:t>
            </a:r>
          </a:p>
        </p:txBody>
      </p:sp>
      <p:pic>
        <p:nvPicPr>
          <p:cNvPr id="9" name="Imagen 8"/>
          <p:cNvPicPr>
            <a:picLocks noChangeAspect="1"/>
          </p:cNvPicPr>
          <p:nvPr/>
        </p:nvPicPr>
        <p:blipFill>
          <a:blip r:embed="rId2"/>
          <a:stretch>
            <a:fillRect/>
          </a:stretch>
        </p:blipFill>
        <p:spPr>
          <a:xfrm>
            <a:off x="357463" y="2310268"/>
            <a:ext cx="3322766" cy="3814533"/>
          </a:xfrm>
          <a:prstGeom prst="rect">
            <a:avLst/>
          </a:prstGeom>
        </p:spPr>
      </p:pic>
      <p:sp>
        <p:nvSpPr>
          <p:cNvPr id="25" name="1 Título"/>
          <p:cNvSpPr txBox="1">
            <a:spLocks/>
          </p:cNvSpPr>
          <p:nvPr/>
        </p:nvSpPr>
        <p:spPr>
          <a:xfrm>
            <a:off x="3990823" y="1839187"/>
            <a:ext cx="4221708" cy="523220"/>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US" sz="1400" dirty="0" err="1">
                <a:solidFill>
                  <a:schemeClr val="tx1"/>
                </a:solidFill>
              </a:rPr>
              <a:t>MBonos</a:t>
            </a:r>
            <a:r>
              <a:rPr lang="en-US" sz="1400" dirty="0">
                <a:solidFill>
                  <a:schemeClr val="tx1"/>
                </a:solidFill>
              </a:rPr>
              <a:t> </a:t>
            </a:r>
            <a:r>
              <a:rPr lang="en-US" sz="1400" dirty="0" err="1" smtClean="0">
                <a:solidFill>
                  <a:schemeClr val="tx1"/>
                </a:solidFill>
              </a:rPr>
              <a:t>Amihud’s</a:t>
            </a:r>
            <a:r>
              <a:rPr lang="en-US" sz="1400" dirty="0" smtClean="0">
                <a:solidFill>
                  <a:schemeClr val="tx1"/>
                </a:solidFill>
              </a:rPr>
              <a:t> depth index for </a:t>
            </a:r>
            <a:r>
              <a:rPr lang="en-US" sz="1400" dirty="0">
                <a:solidFill>
                  <a:schemeClr val="tx1"/>
                </a:solidFill>
              </a:rPr>
              <a:t>selected </a:t>
            </a:r>
            <a:r>
              <a:rPr lang="en-US" sz="1400" dirty="0" smtClean="0">
                <a:solidFill>
                  <a:schemeClr val="tx1"/>
                </a:solidFill>
              </a:rPr>
              <a:t>maturities</a:t>
            </a:r>
          </a:p>
          <a:p>
            <a:pPr>
              <a:buClr>
                <a:schemeClr val="accent4"/>
              </a:buClr>
            </a:pPr>
            <a:r>
              <a:rPr lang="en-US" sz="1400" b="0" dirty="0">
                <a:solidFill>
                  <a:schemeClr val="tx1"/>
                </a:solidFill>
              </a:rPr>
              <a:t>Basis points </a:t>
            </a:r>
            <a:r>
              <a:rPr lang="en-US" sz="1400" b="0" dirty="0" smtClean="0">
                <a:solidFill>
                  <a:schemeClr val="tx1"/>
                </a:solidFill>
              </a:rPr>
              <a:t>(20 </a:t>
            </a:r>
            <a:r>
              <a:rPr lang="en-US" sz="1400" b="0" dirty="0">
                <a:solidFill>
                  <a:schemeClr val="tx1"/>
                </a:solidFill>
              </a:rPr>
              <a:t>days moving average)</a:t>
            </a:r>
          </a:p>
        </p:txBody>
      </p:sp>
      <p:pic>
        <p:nvPicPr>
          <p:cNvPr id="10" name="Imagen 9"/>
          <p:cNvPicPr>
            <a:picLocks noChangeAspect="1"/>
          </p:cNvPicPr>
          <p:nvPr/>
        </p:nvPicPr>
        <p:blipFill>
          <a:blip r:embed="rId3"/>
          <a:stretch>
            <a:fillRect/>
          </a:stretch>
        </p:blipFill>
        <p:spPr>
          <a:xfrm>
            <a:off x="4419903" y="2379406"/>
            <a:ext cx="3086214" cy="3696347"/>
          </a:xfrm>
          <a:prstGeom prst="rect">
            <a:avLst/>
          </a:prstGeom>
        </p:spPr>
      </p:pic>
      <p:pic>
        <p:nvPicPr>
          <p:cNvPr id="26" name="Imagen 11"/>
          <p:cNvPicPr>
            <a:picLocks noChangeAspect="1"/>
          </p:cNvPicPr>
          <p:nvPr/>
        </p:nvPicPr>
        <p:blipFill rotWithShape="1">
          <a:blip r:embed="rId4"/>
          <a:srcRect l="9027" r="7271"/>
          <a:stretch/>
        </p:blipFill>
        <p:spPr>
          <a:xfrm>
            <a:off x="8318039" y="2308119"/>
            <a:ext cx="3229233" cy="3853810"/>
          </a:xfrm>
          <a:prstGeom prst="rect">
            <a:avLst/>
          </a:prstGeom>
        </p:spPr>
      </p:pic>
    </p:spTree>
    <p:extLst>
      <p:ext uri="{BB962C8B-B14F-4D97-AF65-F5344CB8AC3E}">
        <p14:creationId xmlns:p14="http://schemas.microsoft.com/office/powerpoint/2010/main" val="3310550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6637042" y="2604371"/>
            <a:ext cx="4492394" cy="3600000"/>
          </a:xfrm>
          <a:prstGeom prst="rect">
            <a:avLst/>
          </a:prstGeom>
        </p:spPr>
      </p:pic>
      <p:sp>
        <p:nvSpPr>
          <p:cNvPr id="15" name="CuadroTexto 14"/>
          <p:cNvSpPr txBox="1"/>
          <p:nvPr/>
        </p:nvSpPr>
        <p:spPr>
          <a:xfrm>
            <a:off x="347157" y="6096649"/>
            <a:ext cx="3982421" cy="215444"/>
          </a:xfrm>
          <a:prstGeom prst="rect">
            <a:avLst/>
          </a:prstGeom>
          <a:noFill/>
        </p:spPr>
        <p:txBody>
          <a:bodyPr wrap="square" rtlCol="0">
            <a:spAutoFit/>
          </a:bodyPr>
          <a:lstStyle/>
          <a:p>
            <a:pPr algn="just"/>
            <a:r>
              <a:rPr lang="en-US" sz="800" dirty="0" smtClean="0">
                <a:solidFill>
                  <a:srgbClr val="000000"/>
                </a:solidFill>
              </a:rPr>
              <a:t>Source: DTCC.</a:t>
            </a:r>
            <a:endParaRPr lang="en-US" sz="800" dirty="0">
              <a:solidFill>
                <a:srgbClr val="000000"/>
              </a:solidFill>
            </a:endParaRPr>
          </a:p>
        </p:txBody>
      </p:sp>
      <p:sp>
        <p:nvSpPr>
          <p:cNvPr id="17" name="CuadroTexto 16"/>
          <p:cNvSpPr txBox="1"/>
          <p:nvPr/>
        </p:nvSpPr>
        <p:spPr>
          <a:xfrm>
            <a:off x="506655" y="1966810"/>
            <a:ext cx="4536504" cy="584775"/>
          </a:xfrm>
          <a:prstGeom prst="rect">
            <a:avLst/>
          </a:prstGeom>
        </p:spPr>
        <p:txBody>
          <a:bodyPr vert="horz" lIns="91440" tIns="45720" rIns="91440" bIns="45720" rtlCol="0" anchor="ctr">
            <a:noAutofit/>
          </a:bodyPr>
          <a:lstStyle>
            <a:defPPr>
              <a:defRPr lang="es-MX"/>
            </a:defPPr>
            <a:lvl1pPr algn="ctr">
              <a:spcBef>
                <a:spcPct val="0"/>
              </a:spcBef>
              <a:buNone/>
              <a:defRPr sz="1600" b="1">
                <a:latin typeface="+mj-lt"/>
                <a:ea typeface="+mj-ea"/>
                <a:cs typeface="+mj-cs"/>
              </a:defRPr>
            </a:lvl1pPr>
          </a:lstStyle>
          <a:p>
            <a:r>
              <a:rPr lang="en-US" dirty="0" smtClean="0"/>
              <a:t>Traded Volume </a:t>
            </a:r>
            <a:r>
              <a:rPr lang="en-US" dirty="0"/>
              <a:t>of Mexican interest rate swaps </a:t>
            </a:r>
          </a:p>
          <a:p>
            <a:r>
              <a:rPr lang="en-US" b="0" dirty="0"/>
              <a:t>Millions of Mexican pesos</a:t>
            </a:r>
          </a:p>
        </p:txBody>
      </p:sp>
      <p:sp>
        <p:nvSpPr>
          <p:cNvPr id="12" name="CuadroTexto 11"/>
          <p:cNvSpPr txBox="1"/>
          <p:nvPr/>
        </p:nvSpPr>
        <p:spPr>
          <a:xfrm>
            <a:off x="6283920" y="2043644"/>
            <a:ext cx="5400600" cy="584775"/>
          </a:xfrm>
          <a:prstGeom prst="rect">
            <a:avLst/>
          </a:prstGeom>
        </p:spPr>
        <p:txBody>
          <a:bodyPr vert="horz" lIns="91440" tIns="45720" rIns="91440" bIns="45720" rtlCol="0" anchor="ctr">
            <a:noAutofit/>
          </a:bodyPr>
          <a:lstStyle>
            <a:defPPr>
              <a:defRPr lang="es-MX"/>
            </a:defPPr>
            <a:lvl1pPr algn="ctr">
              <a:spcBef>
                <a:spcPct val="0"/>
              </a:spcBef>
              <a:buNone/>
              <a:defRPr sz="1600" b="1">
                <a:latin typeface="+mj-lt"/>
                <a:ea typeface="+mj-ea"/>
                <a:cs typeface="+mj-cs"/>
              </a:defRPr>
            </a:lvl1pPr>
          </a:lstStyle>
          <a:p>
            <a:r>
              <a:rPr lang="en-US" dirty="0" smtClean="0"/>
              <a:t>Traded Volume of Interest </a:t>
            </a:r>
            <a:r>
              <a:rPr lang="en-US" dirty="0"/>
              <a:t>Rate Swaps (IRS) </a:t>
            </a:r>
            <a:r>
              <a:rPr lang="en-US" dirty="0" smtClean="0"/>
              <a:t>for selected countries</a:t>
            </a:r>
            <a:endParaRPr lang="en-US" dirty="0"/>
          </a:p>
          <a:p>
            <a:r>
              <a:rPr lang="en-US" b="0" dirty="0"/>
              <a:t>Millions of US dollars</a:t>
            </a:r>
          </a:p>
        </p:txBody>
      </p:sp>
      <p:sp>
        <p:nvSpPr>
          <p:cNvPr id="13" name="CuadroTexto 12"/>
          <p:cNvSpPr txBox="1"/>
          <p:nvPr/>
        </p:nvSpPr>
        <p:spPr>
          <a:xfrm>
            <a:off x="6453374" y="6152417"/>
            <a:ext cx="3982421" cy="215444"/>
          </a:xfrm>
          <a:prstGeom prst="rect">
            <a:avLst/>
          </a:prstGeom>
          <a:noFill/>
        </p:spPr>
        <p:txBody>
          <a:bodyPr wrap="square" rtlCol="0">
            <a:spAutoFit/>
          </a:bodyPr>
          <a:lstStyle/>
          <a:p>
            <a:pPr algn="just"/>
            <a:r>
              <a:rPr lang="en-US" sz="800" dirty="0" smtClean="0">
                <a:solidFill>
                  <a:srgbClr val="000000"/>
                </a:solidFill>
              </a:rPr>
              <a:t>Source: DTCC.</a:t>
            </a:r>
            <a:endParaRPr lang="en-US" sz="800" dirty="0">
              <a:solidFill>
                <a:srgbClr val="000000"/>
              </a:solidFill>
            </a:endParaRPr>
          </a:p>
        </p:txBody>
      </p:sp>
      <p:pic>
        <p:nvPicPr>
          <p:cNvPr id="2" name="Imagen 1"/>
          <p:cNvPicPr>
            <a:picLocks noChangeAspect="1"/>
          </p:cNvPicPr>
          <p:nvPr/>
        </p:nvPicPr>
        <p:blipFill rotWithShape="1">
          <a:blip r:embed="rId4"/>
          <a:srcRect l="3096" r="9261"/>
          <a:stretch/>
        </p:blipFill>
        <p:spPr>
          <a:xfrm>
            <a:off x="677639" y="2731949"/>
            <a:ext cx="4365520" cy="3472422"/>
          </a:xfrm>
          <a:prstGeom prst="rect">
            <a:avLst/>
          </a:prstGeom>
        </p:spPr>
      </p:pic>
      <p:sp>
        <p:nvSpPr>
          <p:cNvPr id="14" name="Título 1"/>
          <p:cNvSpPr txBox="1">
            <a:spLocks/>
          </p:cNvSpPr>
          <p:nvPr/>
        </p:nvSpPr>
        <p:spPr>
          <a:xfrm>
            <a:off x="266049" y="845227"/>
            <a:ext cx="9373017"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4"/>
                </a:solidFill>
              </a:rPr>
              <a:t>Derivatives market development </a:t>
            </a:r>
            <a:endParaRPr lang="en-US" sz="1800" dirty="0">
              <a:solidFill>
                <a:schemeClr val="accent4"/>
              </a:solidFill>
            </a:endParaRPr>
          </a:p>
        </p:txBody>
      </p:sp>
      <p:sp>
        <p:nvSpPr>
          <p:cNvPr id="16"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Development and Contributions</a:t>
            </a:r>
            <a:endParaRPr lang="en-US" dirty="0">
              <a:solidFill>
                <a:schemeClr val="tx1">
                  <a:lumMod val="90000"/>
                  <a:lumOff val="10000"/>
                </a:schemeClr>
              </a:solidFill>
            </a:endParaRPr>
          </a:p>
        </p:txBody>
      </p:sp>
      <p:sp>
        <p:nvSpPr>
          <p:cNvPr id="18" name="2 Marcador de contenido"/>
          <p:cNvSpPr>
            <a:spLocks noGrp="1"/>
          </p:cNvSpPr>
          <p:nvPr>
            <p:ph idx="1"/>
          </p:nvPr>
        </p:nvSpPr>
        <p:spPr>
          <a:xfrm>
            <a:off x="184938" y="1137501"/>
            <a:ext cx="11809312" cy="1233720"/>
          </a:xfrm>
        </p:spPr>
        <p:txBody>
          <a:bodyPr>
            <a:noAutofit/>
          </a:bodyPr>
          <a:lstStyle/>
          <a:p>
            <a:r>
              <a:rPr lang="en-US" sz="1600" dirty="0" smtClean="0">
                <a:solidFill>
                  <a:srgbClr val="1C1C1C"/>
                </a:solidFill>
              </a:rPr>
              <a:t>The development of the fixed income market laid the groundwork for other markets, such as the derivative market.</a:t>
            </a:r>
          </a:p>
          <a:p>
            <a:r>
              <a:rPr lang="en-US" sz="1600" dirty="0" smtClean="0">
                <a:solidFill>
                  <a:srgbClr val="1C1C1C"/>
                </a:solidFill>
              </a:rPr>
              <a:t>The interest rate swap market in Mexico is one of the most traded compared to other emerging markets.</a:t>
            </a:r>
          </a:p>
        </p:txBody>
      </p:sp>
    </p:spTree>
    <p:extLst>
      <p:ext uri="{BB962C8B-B14F-4D97-AF65-F5344CB8AC3E}">
        <p14:creationId xmlns:p14="http://schemas.microsoft.com/office/powerpoint/2010/main" val="2094441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267008" y="1137501"/>
            <a:ext cx="11809312" cy="600307"/>
          </a:xfrm>
        </p:spPr>
        <p:txBody>
          <a:bodyPr>
            <a:noAutofit/>
          </a:bodyPr>
          <a:lstStyle/>
          <a:p>
            <a:r>
              <a:rPr lang="en-US" sz="1600" dirty="0" smtClean="0">
                <a:solidFill>
                  <a:srgbClr val="1C1C1C"/>
                </a:solidFill>
              </a:rPr>
              <a:t>A liquid and deep IRS market is paramount, as implied information regarding monetary policy can be obtained from these instruments.</a:t>
            </a:r>
          </a:p>
        </p:txBody>
      </p:sp>
      <p:sp>
        <p:nvSpPr>
          <p:cNvPr id="16" name="8 CuadroTexto"/>
          <p:cNvSpPr txBox="1"/>
          <p:nvPr/>
        </p:nvSpPr>
        <p:spPr>
          <a:xfrm>
            <a:off x="6312024" y="6113061"/>
            <a:ext cx="4312055" cy="230832"/>
          </a:xfrm>
          <a:prstGeom prst="rect">
            <a:avLst/>
          </a:prstGeom>
          <a:noFill/>
        </p:spPr>
        <p:txBody>
          <a:bodyPr wrap="square" rtlCol="0">
            <a:spAutoFit/>
          </a:bodyPr>
          <a:lstStyle/>
          <a:p>
            <a:r>
              <a:rPr lang="es-MX" sz="900" dirty="0" err="1">
                <a:solidFill>
                  <a:srgbClr val="000000"/>
                </a:solidFill>
              </a:rPr>
              <a:t>Source</a:t>
            </a:r>
            <a:r>
              <a:rPr lang="es-MX" sz="900" dirty="0">
                <a:solidFill>
                  <a:srgbClr val="000000"/>
                </a:solidFill>
              </a:rPr>
              <a:t>: PIP </a:t>
            </a:r>
            <a:r>
              <a:rPr lang="es-MX" sz="900" dirty="0" err="1">
                <a:solidFill>
                  <a:srgbClr val="000000"/>
                </a:solidFill>
              </a:rPr>
              <a:t>with</a:t>
            </a:r>
            <a:r>
              <a:rPr lang="es-MX" sz="900" dirty="0">
                <a:solidFill>
                  <a:srgbClr val="000000"/>
                </a:solidFill>
              </a:rPr>
              <a:t> </a:t>
            </a:r>
            <a:r>
              <a:rPr lang="es-MX" sz="900" dirty="0" err="1">
                <a:solidFill>
                  <a:srgbClr val="000000"/>
                </a:solidFill>
              </a:rPr>
              <a:t>calculations</a:t>
            </a:r>
            <a:r>
              <a:rPr lang="es-MX" sz="900" dirty="0">
                <a:solidFill>
                  <a:srgbClr val="000000"/>
                </a:solidFill>
              </a:rPr>
              <a:t> </a:t>
            </a:r>
            <a:r>
              <a:rPr lang="es-MX" sz="900" dirty="0" err="1">
                <a:solidFill>
                  <a:srgbClr val="000000"/>
                </a:solidFill>
              </a:rPr>
              <a:t>from</a:t>
            </a:r>
            <a:r>
              <a:rPr lang="es-MX" sz="900" dirty="0">
                <a:solidFill>
                  <a:srgbClr val="000000"/>
                </a:solidFill>
              </a:rPr>
              <a:t> Banco de </a:t>
            </a:r>
            <a:r>
              <a:rPr lang="es-MX" sz="900" dirty="0" smtClean="0">
                <a:solidFill>
                  <a:srgbClr val="000000"/>
                </a:solidFill>
              </a:rPr>
              <a:t>Mexico.</a:t>
            </a:r>
            <a:endParaRPr lang="es-MX" sz="900" dirty="0">
              <a:solidFill>
                <a:srgbClr val="000000"/>
              </a:solidFill>
            </a:endParaRPr>
          </a:p>
        </p:txBody>
      </p:sp>
      <p:sp>
        <p:nvSpPr>
          <p:cNvPr id="1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Development and Contributions</a:t>
            </a:r>
            <a:endParaRPr lang="en-US" dirty="0">
              <a:solidFill>
                <a:schemeClr val="tx1">
                  <a:lumMod val="90000"/>
                  <a:lumOff val="10000"/>
                </a:schemeClr>
              </a:solidFill>
            </a:endParaRPr>
          </a:p>
        </p:txBody>
      </p:sp>
      <p:sp>
        <p:nvSpPr>
          <p:cNvPr id="19" name="Título 1"/>
          <p:cNvSpPr txBox="1">
            <a:spLocks/>
          </p:cNvSpPr>
          <p:nvPr/>
        </p:nvSpPr>
        <p:spPr>
          <a:xfrm>
            <a:off x="263352" y="826632"/>
            <a:ext cx="9373017"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a:solidFill>
                  <a:schemeClr val="accent4"/>
                </a:solidFill>
              </a:rPr>
              <a:t>Derivatives market development </a:t>
            </a:r>
          </a:p>
        </p:txBody>
      </p:sp>
      <p:sp>
        <p:nvSpPr>
          <p:cNvPr id="14" name="1 Título"/>
          <p:cNvSpPr txBox="1">
            <a:spLocks/>
          </p:cNvSpPr>
          <p:nvPr/>
        </p:nvSpPr>
        <p:spPr>
          <a:xfrm>
            <a:off x="6573795" y="1635036"/>
            <a:ext cx="4880443" cy="606905"/>
          </a:xfrm>
          <a:prstGeom prst="rect">
            <a:avLst/>
          </a:prstGeom>
        </p:spPr>
        <p:txBody>
          <a:bodyPr vert="horz" lIns="91440" tIns="45720" rIns="91440" bIns="45720" rtlCol="0" anchor="ctr">
            <a:noAutofit/>
          </a:bodyPr>
          <a:lstStyle>
            <a:defPPr>
              <a:defRPr lang="es-MX"/>
            </a:defPPr>
            <a:lvl1pPr algn="ctr">
              <a:spcBef>
                <a:spcPct val="0"/>
              </a:spcBef>
              <a:buNone/>
              <a:defRPr b="1">
                <a:latin typeface="+mj-lt"/>
                <a:ea typeface="+mj-ea"/>
                <a:cs typeface="+mj-cs"/>
              </a:defRPr>
            </a:lvl1pPr>
          </a:lstStyle>
          <a:p>
            <a:r>
              <a:rPr lang="en-US" sz="1400" dirty="0"/>
              <a:t>Implied target rate </a:t>
            </a:r>
            <a:r>
              <a:rPr lang="en-US" sz="1400" dirty="0" smtClean="0"/>
              <a:t>in TIIE </a:t>
            </a:r>
            <a:r>
              <a:rPr lang="en-US" sz="1400" dirty="0"/>
              <a:t>interest </a:t>
            </a:r>
            <a:r>
              <a:rPr lang="en-US" sz="1400" dirty="0" smtClean="0"/>
              <a:t>rate swaps </a:t>
            </a:r>
            <a:r>
              <a:rPr lang="en-US" sz="1400" dirty="0"/>
              <a:t>and Mexican </a:t>
            </a:r>
            <a:r>
              <a:rPr lang="en-US" sz="1400" dirty="0" smtClean="0"/>
              <a:t>peso</a:t>
            </a:r>
            <a:endParaRPr lang="es-MX" sz="1600" dirty="0"/>
          </a:p>
          <a:p>
            <a:r>
              <a:rPr lang="es-MX" sz="1400" b="0" dirty="0"/>
              <a:t>Pesos per </a:t>
            </a:r>
            <a:r>
              <a:rPr lang="es-MX" sz="1400" b="0" dirty="0" err="1"/>
              <a:t>dollar</a:t>
            </a:r>
            <a:r>
              <a:rPr lang="es-MX" sz="1400" b="0" dirty="0"/>
              <a:t> and </a:t>
            </a:r>
            <a:r>
              <a:rPr lang="es-MX" sz="1400" b="0" dirty="0" err="1" smtClean="0"/>
              <a:t>percent</a:t>
            </a:r>
            <a:endParaRPr lang="es-MX" sz="1400" b="0" dirty="0"/>
          </a:p>
        </p:txBody>
      </p:sp>
      <p:sp>
        <p:nvSpPr>
          <p:cNvPr id="18" name="Rectángulo 3"/>
          <p:cNvSpPr/>
          <p:nvPr/>
        </p:nvSpPr>
        <p:spPr>
          <a:xfrm>
            <a:off x="1089222" y="1672276"/>
            <a:ext cx="4327047" cy="738664"/>
          </a:xfrm>
          <a:prstGeom prst="rect">
            <a:avLst/>
          </a:prstGeom>
        </p:spPr>
        <p:txBody>
          <a:bodyPr wrap="square">
            <a:spAutoFit/>
          </a:bodyPr>
          <a:lstStyle/>
          <a:p>
            <a:pPr algn="ctr"/>
            <a:r>
              <a:rPr lang="en-US" sz="1400" b="1" dirty="0"/>
              <a:t>Implied target rate in </a:t>
            </a:r>
            <a:r>
              <a:rPr lang="en-US" sz="1400" b="1" dirty="0" smtClean="0"/>
              <a:t>the TIIE </a:t>
            </a:r>
            <a:r>
              <a:rPr lang="en-US" sz="1400" b="1" dirty="0"/>
              <a:t>swap curve</a:t>
            </a:r>
          </a:p>
          <a:p>
            <a:pPr algn="ctr"/>
            <a:r>
              <a:rPr lang="en-US" sz="1400" dirty="0"/>
              <a:t>Percent</a:t>
            </a:r>
            <a:r>
              <a:rPr lang="es-MX" sz="1400" dirty="0"/>
              <a:t/>
            </a:r>
            <a:br>
              <a:rPr lang="es-MX" sz="1400" dirty="0"/>
            </a:br>
            <a:endParaRPr lang="es-MX" sz="1400" dirty="0"/>
          </a:p>
        </p:txBody>
      </p:sp>
      <p:pic>
        <p:nvPicPr>
          <p:cNvPr id="3" name="Imagen 1"/>
          <p:cNvPicPr>
            <a:picLocks noChangeAspect="1"/>
          </p:cNvPicPr>
          <p:nvPr/>
        </p:nvPicPr>
        <p:blipFill rotWithShape="1">
          <a:blip r:embed="rId2"/>
          <a:srcRect t="4546" r="10518"/>
          <a:stretch/>
        </p:blipFill>
        <p:spPr>
          <a:xfrm>
            <a:off x="6608489" y="2127123"/>
            <a:ext cx="4835610" cy="4010364"/>
          </a:xfrm>
          <a:prstGeom prst="rect">
            <a:avLst/>
          </a:prstGeom>
        </p:spPr>
      </p:pic>
      <p:pic>
        <p:nvPicPr>
          <p:cNvPr id="4" name="Imagen 1"/>
          <p:cNvPicPr>
            <a:picLocks noChangeAspect="1"/>
          </p:cNvPicPr>
          <p:nvPr/>
        </p:nvPicPr>
        <p:blipFill>
          <a:blip r:embed="rId3"/>
          <a:stretch>
            <a:fillRect/>
          </a:stretch>
        </p:blipFill>
        <p:spPr>
          <a:xfrm>
            <a:off x="930322" y="2160510"/>
            <a:ext cx="4802939" cy="3952551"/>
          </a:xfrm>
          <a:prstGeom prst="rect">
            <a:avLst/>
          </a:prstGeom>
        </p:spPr>
      </p:pic>
      <p:sp>
        <p:nvSpPr>
          <p:cNvPr id="24" name="8 CuadroTexto"/>
          <p:cNvSpPr txBox="1"/>
          <p:nvPr/>
        </p:nvSpPr>
        <p:spPr>
          <a:xfrm>
            <a:off x="930322" y="6112537"/>
            <a:ext cx="4312055"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PIP </a:t>
            </a:r>
            <a:r>
              <a:rPr lang="es-MX" sz="900" dirty="0" err="1" smtClean="0">
                <a:solidFill>
                  <a:srgbClr val="000000"/>
                </a:solidFill>
              </a:rPr>
              <a:t>with</a:t>
            </a:r>
            <a:r>
              <a:rPr lang="es-MX" sz="900" dirty="0" smtClean="0">
                <a:solidFill>
                  <a:srgbClr val="000000"/>
                </a:solidFill>
              </a:rPr>
              <a:t> </a:t>
            </a:r>
            <a:r>
              <a:rPr lang="es-MX" sz="900" dirty="0" err="1" smtClean="0">
                <a:solidFill>
                  <a:srgbClr val="000000"/>
                </a:solidFill>
              </a:rPr>
              <a:t>calculations</a:t>
            </a:r>
            <a:r>
              <a:rPr lang="es-MX" sz="900" dirty="0" smtClean="0">
                <a:solidFill>
                  <a:srgbClr val="000000"/>
                </a:solidFill>
              </a:rPr>
              <a:t> </a:t>
            </a:r>
            <a:r>
              <a:rPr lang="es-MX" sz="900" dirty="0" err="1" smtClean="0">
                <a:solidFill>
                  <a:srgbClr val="000000"/>
                </a:solidFill>
              </a:rPr>
              <a:t>from</a:t>
            </a:r>
            <a:r>
              <a:rPr lang="es-MX" sz="900" dirty="0" smtClean="0">
                <a:solidFill>
                  <a:srgbClr val="000000"/>
                </a:solidFill>
              </a:rPr>
              <a:t> Banco de Mexico.</a:t>
            </a:r>
            <a:endParaRPr lang="es-MX" sz="900" dirty="0">
              <a:solidFill>
                <a:srgbClr val="000000"/>
              </a:solidFill>
            </a:endParaRPr>
          </a:p>
        </p:txBody>
      </p:sp>
    </p:spTree>
    <p:extLst>
      <p:ext uri="{BB962C8B-B14F-4D97-AF65-F5344CB8AC3E}">
        <p14:creationId xmlns:p14="http://schemas.microsoft.com/office/powerpoint/2010/main" val="3801361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267008" y="1137501"/>
            <a:ext cx="11809312" cy="954910"/>
          </a:xfrm>
        </p:spPr>
        <p:txBody>
          <a:bodyPr>
            <a:noAutofit/>
          </a:bodyPr>
          <a:lstStyle/>
          <a:p>
            <a:r>
              <a:rPr lang="en-US" sz="1600" dirty="0">
                <a:solidFill>
                  <a:srgbClr val="1C1C1C"/>
                </a:solidFill>
              </a:rPr>
              <a:t>With the purpose of having a more “complete picture” of market conditions, the Central Bank of Mexico maintains regular communication with market </a:t>
            </a:r>
            <a:r>
              <a:rPr lang="en-US" sz="1600">
                <a:solidFill>
                  <a:srgbClr val="1C1C1C"/>
                </a:solidFill>
              </a:rPr>
              <a:t>makers. </a:t>
            </a:r>
            <a:endParaRPr lang="en-US" sz="1600" dirty="0">
              <a:solidFill>
                <a:srgbClr val="1C1C1C"/>
              </a:solidFill>
            </a:endParaRPr>
          </a:p>
          <a:p>
            <a:endParaRPr lang="en-US" sz="1600" dirty="0">
              <a:solidFill>
                <a:srgbClr val="FF0000"/>
              </a:solidFill>
            </a:endParaRPr>
          </a:p>
        </p:txBody>
      </p:sp>
      <p:sp>
        <p:nvSpPr>
          <p:cNvPr id="1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Development and Contributions</a:t>
            </a:r>
            <a:endParaRPr lang="en-US" dirty="0">
              <a:solidFill>
                <a:schemeClr val="tx1">
                  <a:lumMod val="90000"/>
                  <a:lumOff val="10000"/>
                </a:schemeClr>
              </a:solidFill>
            </a:endParaRPr>
          </a:p>
        </p:txBody>
      </p:sp>
      <p:sp>
        <p:nvSpPr>
          <p:cNvPr id="19" name="Título 1"/>
          <p:cNvSpPr txBox="1">
            <a:spLocks/>
          </p:cNvSpPr>
          <p:nvPr/>
        </p:nvSpPr>
        <p:spPr>
          <a:xfrm>
            <a:off x="263352" y="826632"/>
            <a:ext cx="9373017"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4"/>
                </a:solidFill>
              </a:rPr>
              <a:t>Market intelligence </a:t>
            </a:r>
            <a:endParaRPr lang="en-US" sz="1800" dirty="0">
              <a:solidFill>
                <a:schemeClr val="accent4"/>
              </a:solidFill>
            </a:endParaRPr>
          </a:p>
        </p:txBody>
      </p:sp>
      <p:sp>
        <p:nvSpPr>
          <p:cNvPr id="10" name="Rectángulo redondeado 1"/>
          <p:cNvSpPr/>
          <p:nvPr/>
        </p:nvSpPr>
        <p:spPr>
          <a:xfrm>
            <a:off x="1483034" y="2253384"/>
            <a:ext cx="3600000" cy="384505"/>
          </a:xfrm>
          <a:prstGeom prst="roundRect">
            <a:avLst/>
          </a:prstGeom>
          <a:solidFill>
            <a:srgbClr val="182B47">
              <a:alpha val="72157"/>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t>Daily</a:t>
            </a:r>
            <a:endParaRPr lang="es-MX" sz="1400" b="1" dirty="0"/>
          </a:p>
        </p:txBody>
      </p:sp>
      <p:sp>
        <p:nvSpPr>
          <p:cNvPr id="15" name="Rectángulo redondeado 2"/>
          <p:cNvSpPr/>
          <p:nvPr/>
        </p:nvSpPr>
        <p:spPr>
          <a:xfrm>
            <a:off x="187700" y="2966116"/>
            <a:ext cx="1800000" cy="759600"/>
          </a:xfrm>
          <a:prstGeom prst="roundRect">
            <a:avLst/>
          </a:prstGeom>
          <a:solidFill>
            <a:srgbClr val="00727C">
              <a:alpha val="83137"/>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100" dirty="0"/>
              <a:t>These consultations are usually done by telephone </a:t>
            </a:r>
            <a:r>
              <a:rPr lang="en-US" sz="1100" dirty="0" smtClean="0"/>
              <a:t>or chat.</a:t>
            </a:r>
            <a:endParaRPr lang="es-MX" sz="1100" dirty="0"/>
          </a:p>
        </p:txBody>
      </p:sp>
      <p:sp>
        <p:nvSpPr>
          <p:cNvPr id="20" name="Rectángulo redondeado 3"/>
          <p:cNvSpPr/>
          <p:nvPr/>
        </p:nvSpPr>
        <p:spPr>
          <a:xfrm>
            <a:off x="7251240" y="2725761"/>
            <a:ext cx="3600000" cy="830526"/>
          </a:xfrm>
          <a:prstGeom prst="roundRect">
            <a:avLst/>
          </a:prstGeom>
          <a:solidFill>
            <a:srgbClr val="6D3A77">
              <a:alpha val="7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US" sz="1200" dirty="0"/>
              <a:t>Face-to-face</a:t>
            </a:r>
            <a:r>
              <a:rPr lang="en-US" sz="1200"/>
              <a:t> meetings that allow the Central Bank </a:t>
            </a:r>
            <a:r>
              <a:rPr lang="en-US" sz="1200" smtClean="0"/>
              <a:t>of </a:t>
            </a:r>
            <a:r>
              <a:rPr lang="en-US" sz="1200" dirty="0"/>
              <a:t>Mexico</a:t>
            </a:r>
            <a:r>
              <a:rPr lang="en-US" sz="1200"/>
              <a:t> to learn </a:t>
            </a:r>
            <a:r>
              <a:rPr lang="en-US" sz="1200" smtClean="0"/>
              <a:t>the </a:t>
            </a:r>
            <a:r>
              <a:rPr lang="en-US" sz="1200" dirty="0"/>
              <a:t>practical</a:t>
            </a:r>
            <a:r>
              <a:rPr lang="en-US" sz="1200"/>
              <a:t> and detailed experience </a:t>
            </a:r>
            <a:r>
              <a:rPr lang="en-US" sz="1200" smtClean="0"/>
              <a:t>of the </a:t>
            </a:r>
            <a:r>
              <a:rPr lang="en-US" sz="1200"/>
              <a:t>market makers.  </a:t>
            </a:r>
            <a:endParaRPr lang="es-MX" sz="1200" dirty="0"/>
          </a:p>
        </p:txBody>
      </p:sp>
      <p:sp>
        <p:nvSpPr>
          <p:cNvPr id="21" name="Rectángulo redondeado 4"/>
          <p:cNvSpPr/>
          <p:nvPr/>
        </p:nvSpPr>
        <p:spPr>
          <a:xfrm>
            <a:off x="7251239" y="2171207"/>
            <a:ext cx="3600000" cy="384505"/>
          </a:xfrm>
          <a:prstGeom prst="roundRect">
            <a:avLst/>
          </a:prstGeom>
          <a:solidFill>
            <a:srgbClr val="182B47">
              <a:alpha val="72157"/>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t>Quarterly</a:t>
            </a:r>
            <a:endParaRPr lang="es-MX" sz="1400" b="1" dirty="0"/>
          </a:p>
        </p:txBody>
      </p:sp>
      <p:sp>
        <p:nvSpPr>
          <p:cNvPr id="23" name="Rectángulo redondeado 5"/>
          <p:cNvSpPr/>
          <p:nvPr/>
        </p:nvSpPr>
        <p:spPr>
          <a:xfrm>
            <a:off x="3071802" y="2966116"/>
            <a:ext cx="1800000" cy="759885"/>
          </a:xfrm>
          <a:prstGeom prst="roundRect">
            <a:avLst/>
          </a:prstGeom>
          <a:solidFill>
            <a:srgbClr val="00727C">
              <a:alpha val="83137"/>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en-US" sz="1100" dirty="0" smtClean="0"/>
              <a:t>Promote a </a:t>
            </a:r>
            <a:r>
              <a:rPr lang="en-US" sz="1100" dirty="0"/>
              <a:t>direct </a:t>
            </a:r>
            <a:r>
              <a:rPr lang="en-US" sz="1100" dirty="0" smtClean="0"/>
              <a:t>information </a:t>
            </a:r>
            <a:r>
              <a:rPr lang="en-US" sz="1100" dirty="0"/>
              <a:t>exchange with market actors</a:t>
            </a:r>
            <a:endParaRPr lang="es-MX" sz="1100" dirty="0"/>
          </a:p>
        </p:txBody>
      </p:sp>
      <p:sp>
        <p:nvSpPr>
          <p:cNvPr id="25" name="Rectángulo redondeado 6"/>
          <p:cNvSpPr/>
          <p:nvPr/>
        </p:nvSpPr>
        <p:spPr>
          <a:xfrm>
            <a:off x="1326737" y="3898322"/>
            <a:ext cx="2340000" cy="633704"/>
          </a:xfrm>
          <a:prstGeom prst="roundRect">
            <a:avLst/>
          </a:prstGeom>
          <a:solidFill>
            <a:srgbClr val="00727C">
              <a:alpha val="83137"/>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100" dirty="0" smtClean="0"/>
              <a:t>The Central Bank of Mexico is kept informed </a:t>
            </a:r>
            <a:r>
              <a:rPr lang="en-US" sz="1100" dirty="0"/>
              <a:t>about relevant developments in </a:t>
            </a:r>
            <a:r>
              <a:rPr lang="en-US" sz="1100" smtClean="0"/>
              <a:t>the market </a:t>
            </a:r>
            <a:endParaRPr lang="es-MX" sz="1100" dirty="0"/>
          </a:p>
        </p:txBody>
      </p:sp>
      <p:sp>
        <p:nvSpPr>
          <p:cNvPr id="26" name="Rectángulo redondeado 7"/>
          <p:cNvSpPr/>
          <p:nvPr/>
        </p:nvSpPr>
        <p:spPr>
          <a:xfrm>
            <a:off x="4191500" y="3898322"/>
            <a:ext cx="2340000" cy="633704"/>
          </a:xfrm>
          <a:prstGeom prst="roundRect">
            <a:avLst/>
          </a:prstGeom>
          <a:solidFill>
            <a:srgbClr val="00727C">
              <a:alpha val="83137"/>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sz="1100" dirty="0" smtClean="0"/>
              <a:t>Market color provided by market makers complements Central Bank’s analysis of the market dynamics. </a:t>
            </a:r>
            <a:endParaRPr lang="es-MX" sz="1100" dirty="0"/>
          </a:p>
        </p:txBody>
      </p:sp>
      <p:cxnSp>
        <p:nvCxnSpPr>
          <p:cNvPr id="41" name="Conector curvado 8"/>
          <p:cNvCxnSpPr>
            <a:stCxn id="23" idx="1"/>
            <a:endCxn id="25" idx="0"/>
          </p:cNvCxnSpPr>
          <p:nvPr/>
        </p:nvCxnSpPr>
        <p:spPr>
          <a:xfrm rot="10800000" flipV="1">
            <a:off x="2496738" y="3346058"/>
            <a:ext cx="575065" cy="552263"/>
          </a:xfrm>
          <a:prstGeom prst="curved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ector curvado 11"/>
          <p:cNvCxnSpPr>
            <a:stCxn id="23" idx="3"/>
            <a:endCxn id="26" idx="0"/>
          </p:cNvCxnSpPr>
          <p:nvPr/>
        </p:nvCxnSpPr>
        <p:spPr>
          <a:xfrm>
            <a:off x="4871802" y="3346059"/>
            <a:ext cx="489698" cy="552263"/>
          </a:xfrm>
          <a:prstGeom prst="curved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curvado 12"/>
          <p:cNvCxnSpPr>
            <a:stCxn id="10" idx="1"/>
            <a:endCxn id="15" idx="0"/>
          </p:cNvCxnSpPr>
          <p:nvPr/>
        </p:nvCxnSpPr>
        <p:spPr>
          <a:xfrm rot="10800000" flipV="1">
            <a:off x="1087700" y="2445636"/>
            <a:ext cx="395334" cy="520479"/>
          </a:xfrm>
          <a:prstGeom prst="curved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ector curvado 21"/>
          <p:cNvCxnSpPr>
            <a:stCxn id="10" idx="2"/>
            <a:endCxn id="23" idx="0"/>
          </p:cNvCxnSpPr>
          <p:nvPr/>
        </p:nvCxnSpPr>
        <p:spPr>
          <a:xfrm rot="16200000" flipH="1">
            <a:off x="3463305" y="2457618"/>
            <a:ext cx="328227" cy="688768"/>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ángulo redondeado 26"/>
          <p:cNvSpPr/>
          <p:nvPr/>
        </p:nvSpPr>
        <p:spPr>
          <a:xfrm>
            <a:off x="1764377" y="4793832"/>
            <a:ext cx="4414849" cy="1369576"/>
          </a:xfrm>
          <a:prstGeom prst="roundRect">
            <a:avLst/>
          </a:prstGeom>
          <a:solidFill>
            <a:srgbClr val="00727C">
              <a:alpha val="83137"/>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US" sz="1100" b="1" dirty="0" smtClean="0"/>
              <a:t>Examples of the type of information provided by Market Makers</a:t>
            </a:r>
            <a:endParaRPr lang="en-US" sz="1100" b="1" dirty="0"/>
          </a:p>
          <a:p>
            <a:pPr marL="171450" indent="-171450">
              <a:buFont typeface="Arial" panose="020B0604020202020204" pitchFamily="34" charset="0"/>
              <a:buChar char="•"/>
            </a:pPr>
            <a:r>
              <a:rPr lang="en-US" sz="1100" dirty="0" smtClean="0"/>
              <a:t>What types </a:t>
            </a:r>
            <a:r>
              <a:rPr lang="en-US" sz="1100" dirty="0"/>
              <a:t>of counterparts </a:t>
            </a:r>
            <a:r>
              <a:rPr lang="en-US" sz="1100" dirty="0" smtClean="0"/>
              <a:t>the market makers have </a:t>
            </a:r>
            <a:r>
              <a:rPr lang="en-US" sz="1100" dirty="0"/>
              <a:t>been dealing </a:t>
            </a:r>
            <a:r>
              <a:rPr lang="en-US" sz="1100" dirty="0" smtClean="0"/>
              <a:t>with</a:t>
            </a:r>
          </a:p>
          <a:p>
            <a:pPr marL="171450" indent="-171450">
              <a:buFont typeface="Arial" panose="020B0604020202020204" pitchFamily="34" charset="0"/>
              <a:buChar char="•"/>
            </a:pPr>
            <a:r>
              <a:rPr lang="en-US" sz="1100" dirty="0" smtClean="0"/>
              <a:t>What </a:t>
            </a:r>
            <a:r>
              <a:rPr lang="en-US" sz="1100" dirty="0"/>
              <a:t>kind of securities they have traded</a:t>
            </a:r>
            <a:endParaRPr lang="es-MX" sz="1100" dirty="0"/>
          </a:p>
          <a:p>
            <a:pPr marL="171450" indent="-171450">
              <a:buFont typeface="Arial" panose="020B0604020202020204" pitchFamily="34" charset="0"/>
              <a:buChar char="•"/>
            </a:pPr>
            <a:r>
              <a:rPr lang="en-US" sz="1100" dirty="0"/>
              <a:t>T</a:t>
            </a:r>
            <a:r>
              <a:rPr lang="en-US" sz="1100" dirty="0" smtClean="0"/>
              <a:t>he </a:t>
            </a:r>
            <a:r>
              <a:rPr lang="en-US" sz="1100" dirty="0"/>
              <a:t>depth of market </a:t>
            </a:r>
            <a:r>
              <a:rPr lang="en-US" sz="1100" dirty="0" smtClean="0"/>
              <a:t>liquidity</a:t>
            </a:r>
          </a:p>
          <a:p>
            <a:pPr marL="171450" indent="-171450">
              <a:buFont typeface="Arial" panose="020B0604020202020204" pitchFamily="34" charset="0"/>
              <a:buChar char="•"/>
            </a:pPr>
            <a:r>
              <a:rPr lang="en-US" sz="1100" dirty="0" smtClean="0"/>
              <a:t>Prices at </a:t>
            </a:r>
            <a:r>
              <a:rPr lang="en-US" sz="1100" dirty="0"/>
              <a:t>which the investors are willing to subscribe</a:t>
            </a:r>
            <a:endParaRPr lang="es-MX" sz="1100" dirty="0"/>
          </a:p>
          <a:p>
            <a:pPr marL="171450" indent="-171450">
              <a:buFont typeface="Arial" panose="020B0604020202020204" pitchFamily="34" charset="0"/>
              <a:buChar char="•"/>
            </a:pPr>
            <a:r>
              <a:rPr lang="en-US" sz="1100" dirty="0"/>
              <a:t> </a:t>
            </a:r>
            <a:r>
              <a:rPr lang="en-US" sz="1100" dirty="0" smtClean="0"/>
              <a:t>Volumes, the </a:t>
            </a:r>
            <a:r>
              <a:rPr lang="en-US" sz="1100" dirty="0"/>
              <a:t>number of sellers and buyers</a:t>
            </a:r>
            <a:r>
              <a:rPr lang="en-US" sz="1100" dirty="0" smtClean="0"/>
              <a:t>.</a:t>
            </a:r>
            <a:endParaRPr lang="es-MX" sz="1100" dirty="0"/>
          </a:p>
        </p:txBody>
      </p:sp>
      <p:cxnSp>
        <p:nvCxnSpPr>
          <p:cNvPr id="72" name="Conector curvado 27"/>
          <p:cNvCxnSpPr>
            <a:stCxn id="26" idx="2"/>
            <a:endCxn id="70" idx="0"/>
          </p:cNvCxnSpPr>
          <p:nvPr/>
        </p:nvCxnSpPr>
        <p:spPr>
          <a:xfrm rot="5400000">
            <a:off x="4535748" y="3968080"/>
            <a:ext cx="261806" cy="1389698"/>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ángulo redondeado 28"/>
          <p:cNvSpPr/>
          <p:nvPr/>
        </p:nvSpPr>
        <p:spPr>
          <a:xfrm>
            <a:off x="7251239" y="3733953"/>
            <a:ext cx="3600000" cy="359246"/>
          </a:xfrm>
          <a:prstGeom prst="roundRect">
            <a:avLst/>
          </a:prstGeom>
          <a:solidFill>
            <a:srgbClr val="6D3A77">
              <a:alpha val="7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US" sz="1200" dirty="0" smtClean="0"/>
              <a:t>The objective is to improve the structure of the program by discussing:</a:t>
            </a:r>
            <a:endParaRPr lang="es-MX" sz="1200" dirty="0"/>
          </a:p>
        </p:txBody>
      </p:sp>
      <p:sp>
        <p:nvSpPr>
          <p:cNvPr id="81" name="Rectángulo redondeado 29"/>
          <p:cNvSpPr/>
          <p:nvPr/>
        </p:nvSpPr>
        <p:spPr>
          <a:xfrm>
            <a:off x="7251239" y="4271250"/>
            <a:ext cx="3600000" cy="1239864"/>
          </a:xfrm>
          <a:prstGeom prst="roundRect">
            <a:avLst/>
          </a:prstGeom>
          <a:solidFill>
            <a:srgbClr val="6D3A77">
              <a:alpha val="7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171450" indent="-171450">
              <a:buFont typeface="Arial" panose="020B0604020202020204" pitchFamily="34" charset="0"/>
              <a:buChar char="•"/>
            </a:pPr>
            <a:r>
              <a:rPr lang="en-US" sz="1200" dirty="0" smtClean="0"/>
              <a:t>Market </a:t>
            </a:r>
            <a:r>
              <a:rPr lang="en-US" sz="1200" dirty="0"/>
              <a:t>structure and </a:t>
            </a:r>
            <a:r>
              <a:rPr lang="en-US" sz="1200" dirty="0" smtClean="0"/>
              <a:t>development</a:t>
            </a:r>
          </a:p>
          <a:p>
            <a:pPr marL="171450" indent="-171450">
              <a:buFont typeface="Arial" panose="020B0604020202020204" pitchFamily="34" charset="0"/>
              <a:buChar char="•"/>
            </a:pPr>
            <a:r>
              <a:rPr lang="en-US" sz="1200" dirty="0"/>
              <a:t>E</a:t>
            </a:r>
            <a:r>
              <a:rPr lang="en-US" sz="1200" dirty="0" smtClean="0"/>
              <a:t>nhancing </a:t>
            </a:r>
            <a:r>
              <a:rPr lang="en-US" sz="1200" dirty="0"/>
              <a:t>transparency in the </a:t>
            </a:r>
            <a:r>
              <a:rPr lang="en-US" sz="1200" dirty="0" smtClean="0"/>
              <a:t>market</a:t>
            </a:r>
          </a:p>
          <a:p>
            <a:pPr marL="171450" indent="-171450">
              <a:buFont typeface="Arial" panose="020B0604020202020204" pitchFamily="34" charset="0"/>
              <a:buChar char="•"/>
            </a:pPr>
            <a:r>
              <a:rPr lang="en-US" sz="1200" dirty="0" smtClean="0"/>
              <a:t>Protect investors </a:t>
            </a:r>
          </a:p>
          <a:p>
            <a:pPr marL="171450" indent="-171450">
              <a:buFont typeface="Arial" panose="020B0604020202020204" pitchFamily="34" charset="0"/>
              <a:buChar char="•"/>
            </a:pPr>
            <a:r>
              <a:rPr lang="en-US" sz="1200" dirty="0" smtClean="0"/>
              <a:t>Reducing </a:t>
            </a:r>
            <a:r>
              <a:rPr lang="en-US" sz="1200" dirty="0"/>
              <a:t>systemic </a:t>
            </a:r>
            <a:r>
              <a:rPr lang="en-US" sz="1200" dirty="0" smtClean="0"/>
              <a:t>risk</a:t>
            </a:r>
          </a:p>
          <a:p>
            <a:pPr marL="171450" indent="-171450">
              <a:buFont typeface="Arial" panose="020B0604020202020204" pitchFamily="34" charset="0"/>
              <a:buChar char="•"/>
            </a:pPr>
            <a:r>
              <a:rPr lang="en-US" sz="1200" dirty="0"/>
              <a:t>D</a:t>
            </a:r>
            <a:r>
              <a:rPr lang="en-US" sz="1200" dirty="0" smtClean="0"/>
              <a:t>esign </a:t>
            </a:r>
            <a:r>
              <a:rPr lang="en-US" sz="1200" dirty="0"/>
              <a:t>of the </a:t>
            </a:r>
            <a:r>
              <a:rPr lang="en-US" sz="1200" dirty="0" smtClean="0"/>
              <a:t>of </a:t>
            </a:r>
            <a:r>
              <a:rPr lang="en-US" sz="1200" dirty="0"/>
              <a:t>obligations and privileges </a:t>
            </a:r>
            <a:endParaRPr lang="en-US" sz="1200" dirty="0" smtClean="0"/>
          </a:p>
        </p:txBody>
      </p:sp>
      <p:cxnSp>
        <p:nvCxnSpPr>
          <p:cNvPr id="83" name="Conector recto 30"/>
          <p:cNvCxnSpPr>
            <a:stCxn id="21" idx="2"/>
            <a:endCxn id="20" idx="0"/>
          </p:cNvCxnSpPr>
          <p:nvPr/>
        </p:nvCxnSpPr>
        <p:spPr>
          <a:xfrm>
            <a:off x="9051239" y="2555712"/>
            <a:ext cx="1" cy="170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ector recto 31"/>
          <p:cNvCxnSpPr/>
          <p:nvPr/>
        </p:nvCxnSpPr>
        <p:spPr>
          <a:xfrm>
            <a:off x="9051238" y="3555667"/>
            <a:ext cx="1" cy="170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ector recto 32"/>
          <p:cNvCxnSpPr/>
          <p:nvPr/>
        </p:nvCxnSpPr>
        <p:spPr>
          <a:xfrm>
            <a:off x="9051238" y="4097200"/>
            <a:ext cx="1" cy="170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164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3352" y="620688"/>
            <a:ext cx="11521280" cy="5040561"/>
          </a:xfrm>
        </p:spPr>
        <p:txBody>
          <a:bodyPr>
            <a:noAutofit/>
          </a:bodyPr>
          <a:lstStyle/>
          <a:p>
            <a:pPr marL="0" indent="0" algn="just">
              <a:buNone/>
            </a:pPr>
            <a:endParaRPr lang="en-US" sz="2000" dirty="0" smtClean="0">
              <a:solidFill>
                <a:schemeClr val="accent4"/>
              </a:solidFill>
            </a:endParaRPr>
          </a:p>
          <a:p>
            <a:pPr marL="0" indent="0" algn="just">
              <a:buNone/>
            </a:pPr>
            <a:r>
              <a:rPr lang="en-US" sz="2000" i="1" dirty="0" smtClean="0">
                <a:solidFill>
                  <a:schemeClr val="accent4"/>
                </a:solidFill>
              </a:rPr>
              <a:t>What is a Primary Dealer System?</a:t>
            </a:r>
          </a:p>
          <a:p>
            <a:pPr marL="0" indent="0" algn="just">
              <a:buNone/>
            </a:pPr>
            <a:endParaRPr lang="en-US" sz="2000" i="1" dirty="0" smtClean="0">
              <a:solidFill>
                <a:schemeClr val="accent4"/>
              </a:solidFill>
            </a:endParaRPr>
          </a:p>
          <a:p>
            <a:pPr algn="just"/>
            <a:r>
              <a:rPr lang="en-US" sz="1600" dirty="0">
                <a:solidFill>
                  <a:srgbClr val="1C1C1C"/>
                </a:solidFill>
              </a:rPr>
              <a:t> </a:t>
            </a:r>
            <a:r>
              <a:rPr lang="en-US" sz="1600" dirty="0" smtClean="0">
                <a:solidFill>
                  <a:srgbClr val="1C1C1C"/>
                </a:solidFill>
              </a:rPr>
              <a:t>A </a:t>
            </a:r>
            <a:r>
              <a:rPr lang="en-US" sz="1600" dirty="0">
                <a:solidFill>
                  <a:srgbClr val="1C1C1C"/>
                </a:solidFill>
              </a:rPr>
              <a:t>primary dealer system is an agreement between </a:t>
            </a:r>
            <a:r>
              <a:rPr lang="en-US" sz="1600" dirty="0" smtClean="0">
                <a:solidFill>
                  <a:srgbClr val="1C1C1C"/>
                </a:solidFill>
              </a:rPr>
              <a:t>a debt management office and a group </a:t>
            </a:r>
            <a:r>
              <a:rPr lang="en-US" sz="1600" dirty="0">
                <a:solidFill>
                  <a:srgbClr val="1C1C1C"/>
                </a:solidFill>
              </a:rPr>
              <a:t>of </a:t>
            </a:r>
            <a:r>
              <a:rPr lang="en-US" sz="1600" dirty="0" smtClean="0">
                <a:solidFill>
                  <a:srgbClr val="1C1C1C"/>
                </a:solidFill>
              </a:rPr>
              <a:t>institutions to </a:t>
            </a:r>
            <a:r>
              <a:rPr lang="en-US" sz="1600" dirty="0">
                <a:solidFill>
                  <a:srgbClr val="1C1C1C"/>
                </a:solidFill>
              </a:rPr>
              <a:t>pursue a common strategy in support of the </a:t>
            </a:r>
            <a:r>
              <a:rPr lang="en-US" sz="1600" dirty="0" smtClean="0">
                <a:solidFill>
                  <a:srgbClr val="1C1C1C"/>
                </a:solidFill>
              </a:rPr>
              <a:t>functioning and </a:t>
            </a:r>
            <a:r>
              <a:rPr lang="en-US" sz="1600" dirty="0">
                <a:solidFill>
                  <a:srgbClr val="1C1C1C"/>
                </a:solidFill>
              </a:rPr>
              <a:t>development of primary and secondary markets for government </a:t>
            </a:r>
            <a:r>
              <a:rPr lang="en-US" sz="1600" dirty="0" smtClean="0">
                <a:solidFill>
                  <a:srgbClr val="1C1C1C"/>
                </a:solidFill>
              </a:rPr>
              <a:t>securities.</a:t>
            </a:r>
            <a:r>
              <a:rPr lang="en-US" sz="1600" baseline="30000" dirty="0" smtClean="0">
                <a:solidFill>
                  <a:srgbClr val="1C1C1C"/>
                </a:solidFill>
              </a:rPr>
              <a:t>1</a:t>
            </a:r>
          </a:p>
          <a:p>
            <a:pPr algn="just"/>
            <a:endParaRPr lang="en-US" sz="1600" baseline="30000" dirty="0">
              <a:solidFill>
                <a:srgbClr val="1C1C1C"/>
              </a:solidFill>
            </a:endParaRPr>
          </a:p>
          <a:p>
            <a:pPr algn="just"/>
            <a:r>
              <a:rPr lang="en-US" sz="1600" dirty="0">
                <a:solidFill>
                  <a:srgbClr val="1C1C1C"/>
                </a:solidFill>
              </a:rPr>
              <a:t>Generally, with </a:t>
            </a:r>
            <a:r>
              <a:rPr lang="en-US" sz="1600" dirty="0" smtClean="0">
                <a:solidFill>
                  <a:srgbClr val="1C1C1C"/>
                </a:solidFill>
              </a:rPr>
              <a:t>their status of Primary Dealers, institutions gain specific privileges and are subject to certain specialized functions or obligations within the government securities market.</a:t>
            </a:r>
          </a:p>
          <a:p>
            <a:pPr algn="just"/>
            <a:endParaRPr lang="en-US" sz="1600" baseline="30000" dirty="0">
              <a:solidFill>
                <a:srgbClr val="1C1C1C"/>
              </a:solidFill>
            </a:endParaRPr>
          </a:p>
          <a:p>
            <a:pPr algn="just"/>
            <a:endParaRPr lang="en-US" sz="900" baseline="30000" dirty="0"/>
          </a:p>
          <a:p>
            <a:pPr marL="0" indent="0" algn="just">
              <a:buNone/>
            </a:pPr>
            <a:r>
              <a:rPr lang="en-US" sz="2000" i="1" dirty="0" smtClean="0">
                <a:solidFill>
                  <a:schemeClr val="accent4"/>
                </a:solidFill>
              </a:rPr>
              <a:t>Main objectives </a:t>
            </a:r>
            <a:r>
              <a:rPr lang="en-US" sz="2000" i="1" dirty="0">
                <a:solidFill>
                  <a:schemeClr val="accent4"/>
                </a:solidFill>
              </a:rPr>
              <a:t>of a Primary Dealer </a:t>
            </a:r>
            <a:r>
              <a:rPr lang="en-US" sz="2000" i="1" dirty="0" smtClean="0">
                <a:solidFill>
                  <a:schemeClr val="accent4"/>
                </a:solidFill>
              </a:rPr>
              <a:t>System</a:t>
            </a:r>
          </a:p>
          <a:p>
            <a:pPr marL="0" indent="0" algn="just">
              <a:buNone/>
            </a:pPr>
            <a:endParaRPr lang="en-US" sz="2000" i="1" dirty="0">
              <a:solidFill>
                <a:schemeClr val="accent4"/>
              </a:solidFill>
            </a:endParaRPr>
          </a:p>
          <a:p>
            <a:pPr algn="just">
              <a:buFont typeface="+mj-lt"/>
              <a:buAutoNum type="arabicPeriod"/>
            </a:pPr>
            <a:r>
              <a:rPr lang="en-US" sz="1600" dirty="0" smtClean="0">
                <a:solidFill>
                  <a:srgbClr val="1C1C1C"/>
                </a:solidFill>
              </a:rPr>
              <a:t>Building a stable source </a:t>
            </a:r>
            <a:r>
              <a:rPr lang="en-US" sz="1600" dirty="0">
                <a:solidFill>
                  <a:srgbClr val="1C1C1C"/>
                </a:solidFill>
              </a:rPr>
              <a:t>of demand for </a:t>
            </a:r>
            <a:r>
              <a:rPr lang="en-US" sz="1600" dirty="0" smtClean="0">
                <a:solidFill>
                  <a:srgbClr val="1C1C1C"/>
                </a:solidFill>
              </a:rPr>
              <a:t>securities in the primary and secondary markets.</a:t>
            </a:r>
          </a:p>
          <a:p>
            <a:pPr algn="just">
              <a:buFont typeface="+mj-lt"/>
              <a:buAutoNum type="arabicPeriod"/>
            </a:pPr>
            <a:r>
              <a:rPr lang="en-US" sz="1600" dirty="0" smtClean="0">
                <a:solidFill>
                  <a:srgbClr val="1C1C1C"/>
                </a:solidFill>
              </a:rPr>
              <a:t>Providing </a:t>
            </a:r>
            <a:r>
              <a:rPr lang="en-US" sz="1600" dirty="0">
                <a:solidFill>
                  <a:srgbClr val="1C1C1C"/>
                </a:solidFill>
              </a:rPr>
              <a:t>liquidity in the secondary </a:t>
            </a:r>
            <a:r>
              <a:rPr lang="en-US" sz="1600" dirty="0" smtClean="0">
                <a:solidFill>
                  <a:srgbClr val="1C1C1C"/>
                </a:solidFill>
              </a:rPr>
              <a:t>market, fostering efficient price formation.</a:t>
            </a:r>
          </a:p>
          <a:p>
            <a:pPr algn="just">
              <a:buFont typeface="+mj-lt"/>
              <a:buAutoNum type="arabicPeriod"/>
            </a:pPr>
            <a:r>
              <a:rPr lang="en-US" sz="1600" dirty="0" smtClean="0">
                <a:solidFill>
                  <a:srgbClr val="1C1C1C"/>
                </a:solidFill>
              </a:rPr>
              <a:t>Building </a:t>
            </a:r>
            <a:r>
              <a:rPr lang="en-US" sz="1600" dirty="0">
                <a:solidFill>
                  <a:srgbClr val="1C1C1C"/>
                </a:solidFill>
              </a:rPr>
              <a:t>distribution channels </a:t>
            </a:r>
            <a:r>
              <a:rPr lang="en-US" sz="1600" dirty="0" smtClean="0">
                <a:solidFill>
                  <a:srgbClr val="1C1C1C"/>
                </a:solidFill>
              </a:rPr>
              <a:t>and expanding the investor base, as primary dealers often act as intermediaries.</a:t>
            </a:r>
          </a:p>
          <a:p>
            <a:pPr algn="just">
              <a:buFont typeface="+mj-lt"/>
              <a:buAutoNum type="arabicPeriod"/>
            </a:pPr>
            <a:r>
              <a:rPr lang="en-US" sz="1600" dirty="0">
                <a:solidFill>
                  <a:srgbClr val="1C1C1C"/>
                </a:solidFill>
              </a:rPr>
              <a:t>Promote public confidence in the integrity of the government securities market</a:t>
            </a:r>
            <a:r>
              <a:rPr lang="en-US" sz="1600" dirty="0" smtClean="0">
                <a:solidFill>
                  <a:srgbClr val="1C1C1C"/>
                </a:solidFill>
              </a:rPr>
              <a:t>.</a:t>
            </a:r>
            <a:endParaRPr lang="en-US" sz="1600" dirty="0">
              <a:solidFill>
                <a:srgbClr val="1C1C1C"/>
              </a:solidFill>
            </a:endParaRPr>
          </a:p>
        </p:txBody>
      </p:sp>
      <p:sp>
        <p:nvSpPr>
          <p:cNvPr id="6"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a:solidFill>
                  <a:schemeClr val="tx1">
                    <a:lumMod val="90000"/>
                    <a:lumOff val="10000"/>
                  </a:schemeClr>
                </a:solidFill>
              </a:rPr>
              <a:t>Definition, characteristics and advantages of a Primary Dealer System</a:t>
            </a:r>
          </a:p>
        </p:txBody>
      </p:sp>
      <p:sp>
        <p:nvSpPr>
          <p:cNvPr id="8" name="8 CuadroTexto"/>
          <p:cNvSpPr txBox="1"/>
          <p:nvPr/>
        </p:nvSpPr>
        <p:spPr>
          <a:xfrm>
            <a:off x="119335" y="6084567"/>
            <a:ext cx="7512387" cy="246221"/>
          </a:xfrm>
          <a:prstGeom prst="rect">
            <a:avLst/>
          </a:prstGeom>
          <a:noFill/>
        </p:spPr>
        <p:txBody>
          <a:bodyPr wrap="square" rtlCol="0">
            <a:spAutoFit/>
          </a:bodyPr>
          <a:lstStyle/>
          <a:p>
            <a:r>
              <a:rPr lang="es-MX" sz="1000" dirty="0" smtClean="0"/>
              <a:t>1/  “</a:t>
            </a:r>
            <a:r>
              <a:rPr lang="en-US" sz="1000" dirty="0" smtClean="0"/>
              <a:t>Primary </a:t>
            </a:r>
            <a:r>
              <a:rPr lang="en-US" sz="1000" dirty="0"/>
              <a:t>dealers in government </a:t>
            </a:r>
            <a:r>
              <a:rPr lang="en-US" sz="1000" dirty="0" smtClean="0"/>
              <a:t>securities”, </a:t>
            </a:r>
            <a:r>
              <a:rPr lang="en-US" sz="1000" dirty="0"/>
              <a:t>Marco </a:t>
            </a:r>
            <a:r>
              <a:rPr lang="en-US" sz="1000" dirty="0" err="1"/>
              <a:t>Arnone</a:t>
            </a:r>
            <a:r>
              <a:rPr lang="en-US" sz="1000" dirty="0"/>
              <a:t> and </a:t>
            </a:r>
            <a:r>
              <a:rPr lang="en-US" sz="1000" dirty="0" err="1"/>
              <a:t>Piero</a:t>
            </a:r>
            <a:r>
              <a:rPr lang="en-US" sz="1000" dirty="0"/>
              <a:t> </a:t>
            </a:r>
            <a:r>
              <a:rPr lang="en-US" sz="1000" dirty="0" err="1" smtClean="0"/>
              <a:t>Ugolini</a:t>
            </a:r>
            <a:r>
              <a:rPr lang="en-US" sz="1000" dirty="0" smtClean="0"/>
              <a:t>, Washington</a:t>
            </a:r>
            <a:r>
              <a:rPr lang="en-US" sz="1000" dirty="0"/>
              <a:t>, D.C. </a:t>
            </a:r>
            <a:r>
              <a:rPr lang="en-US" sz="1000" dirty="0" smtClean="0"/>
              <a:t>, International </a:t>
            </a:r>
            <a:r>
              <a:rPr lang="en-US" sz="1000" dirty="0"/>
              <a:t>Monetary Fund, </a:t>
            </a:r>
            <a:r>
              <a:rPr lang="en-US" sz="1000" dirty="0" smtClean="0"/>
              <a:t>2004. </a:t>
            </a:r>
            <a:endParaRPr lang="es-MX" sz="1000" dirty="0"/>
          </a:p>
        </p:txBody>
      </p:sp>
    </p:spTree>
    <p:extLst>
      <p:ext uri="{BB962C8B-B14F-4D97-AF65-F5344CB8AC3E}">
        <p14:creationId xmlns:p14="http://schemas.microsoft.com/office/powerpoint/2010/main" val="316462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342899" y="1057470"/>
            <a:ext cx="11809312" cy="1038826"/>
          </a:xfrm>
        </p:spPr>
        <p:txBody>
          <a:bodyPr>
            <a:noAutofit/>
          </a:bodyPr>
          <a:lstStyle/>
          <a:p>
            <a:pPr algn="just"/>
            <a:r>
              <a:rPr lang="en-US" sz="1600" dirty="0">
                <a:solidFill>
                  <a:srgbClr val="000000"/>
                </a:solidFill>
              </a:rPr>
              <a:t>Securities lending operations are a key fundamental factor to develop the depth of fixed income and equity markets, and are commonly used in developed markets around the world</a:t>
            </a:r>
            <a:r>
              <a:rPr lang="en-US" sz="1600" dirty="0" smtClean="0">
                <a:solidFill>
                  <a:srgbClr val="000000"/>
                </a:solidFill>
              </a:rPr>
              <a:t>.</a:t>
            </a:r>
          </a:p>
          <a:p>
            <a:pPr algn="just"/>
            <a:r>
              <a:rPr lang="en-US" sz="1600" dirty="0" smtClean="0">
                <a:solidFill>
                  <a:srgbClr val="000000"/>
                </a:solidFill>
              </a:rPr>
              <a:t>Market makers in Mexico have access to a securities lending facility as a privilege.</a:t>
            </a:r>
          </a:p>
          <a:p>
            <a:pPr algn="just"/>
            <a:r>
              <a:rPr lang="en-US" sz="1600" dirty="0" smtClean="0">
                <a:solidFill>
                  <a:srgbClr val="000000"/>
                </a:solidFill>
              </a:rPr>
              <a:t>As a result of implementing differentiated cost for the securities lending facility, from being practically inexistent at the beginning of 2008, the amount outstanding in securities lending has increased considerably.  </a:t>
            </a:r>
            <a:endParaRPr lang="en-US" sz="1600" dirty="0">
              <a:solidFill>
                <a:srgbClr val="000000"/>
              </a:solidFill>
            </a:endParaRPr>
          </a:p>
        </p:txBody>
      </p:sp>
      <p:sp>
        <p:nvSpPr>
          <p:cNvPr id="16" name="8 CuadroTexto"/>
          <p:cNvSpPr txBox="1"/>
          <p:nvPr/>
        </p:nvSpPr>
        <p:spPr>
          <a:xfrm>
            <a:off x="3606118" y="6182110"/>
            <a:ext cx="4312055" cy="230832"/>
          </a:xfrm>
          <a:prstGeom prst="rect">
            <a:avLst/>
          </a:prstGeom>
          <a:noFill/>
        </p:spPr>
        <p:txBody>
          <a:bodyPr wrap="square" rtlCol="0">
            <a:spAutoFit/>
          </a:bodyPr>
          <a:lstStyle/>
          <a:p>
            <a:r>
              <a:rPr lang="es-MX" sz="900" dirty="0" err="1" smtClean="0">
                <a:solidFill>
                  <a:srgbClr val="000000"/>
                </a:solidFill>
              </a:rPr>
              <a:t>Source</a:t>
            </a:r>
            <a:r>
              <a:rPr lang="es-MX" sz="900" dirty="0" smtClean="0">
                <a:solidFill>
                  <a:srgbClr val="000000"/>
                </a:solidFill>
              </a:rPr>
              <a:t>: Banco de México.</a:t>
            </a:r>
            <a:endParaRPr lang="es-MX" sz="900" dirty="0">
              <a:solidFill>
                <a:srgbClr val="000000"/>
              </a:solidFill>
            </a:endParaRPr>
          </a:p>
        </p:txBody>
      </p:sp>
      <p:sp>
        <p:nvSpPr>
          <p:cNvPr id="1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Challenges</a:t>
            </a:r>
            <a:endParaRPr lang="en-US" dirty="0">
              <a:solidFill>
                <a:schemeClr val="tx1">
                  <a:lumMod val="90000"/>
                  <a:lumOff val="10000"/>
                </a:schemeClr>
              </a:solidFill>
            </a:endParaRPr>
          </a:p>
        </p:txBody>
      </p:sp>
      <p:sp>
        <p:nvSpPr>
          <p:cNvPr id="18" name="Título 1"/>
          <p:cNvSpPr txBox="1">
            <a:spLocks/>
          </p:cNvSpPr>
          <p:nvPr/>
        </p:nvSpPr>
        <p:spPr>
          <a:xfrm>
            <a:off x="342899" y="773360"/>
            <a:ext cx="4539701"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1"/>
                </a:solidFill>
              </a:rPr>
              <a:t>Securities Lending</a:t>
            </a:r>
            <a:endParaRPr lang="en-US" sz="1800" dirty="0">
              <a:solidFill>
                <a:schemeClr val="accent1"/>
              </a:solidFill>
            </a:endParaRPr>
          </a:p>
        </p:txBody>
      </p:sp>
      <p:sp>
        <p:nvSpPr>
          <p:cNvPr id="19" name="8 CuadroTexto"/>
          <p:cNvSpPr txBox="1"/>
          <p:nvPr/>
        </p:nvSpPr>
        <p:spPr>
          <a:xfrm>
            <a:off x="2706037" y="2656585"/>
            <a:ext cx="6112216" cy="523220"/>
          </a:xfrm>
          <a:prstGeom prst="rect">
            <a:avLst/>
          </a:prstGeom>
          <a:noFill/>
        </p:spPr>
        <p:txBody>
          <a:bodyPr wrap="square" rtlCol="0">
            <a:spAutoFit/>
          </a:bodyPr>
          <a:lstStyle/>
          <a:p>
            <a:pPr algn="ctr"/>
            <a:r>
              <a:rPr lang="en-GB" sz="1400" b="1" dirty="0" smtClean="0"/>
              <a:t>Amount outstanding in Securities Lending (</a:t>
            </a:r>
            <a:r>
              <a:rPr lang="en-GB" sz="1400" b="1" dirty="0" err="1" smtClean="0"/>
              <a:t>Mbonos</a:t>
            </a:r>
            <a:r>
              <a:rPr lang="en-GB" sz="1400" b="1" dirty="0" smtClean="0"/>
              <a:t> and Inflation-linked bonds)</a:t>
            </a:r>
          </a:p>
          <a:p>
            <a:pPr algn="ctr"/>
            <a:r>
              <a:rPr lang="en-GB" sz="1400" dirty="0" smtClean="0"/>
              <a:t>Millions of pesos</a:t>
            </a:r>
            <a:endParaRPr lang="en-GB" sz="1400" dirty="0"/>
          </a:p>
        </p:txBody>
      </p:sp>
      <p:pic>
        <p:nvPicPr>
          <p:cNvPr id="2" name="Imagen 2"/>
          <p:cNvPicPr>
            <a:picLocks/>
          </p:cNvPicPr>
          <p:nvPr/>
        </p:nvPicPr>
        <p:blipFill>
          <a:blip r:embed="rId2"/>
          <a:stretch>
            <a:fillRect/>
          </a:stretch>
        </p:blipFill>
        <p:spPr>
          <a:xfrm>
            <a:off x="3606118" y="3179805"/>
            <a:ext cx="4218961" cy="3002305"/>
          </a:xfrm>
          <a:prstGeom prst="rect">
            <a:avLst/>
          </a:prstGeom>
        </p:spPr>
      </p:pic>
    </p:spTree>
    <p:extLst>
      <p:ext uri="{BB962C8B-B14F-4D97-AF65-F5344CB8AC3E}">
        <p14:creationId xmlns:p14="http://schemas.microsoft.com/office/powerpoint/2010/main" val="1767844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342899" y="1119719"/>
            <a:ext cx="11809312" cy="1038826"/>
          </a:xfrm>
        </p:spPr>
        <p:txBody>
          <a:bodyPr>
            <a:noAutofit/>
          </a:bodyPr>
          <a:lstStyle/>
          <a:p>
            <a:pPr algn="just"/>
            <a:r>
              <a:rPr lang="en-US" sz="1600" dirty="0" smtClean="0">
                <a:solidFill>
                  <a:srgbClr val="000000"/>
                </a:solidFill>
              </a:rPr>
              <a:t>However, data </a:t>
            </a:r>
            <a:r>
              <a:rPr lang="en-US" sz="1600" dirty="0">
                <a:solidFill>
                  <a:srgbClr val="000000"/>
                </a:solidFill>
              </a:rPr>
              <a:t>shows that securities lending activity is still on initial stages in the local market, as the outstanding amount of loans with government securities represents only between 1% and 2% of the outstanding amount of government debt. </a:t>
            </a:r>
            <a:endParaRPr lang="en-US" sz="1600" dirty="0" smtClean="0">
              <a:solidFill>
                <a:srgbClr val="000000"/>
              </a:solidFill>
            </a:endParaRPr>
          </a:p>
          <a:p>
            <a:pPr algn="just"/>
            <a:r>
              <a:rPr lang="en-US" sz="1600" dirty="0">
                <a:solidFill>
                  <a:srgbClr val="1C1C1C"/>
                </a:solidFill>
              </a:rPr>
              <a:t>Private market participants are still reluctant to engage in securities lending activity among each other, and they prefer to perform this activity with the Central Bank</a:t>
            </a:r>
            <a:r>
              <a:rPr lang="en-US" sz="1600" dirty="0" smtClean="0">
                <a:solidFill>
                  <a:srgbClr val="1C1C1C"/>
                </a:solidFill>
              </a:rPr>
              <a:t>. Pension Funds are the most active participants, although their lending activity is far from what they are capable of.</a:t>
            </a:r>
            <a:endParaRPr lang="en-US" sz="1600" dirty="0">
              <a:solidFill>
                <a:srgbClr val="1C1C1C"/>
              </a:solidFill>
            </a:endParaRPr>
          </a:p>
          <a:p>
            <a:pPr algn="just"/>
            <a:endParaRPr lang="en-US" sz="1600" dirty="0">
              <a:solidFill>
                <a:srgbClr val="000000"/>
              </a:solidFill>
            </a:endParaRPr>
          </a:p>
        </p:txBody>
      </p:sp>
      <p:sp>
        <p:nvSpPr>
          <p:cNvPr id="13" name="8 CuadroTexto"/>
          <p:cNvSpPr txBox="1"/>
          <p:nvPr/>
        </p:nvSpPr>
        <p:spPr>
          <a:xfrm>
            <a:off x="958113" y="6317710"/>
            <a:ext cx="4312055" cy="246221"/>
          </a:xfrm>
          <a:prstGeom prst="rect">
            <a:avLst/>
          </a:prstGeom>
          <a:noFill/>
        </p:spPr>
        <p:txBody>
          <a:bodyPr wrap="square" rtlCol="0">
            <a:spAutoFit/>
          </a:bodyPr>
          <a:lstStyle/>
          <a:p>
            <a:r>
              <a:rPr lang="es-MX" sz="1000" dirty="0" err="1">
                <a:solidFill>
                  <a:srgbClr val="000000"/>
                </a:solidFill>
              </a:rPr>
              <a:t>Source</a:t>
            </a:r>
            <a:r>
              <a:rPr lang="es-MX" sz="1000" dirty="0">
                <a:solidFill>
                  <a:srgbClr val="000000"/>
                </a:solidFill>
              </a:rPr>
              <a:t>: Banco de </a:t>
            </a:r>
            <a:r>
              <a:rPr lang="es-MX" sz="1000" dirty="0" smtClean="0">
                <a:solidFill>
                  <a:srgbClr val="000000"/>
                </a:solidFill>
              </a:rPr>
              <a:t>México.</a:t>
            </a:r>
            <a:endParaRPr lang="es-MX" sz="1000" dirty="0"/>
          </a:p>
        </p:txBody>
      </p:sp>
      <p:sp>
        <p:nvSpPr>
          <p:cNvPr id="1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Challenges</a:t>
            </a:r>
            <a:endParaRPr lang="en-US" dirty="0">
              <a:solidFill>
                <a:schemeClr val="tx1">
                  <a:lumMod val="90000"/>
                  <a:lumOff val="10000"/>
                </a:schemeClr>
              </a:solidFill>
            </a:endParaRPr>
          </a:p>
        </p:txBody>
      </p:sp>
      <p:sp>
        <p:nvSpPr>
          <p:cNvPr id="18" name="Título 1"/>
          <p:cNvSpPr txBox="1">
            <a:spLocks/>
          </p:cNvSpPr>
          <p:nvPr/>
        </p:nvSpPr>
        <p:spPr>
          <a:xfrm>
            <a:off x="342899" y="773360"/>
            <a:ext cx="4539701"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1"/>
                </a:solidFill>
              </a:rPr>
              <a:t>Securities Lending</a:t>
            </a:r>
            <a:endParaRPr lang="en-US" sz="1800" dirty="0">
              <a:solidFill>
                <a:schemeClr val="accent1"/>
              </a:solidFill>
            </a:endParaRPr>
          </a:p>
        </p:txBody>
      </p:sp>
      <p:sp>
        <p:nvSpPr>
          <p:cNvPr id="26" name="8 CuadroTexto"/>
          <p:cNvSpPr txBox="1"/>
          <p:nvPr/>
        </p:nvSpPr>
        <p:spPr>
          <a:xfrm>
            <a:off x="311578" y="2443156"/>
            <a:ext cx="5754493" cy="738664"/>
          </a:xfrm>
          <a:prstGeom prst="rect">
            <a:avLst/>
          </a:prstGeom>
          <a:noFill/>
        </p:spPr>
        <p:txBody>
          <a:bodyPr wrap="square" rtlCol="0">
            <a:spAutoFit/>
          </a:bodyPr>
          <a:lstStyle/>
          <a:p>
            <a:pPr algn="ctr"/>
            <a:r>
              <a:rPr lang="en-GB" sz="1400" b="1" dirty="0" smtClean="0"/>
              <a:t>Securities Lending Daily Volume among private participants (</a:t>
            </a:r>
            <a:r>
              <a:rPr lang="en-GB" sz="1400" b="1" dirty="0" err="1" smtClean="0"/>
              <a:t>Mbonos</a:t>
            </a:r>
            <a:r>
              <a:rPr lang="en-GB" sz="1400" b="1" dirty="0" smtClean="0"/>
              <a:t> and Inflation-linked bonds)</a:t>
            </a:r>
          </a:p>
          <a:p>
            <a:pPr algn="ctr"/>
            <a:r>
              <a:rPr lang="en-GB" sz="1400" dirty="0" smtClean="0"/>
              <a:t>Millions of pesos</a:t>
            </a:r>
            <a:endParaRPr lang="en-GB" sz="1400" dirty="0"/>
          </a:p>
        </p:txBody>
      </p:sp>
      <p:pic>
        <p:nvPicPr>
          <p:cNvPr id="2" name="Imagen 2"/>
          <p:cNvPicPr>
            <a:picLocks noChangeAspect="1"/>
          </p:cNvPicPr>
          <p:nvPr/>
        </p:nvPicPr>
        <p:blipFill>
          <a:blip r:embed="rId2"/>
          <a:stretch>
            <a:fillRect/>
          </a:stretch>
        </p:blipFill>
        <p:spPr>
          <a:xfrm>
            <a:off x="1169128" y="3154992"/>
            <a:ext cx="4246933" cy="3285829"/>
          </a:xfrm>
          <a:prstGeom prst="rect">
            <a:avLst/>
          </a:prstGeom>
        </p:spPr>
      </p:pic>
      <p:pic>
        <p:nvPicPr>
          <p:cNvPr id="3" name="Imagen 2"/>
          <p:cNvPicPr>
            <a:picLocks noChangeAspect="1"/>
          </p:cNvPicPr>
          <p:nvPr/>
        </p:nvPicPr>
        <p:blipFill rotWithShape="1">
          <a:blip r:embed="rId3"/>
          <a:srcRect r="10494"/>
          <a:stretch/>
        </p:blipFill>
        <p:spPr>
          <a:xfrm>
            <a:off x="7013547" y="3089498"/>
            <a:ext cx="3952464" cy="3320535"/>
          </a:xfrm>
          <a:prstGeom prst="rect">
            <a:avLst/>
          </a:prstGeom>
        </p:spPr>
      </p:pic>
      <p:sp>
        <p:nvSpPr>
          <p:cNvPr id="15" name="8 CuadroTexto"/>
          <p:cNvSpPr txBox="1"/>
          <p:nvPr/>
        </p:nvSpPr>
        <p:spPr>
          <a:xfrm>
            <a:off x="6653956" y="6317710"/>
            <a:ext cx="4312055" cy="246221"/>
          </a:xfrm>
          <a:prstGeom prst="rect">
            <a:avLst/>
          </a:prstGeom>
          <a:noFill/>
        </p:spPr>
        <p:txBody>
          <a:bodyPr wrap="square" rtlCol="0">
            <a:spAutoFit/>
          </a:bodyPr>
          <a:lstStyle/>
          <a:p>
            <a:r>
              <a:rPr lang="es-MX" sz="1000" dirty="0" err="1" smtClean="0">
                <a:solidFill>
                  <a:srgbClr val="000000"/>
                </a:solidFill>
              </a:rPr>
              <a:t>Source</a:t>
            </a:r>
            <a:r>
              <a:rPr lang="es-MX" sz="1000" dirty="0" smtClean="0">
                <a:solidFill>
                  <a:srgbClr val="000000"/>
                </a:solidFill>
              </a:rPr>
              <a:t>: Banco de México.</a:t>
            </a:r>
            <a:endParaRPr lang="es-MX" sz="1000" dirty="0">
              <a:solidFill>
                <a:srgbClr val="000000"/>
              </a:solidFill>
            </a:endParaRPr>
          </a:p>
        </p:txBody>
      </p:sp>
      <p:sp>
        <p:nvSpPr>
          <p:cNvPr id="16" name="8 CuadroTexto"/>
          <p:cNvSpPr txBox="1"/>
          <p:nvPr/>
        </p:nvSpPr>
        <p:spPr>
          <a:xfrm>
            <a:off x="6132003" y="2443156"/>
            <a:ext cx="5754493" cy="738664"/>
          </a:xfrm>
          <a:prstGeom prst="rect">
            <a:avLst/>
          </a:prstGeom>
          <a:noFill/>
        </p:spPr>
        <p:txBody>
          <a:bodyPr wrap="square" rtlCol="0">
            <a:spAutoFit/>
          </a:bodyPr>
          <a:lstStyle/>
          <a:p>
            <a:pPr algn="ctr"/>
            <a:r>
              <a:rPr lang="en-GB" sz="1400" b="1" dirty="0" smtClean="0"/>
              <a:t>Pension Fund’s Holdings and Securities </a:t>
            </a:r>
            <a:r>
              <a:rPr lang="en-GB" sz="1400" b="1" dirty="0"/>
              <a:t>Lending (</a:t>
            </a:r>
            <a:r>
              <a:rPr lang="en-GB" sz="1400" b="1" dirty="0" err="1"/>
              <a:t>Mbonos</a:t>
            </a:r>
            <a:r>
              <a:rPr lang="en-GB" sz="1400" b="1" dirty="0"/>
              <a:t> and Inflation-linked bonds) </a:t>
            </a:r>
            <a:endParaRPr lang="en-GB" sz="1400" b="1" dirty="0" smtClean="0"/>
          </a:p>
          <a:p>
            <a:pPr algn="ctr"/>
            <a:r>
              <a:rPr lang="en-GB" sz="1400" dirty="0" smtClean="0"/>
              <a:t>Millions of pesos, percentage</a:t>
            </a:r>
            <a:endParaRPr lang="en-GB" sz="1400" dirty="0"/>
          </a:p>
        </p:txBody>
      </p:sp>
    </p:spTree>
    <p:extLst>
      <p:ext uri="{BB962C8B-B14F-4D97-AF65-F5344CB8AC3E}">
        <p14:creationId xmlns:p14="http://schemas.microsoft.com/office/powerpoint/2010/main" val="864046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n 84"/>
          <p:cNvPicPr>
            <a:picLocks noChangeAspect="1"/>
          </p:cNvPicPr>
          <p:nvPr/>
        </p:nvPicPr>
        <p:blipFill rotWithShape="1">
          <a:blip r:embed="rId2"/>
          <a:srcRect l="21130" r="22027"/>
          <a:stretch/>
        </p:blipFill>
        <p:spPr>
          <a:xfrm>
            <a:off x="3380771" y="5184534"/>
            <a:ext cx="967638" cy="1022297"/>
          </a:xfrm>
          <a:prstGeom prst="rect">
            <a:avLst/>
          </a:prstGeom>
        </p:spPr>
      </p:pic>
      <p:sp>
        <p:nvSpPr>
          <p:cNvPr id="11" name="2 Marcador de contenido"/>
          <p:cNvSpPr>
            <a:spLocks noGrp="1"/>
          </p:cNvSpPr>
          <p:nvPr>
            <p:ph idx="1"/>
          </p:nvPr>
        </p:nvSpPr>
        <p:spPr>
          <a:xfrm>
            <a:off x="342899" y="1164835"/>
            <a:ext cx="11339349" cy="1038826"/>
          </a:xfrm>
        </p:spPr>
        <p:txBody>
          <a:bodyPr>
            <a:noAutofit/>
          </a:bodyPr>
          <a:lstStyle/>
          <a:p>
            <a:pPr algn="just"/>
            <a:r>
              <a:rPr lang="en-US" sz="1400" dirty="0" smtClean="0">
                <a:solidFill>
                  <a:srgbClr val="000000"/>
                </a:solidFill>
              </a:rPr>
              <a:t>As mentioned before, inflation-linked bonds (Udibonos) were included to the Market Makers Program in 2008. For many years, the status of market maker of Udibonos was conditioned by being a market maker for </a:t>
            </a:r>
            <a:r>
              <a:rPr lang="en-US" sz="1400" dirty="0" err="1">
                <a:solidFill>
                  <a:srgbClr val="000000"/>
                </a:solidFill>
              </a:rPr>
              <a:t>B</a:t>
            </a:r>
            <a:r>
              <a:rPr lang="en-US" sz="1400" dirty="0" err="1" smtClean="0">
                <a:solidFill>
                  <a:srgbClr val="000000"/>
                </a:solidFill>
              </a:rPr>
              <a:t>onos</a:t>
            </a:r>
            <a:r>
              <a:rPr lang="en-US" sz="1400" dirty="0" smtClean="0">
                <a:solidFill>
                  <a:srgbClr val="000000"/>
                </a:solidFill>
              </a:rPr>
              <a:t>. In 2018, this condition was removed, allowing different institutions to participate in the Udibonos program.</a:t>
            </a:r>
          </a:p>
          <a:p>
            <a:pPr algn="just"/>
            <a:r>
              <a:rPr lang="en-US" sz="1400" dirty="0" smtClean="0">
                <a:solidFill>
                  <a:srgbClr val="000000"/>
                </a:solidFill>
              </a:rPr>
              <a:t>Since inflation-linked  bonds were included in the Market Makers Program, we have seen important improvements and development in this market.</a:t>
            </a:r>
          </a:p>
          <a:p>
            <a:pPr algn="just"/>
            <a:r>
              <a:rPr lang="en-US" sz="1400" dirty="0" smtClean="0">
                <a:solidFill>
                  <a:srgbClr val="000000"/>
                </a:solidFill>
              </a:rPr>
              <a:t>However, trading volume, market conditions and investor base for inflation-linked bonds still have room for improvement compared to the nominal bonds market.</a:t>
            </a:r>
          </a:p>
          <a:p>
            <a:pPr algn="just"/>
            <a:endParaRPr lang="en-US" sz="1400" dirty="0" smtClean="0">
              <a:solidFill>
                <a:srgbClr val="000000"/>
              </a:solidFill>
            </a:endParaRPr>
          </a:p>
          <a:p>
            <a:pPr algn="just"/>
            <a:endParaRPr lang="en-US" sz="1400" dirty="0">
              <a:solidFill>
                <a:srgbClr val="000000"/>
              </a:solidFill>
            </a:endParaRPr>
          </a:p>
        </p:txBody>
      </p:sp>
      <p:sp>
        <p:nvSpPr>
          <p:cNvPr id="17" name="Título 1"/>
          <p:cNvSpPr txBox="1">
            <a:spLocks/>
          </p:cNvSpPr>
          <p:nvPr/>
        </p:nvSpPr>
        <p:spPr>
          <a:xfrm>
            <a:off x="407367" y="67733"/>
            <a:ext cx="11449272" cy="765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US" dirty="0" smtClean="0">
                <a:solidFill>
                  <a:schemeClr val="tx1">
                    <a:lumMod val="90000"/>
                    <a:lumOff val="10000"/>
                  </a:schemeClr>
                </a:solidFill>
              </a:rPr>
              <a:t>Primary Dealers System in Mexico: Challenges</a:t>
            </a:r>
            <a:endParaRPr lang="en-US" dirty="0">
              <a:solidFill>
                <a:schemeClr val="tx1">
                  <a:lumMod val="90000"/>
                  <a:lumOff val="10000"/>
                </a:schemeClr>
              </a:solidFill>
            </a:endParaRPr>
          </a:p>
        </p:txBody>
      </p:sp>
      <p:sp>
        <p:nvSpPr>
          <p:cNvPr id="18" name="Título 1"/>
          <p:cNvSpPr txBox="1">
            <a:spLocks/>
          </p:cNvSpPr>
          <p:nvPr/>
        </p:nvSpPr>
        <p:spPr>
          <a:xfrm>
            <a:off x="342899" y="852691"/>
            <a:ext cx="5818961" cy="2432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pPr algn="l"/>
            <a:r>
              <a:rPr lang="en-US" sz="1800" dirty="0" smtClean="0">
                <a:solidFill>
                  <a:schemeClr val="accent1"/>
                </a:solidFill>
              </a:rPr>
              <a:t>Further development of the inflation-linked bonds market</a:t>
            </a:r>
            <a:endParaRPr lang="en-US" sz="1800" dirty="0">
              <a:solidFill>
                <a:schemeClr val="accent1"/>
              </a:solidFill>
            </a:endParaRPr>
          </a:p>
        </p:txBody>
      </p:sp>
      <p:grpSp>
        <p:nvGrpSpPr>
          <p:cNvPr id="66" name="Grupo 65"/>
          <p:cNvGrpSpPr/>
          <p:nvPr/>
        </p:nvGrpSpPr>
        <p:grpSpPr>
          <a:xfrm>
            <a:off x="1557904" y="2546233"/>
            <a:ext cx="3214599" cy="1990525"/>
            <a:chOff x="1571278" y="2464494"/>
            <a:chExt cx="3214599" cy="1990525"/>
          </a:xfrm>
        </p:grpSpPr>
        <p:grpSp>
          <p:nvGrpSpPr>
            <p:cNvPr id="65" name="Grupo 64"/>
            <p:cNvGrpSpPr/>
            <p:nvPr/>
          </p:nvGrpSpPr>
          <p:grpSpPr>
            <a:xfrm>
              <a:off x="1685170" y="2920023"/>
              <a:ext cx="1508334" cy="1534996"/>
              <a:chOff x="1685170" y="2920023"/>
              <a:chExt cx="1508334" cy="1534996"/>
            </a:xfrm>
          </p:grpSpPr>
          <p:sp>
            <p:nvSpPr>
              <p:cNvPr id="3" name="Rectángulo 2"/>
              <p:cNvSpPr/>
              <p:nvPr/>
            </p:nvSpPr>
            <p:spPr>
              <a:xfrm>
                <a:off x="1966231" y="3376438"/>
                <a:ext cx="316523" cy="641838"/>
              </a:xfrm>
              <a:prstGeom prst="rect">
                <a:avLst/>
              </a:prstGeom>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4" name="Rectángulo 13"/>
              <p:cNvSpPr/>
              <p:nvPr/>
            </p:nvSpPr>
            <p:spPr>
              <a:xfrm>
                <a:off x="2552955" y="3175954"/>
                <a:ext cx="324820" cy="845250"/>
              </a:xfrm>
              <a:prstGeom prst="rect">
                <a:avLst/>
              </a:prstGeom>
              <a:solidFill>
                <a:srgbClr val="182B47">
                  <a:alpha val="56863"/>
                </a:srgb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4" name="CuadroTexto 3"/>
              <p:cNvSpPr txBox="1"/>
              <p:nvPr/>
            </p:nvSpPr>
            <p:spPr>
              <a:xfrm>
                <a:off x="1990456" y="3112470"/>
                <a:ext cx="439615" cy="307777"/>
              </a:xfrm>
              <a:prstGeom prst="rect">
                <a:avLst/>
              </a:prstGeom>
              <a:noFill/>
              <a:ln>
                <a:noFill/>
              </a:ln>
            </p:spPr>
            <p:txBody>
              <a:bodyPr wrap="square" rtlCol="0">
                <a:spAutoFit/>
              </a:bodyPr>
              <a:lstStyle/>
              <a:p>
                <a:r>
                  <a:rPr lang="es-MX" sz="1400" b="1" dirty="0" smtClean="0"/>
                  <a:t>7</a:t>
                </a:r>
              </a:p>
            </p:txBody>
          </p:sp>
          <p:sp>
            <p:nvSpPr>
              <p:cNvPr id="15" name="CuadroTexto 14"/>
              <p:cNvSpPr txBox="1"/>
              <p:nvPr/>
            </p:nvSpPr>
            <p:spPr>
              <a:xfrm>
                <a:off x="1685170" y="4024132"/>
                <a:ext cx="868575" cy="430887"/>
              </a:xfrm>
              <a:prstGeom prst="rect">
                <a:avLst/>
              </a:prstGeom>
              <a:noFill/>
              <a:ln>
                <a:noFill/>
              </a:ln>
            </p:spPr>
            <p:txBody>
              <a:bodyPr wrap="square" rtlCol="0">
                <a:spAutoFit/>
              </a:bodyPr>
              <a:lstStyle/>
              <a:p>
                <a:pPr algn="ctr"/>
                <a:r>
                  <a:rPr lang="en-US" sz="1100" b="1" i="1" dirty="0" smtClean="0"/>
                  <a:t>Market Makers</a:t>
                </a:r>
              </a:p>
            </p:txBody>
          </p:sp>
          <p:sp>
            <p:nvSpPr>
              <p:cNvPr id="16" name="CuadroTexto 15"/>
              <p:cNvSpPr txBox="1"/>
              <p:nvPr/>
            </p:nvSpPr>
            <p:spPr>
              <a:xfrm>
                <a:off x="2265860" y="4087571"/>
                <a:ext cx="927644" cy="261610"/>
              </a:xfrm>
              <a:prstGeom prst="rect">
                <a:avLst/>
              </a:prstGeom>
              <a:noFill/>
              <a:ln>
                <a:noFill/>
              </a:ln>
            </p:spPr>
            <p:txBody>
              <a:bodyPr wrap="square" rtlCol="0">
                <a:spAutoFit/>
              </a:bodyPr>
              <a:lstStyle/>
              <a:p>
                <a:pPr algn="ctr"/>
                <a:r>
                  <a:rPr lang="en-US" sz="1100" b="1" i="1" dirty="0" smtClean="0">
                    <a:solidFill>
                      <a:srgbClr val="7B819D"/>
                    </a:solidFill>
                  </a:rPr>
                  <a:t>Aspirants</a:t>
                </a:r>
              </a:p>
            </p:txBody>
          </p:sp>
          <p:sp>
            <p:nvSpPr>
              <p:cNvPr id="20" name="CuadroTexto 19"/>
              <p:cNvSpPr txBox="1"/>
              <p:nvPr/>
            </p:nvSpPr>
            <p:spPr>
              <a:xfrm>
                <a:off x="2580189" y="2920023"/>
                <a:ext cx="298938" cy="307777"/>
              </a:xfrm>
              <a:prstGeom prst="rect">
                <a:avLst/>
              </a:prstGeom>
              <a:noFill/>
              <a:ln>
                <a:noFill/>
              </a:ln>
            </p:spPr>
            <p:txBody>
              <a:bodyPr wrap="square" rtlCol="0">
                <a:spAutoFit/>
              </a:bodyPr>
              <a:lstStyle/>
              <a:p>
                <a:r>
                  <a:rPr lang="es-MX" sz="1400" b="1" dirty="0" smtClean="0">
                    <a:solidFill>
                      <a:srgbClr val="7B819D"/>
                    </a:solidFill>
                  </a:rPr>
                  <a:t>8</a:t>
                </a:r>
              </a:p>
            </p:txBody>
          </p:sp>
        </p:grpSp>
        <p:sp>
          <p:nvSpPr>
            <p:cNvPr id="23" name="CuadroTexto 22"/>
            <p:cNvSpPr txBox="1"/>
            <p:nvPr/>
          </p:nvSpPr>
          <p:spPr>
            <a:xfrm>
              <a:off x="1571278" y="2708780"/>
              <a:ext cx="1685765" cy="276999"/>
            </a:xfrm>
            <a:prstGeom prst="rect">
              <a:avLst/>
            </a:prstGeom>
            <a:noFill/>
            <a:ln>
              <a:noFill/>
            </a:ln>
          </p:spPr>
          <p:txBody>
            <a:bodyPr wrap="square" rtlCol="0">
              <a:spAutoFit/>
            </a:bodyPr>
            <a:lstStyle/>
            <a:p>
              <a:pPr algn="r"/>
              <a:r>
                <a:rPr lang="en-US" sz="1200" b="1" i="1" dirty="0" smtClean="0"/>
                <a:t>Number of Participants</a:t>
              </a:r>
            </a:p>
          </p:txBody>
        </p:sp>
        <p:grpSp>
          <p:nvGrpSpPr>
            <p:cNvPr id="9" name="Grupo 8"/>
            <p:cNvGrpSpPr/>
            <p:nvPr/>
          </p:nvGrpSpPr>
          <p:grpSpPr>
            <a:xfrm>
              <a:off x="3369840" y="2995668"/>
              <a:ext cx="1386755" cy="1163345"/>
              <a:chOff x="2295839" y="4192646"/>
              <a:chExt cx="1373502" cy="1158077"/>
            </a:xfrm>
          </p:grpSpPr>
          <p:pic>
            <p:nvPicPr>
              <p:cNvPr id="8" name="Imagen 7"/>
              <p:cNvPicPr>
                <a:picLocks noChangeAspect="1"/>
              </p:cNvPicPr>
              <p:nvPr/>
            </p:nvPicPr>
            <p:blipFill rotWithShape="1">
              <a:blip r:embed="rId3"/>
              <a:srcRect l="20363" r="20683"/>
              <a:stretch/>
            </p:blipFill>
            <p:spPr>
              <a:xfrm>
                <a:off x="2295839" y="4348945"/>
                <a:ext cx="983454" cy="1001778"/>
              </a:xfrm>
              <a:prstGeom prst="rect">
                <a:avLst/>
              </a:prstGeom>
            </p:spPr>
          </p:pic>
          <p:sp>
            <p:nvSpPr>
              <p:cNvPr id="22" name="CuadroTexto 21"/>
              <p:cNvSpPr txBox="1"/>
              <p:nvPr/>
            </p:nvSpPr>
            <p:spPr>
              <a:xfrm>
                <a:off x="2522233" y="4192646"/>
                <a:ext cx="595395" cy="261610"/>
              </a:xfrm>
              <a:prstGeom prst="rect">
                <a:avLst/>
              </a:prstGeom>
              <a:noFill/>
              <a:ln>
                <a:noFill/>
              </a:ln>
            </p:spPr>
            <p:txBody>
              <a:bodyPr wrap="square" rtlCol="0">
                <a:spAutoFit/>
              </a:bodyPr>
              <a:lstStyle/>
              <a:p>
                <a:pPr algn="r"/>
                <a:r>
                  <a:rPr lang="es-MX" sz="1050" i="1" dirty="0" smtClean="0">
                    <a:solidFill>
                      <a:srgbClr val="7B819D"/>
                    </a:solidFill>
                  </a:rPr>
                  <a:t>14.8%</a:t>
                </a:r>
                <a:endParaRPr lang="es-MX" sz="1000" i="1" dirty="0" smtClean="0">
                  <a:solidFill>
                    <a:srgbClr val="7B819D"/>
                  </a:solidFill>
                </a:endParaRPr>
              </a:p>
            </p:txBody>
          </p:sp>
          <p:sp>
            <p:nvSpPr>
              <p:cNvPr id="24" name="CuadroTexto 23"/>
              <p:cNvSpPr txBox="1"/>
              <p:nvPr/>
            </p:nvSpPr>
            <p:spPr>
              <a:xfrm>
                <a:off x="3073946" y="4768715"/>
                <a:ext cx="595395" cy="261610"/>
              </a:xfrm>
              <a:prstGeom prst="rect">
                <a:avLst/>
              </a:prstGeom>
              <a:noFill/>
              <a:ln>
                <a:noFill/>
              </a:ln>
            </p:spPr>
            <p:txBody>
              <a:bodyPr wrap="square" rtlCol="0">
                <a:spAutoFit/>
              </a:bodyPr>
              <a:lstStyle/>
              <a:p>
                <a:pPr algn="r"/>
                <a:r>
                  <a:rPr lang="es-MX" sz="1050" i="1" dirty="0" smtClean="0"/>
                  <a:t>74.6%</a:t>
                </a:r>
                <a:endParaRPr lang="es-MX" sz="1000" i="1" dirty="0" smtClean="0"/>
              </a:p>
            </p:txBody>
          </p:sp>
          <p:sp>
            <p:nvSpPr>
              <p:cNvPr id="25" name="CuadroTexto 24"/>
              <p:cNvSpPr txBox="1"/>
              <p:nvPr/>
            </p:nvSpPr>
            <p:spPr>
              <a:xfrm>
                <a:off x="2397503" y="4693631"/>
                <a:ext cx="711700" cy="306383"/>
              </a:xfrm>
              <a:prstGeom prst="rect">
                <a:avLst/>
              </a:prstGeom>
              <a:noFill/>
              <a:ln>
                <a:noFill/>
              </a:ln>
            </p:spPr>
            <p:txBody>
              <a:bodyPr wrap="square" rtlCol="0">
                <a:spAutoFit/>
              </a:bodyPr>
              <a:lstStyle/>
              <a:p>
                <a:pPr algn="r"/>
                <a:r>
                  <a:rPr lang="es-MX" sz="1400" b="1" i="1" dirty="0" smtClean="0"/>
                  <a:t>89.4%</a:t>
                </a:r>
                <a:endParaRPr lang="es-MX" sz="1200" b="1" i="1" dirty="0" smtClean="0"/>
              </a:p>
            </p:txBody>
          </p:sp>
        </p:grpSp>
        <p:sp>
          <p:nvSpPr>
            <p:cNvPr id="28" name="CuadroTexto 27"/>
            <p:cNvSpPr txBox="1"/>
            <p:nvPr/>
          </p:nvSpPr>
          <p:spPr>
            <a:xfrm>
              <a:off x="3100112" y="2720292"/>
              <a:ext cx="1685765" cy="276999"/>
            </a:xfrm>
            <a:prstGeom prst="rect">
              <a:avLst/>
            </a:prstGeom>
            <a:noFill/>
            <a:ln>
              <a:noFill/>
            </a:ln>
          </p:spPr>
          <p:txBody>
            <a:bodyPr wrap="square" rtlCol="0">
              <a:spAutoFit/>
            </a:bodyPr>
            <a:lstStyle/>
            <a:p>
              <a:pPr algn="ctr"/>
              <a:r>
                <a:rPr lang="en-US" sz="1200" b="1" i="1" dirty="0" smtClean="0"/>
                <a:t>Market Share</a:t>
              </a:r>
            </a:p>
          </p:txBody>
        </p:sp>
        <p:cxnSp>
          <p:nvCxnSpPr>
            <p:cNvPr id="42" name="Conector recto 41"/>
            <p:cNvCxnSpPr/>
            <p:nvPr/>
          </p:nvCxnSpPr>
          <p:spPr>
            <a:xfrm>
              <a:off x="3259746" y="2794291"/>
              <a:ext cx="0" cy="1526114"/>
            </a:xfrm>
            <a:prstGeom prst="line">
              <a:avLst/>
            </a:prstGeom>
            <a:ln>
              <a:solidFill>
                <a:schemeClr val="bg1">
                  <a:lumMod val="65000"/>
                </a:schemeClr>
              </a:solidFill>
              <a:prstDash val="lgDash"/>
            </a:ln>
          </p:spPr>
          <p:style>
            <a:lnRef idx="1">
              <a:schemeClr val="accent2"/>
            </a:lnRef>
            <a:fillRef idx="0">
              <a:schemeClr val="accent2"/>
            </a:fillRef>
            <a:effectRef idx="0">
              <a:schemeClr val="accent2"/>
            </a:effectRef>
            <a:fontRef idx="minor">
              <a:schemeClr val="tx1"/>
            </a:fontRef>
          </p:style>
        </p:cxnSp>
        <p:sp>
          <p:nvSpPr>
            <p:cNvPr id="47" name="CuadroTexto 46"/>
            <p:cNvSpPr txBox="1"/>
            <p:nvPr/>
          </p:nvSpPr>
          <p:spPr>
            <a:xfrm>
              <a:off x="2405846" y="2464494"/>
              <a:ext cx="1685765" cy="307777"/>
            </a:xfrm>
            <a:prstGeom prst="rect">
              <a:avLst/>
            </a:prstGeom>
            <a:noFill/>
            <a:ln>
              <a:noFill/>
            </a:ln>
          </p:spPr>
          <p:txBody>
            <a:bodyPr wrap="square" rtlCol="0">
              <a:spAutoFit/>
            </a:bodyPr>
            <a:lstStyle/>
            <a:p>
              <a:pPr algn="ctr"/>
              <a:r>
                <a:rPr lang="en-US" sz="1400" b="1" smtClean="0"/>
                <a:t>M BONOS</a:t>
              </a:r>
              <a:endParaRPr lang="en-US" sz="1400" b="1" dirty="0" smtClean="0"/>
            </a:p>
          </p:txBody>
        </p:sp>
      </p:grpSp>
      <p:grpSp>
        <p:nvGrpSpPr>
          <p:cNvPr id="67" name="Grupo 66"/>
          <p:cNvGrpSpPr/>
          <p:nvPr/>
        </p:nvGrpSpPr>
        <p:grpSpPr>
          <a:xfrm>
            <a:off x="1587189" y="4496933"/>
            <a:ext cx="3214599" cy="1864702"/>
            <a:chOff x="1571278" y="2464494"/>
            <a:chExt cx="3214599" cy="1864702"/>
          </a:xfrm>
        </p:grpSpPr>
        <p:grpSp>
          <p:nvGrpSpPr>
            <p:cNvPr id="68" name="Grupo 67"/>
            <p:cNvGrpSpPr/>
            <p:nvPr/>
          </p:nvGrpSpPr>
          <p:grpSpPr>
            <a:xfrm>
              <a:off x="1674489" y="3107341"/>
              <a:ext cx="1516046" cy="1147585"/>
              <a:chOff x="1674489" y="3107341"/>
              <a:chExt cx="1516046" cy="1147585"/>
            </a:xfrm>
          </p:grpSpPr>
          <p:sp>
            <p:nvSpPr>
              <p:cNvPr id="78" name="Rectángulo 77"/>
              <p:cNvSpPr/>
              <p:nvPr/>
            </p:nvSpPr>
            <p:spPr>
              <a:xfrm>
                <a:off x="1962277" y="3358032"/>
                <a:ext cx="316523" cy="487973"/>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2"/>
                  </a:solidFill>
                </a:endParaRPr>
              </a:p>
            </p:txBody>
          </p:sp>
          <p:sp>
            <p:nvSpPr>
              <p:cNvPr id="79" name="Rectángulo 78"/>
              <p:cNvSpPr/>
              <p:nvPr/>
            </p:nvSpPr>
            <p:spPr>
              <a:xfrm>
                <a:off x="2551361" y="3454829"/>
                <a:ext cx="324820" cy="396328"/>
              </a:xfrm>
              <a:prstGeom prst="rect">
                <a:avLst/>
              </a:prstGeom>
              <a:solidFill>
                <a:srgbClr val="00727C">
                  <a:alpha val="56863"/>
                </a:srgb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80" name="CuadroTexto 79"/>
              <p:cNvSpPr txBox="1"/>
              <p:nvPr/>
            </p:nvSpPr>
            <p:spPr>
              <a:xfrm>
                <a:off x="1988703" y="3107341"/>
                <a:ext cx="284252" cy="307777"/>
              </a:xfrm>
              <a:prstGeom prst="rect">
                <a:avLst/>
              </a:prstGeom>
              <a:noFill/>
              <a:ln>
                <a:noFill/>
              </a:ln>
            </p:spPr>
            <p:txBody>
              <a:bodyPr wrap="square" rtlCol="0">
                <a:spAutoFit/>
              </a:bodyPr>
              <a:lstStyle/>
              <a:p>
                <a:r>
                  <a:rPr lang="es-MX" sz="1400" b="1" dirty="0" smtClean="0">
                    <a:solidFill>
                      <a:schemeClr val="tx2"/>
                    </a:solidFill>
                  </a:rPr>
                  <a:t>4</a:t>
                </a:r>
              </a:p>
            </p:txBody>
          </p:sp>
          <p:sp>
            <p:nvSpPr>
              <p:cNvPr id="81" name="CuadroTexto 80"/>
              <p:cNvSpPr txBox="1"/>
              <p:nvPr/>
            </p:nvSpPr>
            <p:spPr>
              <a:xfrm>
                <a:off x="1674489" y="3824039"/>
                <a:ext cx="868575" cy="430887"/>
              </a:xfrm>
              <a:prstGeom prst="rect">
                <a:avLst/>
              </a:prstGeom>
              <a:noFill/>
              <a:ln>
                <a:noFill/>
              </a:ln>
            </p:spPr>
            <p:txBody>
              <a:bodyPr wrap="square" rtlCol="0">
                <a:spAutoFit/>
              </a:bodyPr>
              <a:lstStyle/>
              <a:p>
                <a:pPr algn="ctr"/>
                <a:r>
                  <a:rPr lang="en-US" sz="1100" b="1" i="1" dirty="0" smtClean="0">
                    <a:solidFill>
                      <a:schemeClr val="tx2"/>
                    </a:solidFill>
                  </a:rPr>
                  <a:t>Market Makers</a:t>
                </a:r>
              </a:p>
            </p:txBody>
          </p:sp>
          <p:sp>
            <p:nvSpPr>
              <p:cNvPr id="82" name="CuadroTexto 81"/>
              <p:cNvSpPr txBox="1"/>
              <p:nvPr/>
            </p:nvSpPr>
            <p:spPr>
              <a:xfrm>
                <a:off x="2262891" y="3916373"/>
                <a:ext cx="927644" cy="261610"/>
              </a:xfrm>
              <a:prstGeom prst="rect">
                <a:avLst/>
              </a:prstGeom>
              <a:noFill/>
              <a:ln>
                <a:noFill/>
              </a:ln>
            </p:spPr>
            <p:txBody>
              <a:bodyPr wrap="square" rtlCol="0">
                <a:spAutoFit/>
              </a:bodyPr>
              <a:lstStyle/>
              <a:p>
                <a:pPr algn="ctr"/>
                <a:r>
                  <a:rPr lang="en-US" sz="1100" b="1" i="1" dirty="0" smtClean="0">
                    <a:solidFill>
                      <a:srgbClr val="79B2BD"/>
                    </a:solidFill>
                  </a:rPr>
                  <a:t>Aspirants</a:t>
                </a:r>
              </a:p>
            </p:txBody>
          </p:sp>
          <p:sp>
            <p:nvSpPr>
              <p:cNvPr id="83" name="CuadroTexto 82"/>
              <p:cNvSpPr txBox="1"/>
              <p:nvPr/>
            </p:nvSpPr>
            <p:spPr>
              <a:xfrm>
                <a:off x="2585540" y="3184157"/>
                <a:ext cx="298938" cy="307777"/>
              </a:xfrm>
              <a:prstGeom prst="rect">
                <a:avLst/>
              </a:prstGeom>
              <a:noFill/>
              <a:ln>
                <a:noFill/>
              </a:ln>
            </p:spPr>
            <p:txBody>
              <a:bodyPr wrap="square" rtlCol="0">
                <a:spAutoFit/>
              </a:bodyPr>
              <a:lstStyle/>
              <a:p>
                <a:r>
                  <a:rPr lang="es-MX" sz="1400" b="1" dirty="0" smtClean="0">
                    <a:solidFill>
                      <a:srgbClr val="79B2BD"/>
                    </a:solidFill>
                  </a:rPr>
                  <a:t>3</a:t>
                </a:r>
              </a:p>
            </p:txBody>
          </p:sp>
        </p:grpSp>
        <p:sp>
          <p:nvSpPr>
            <p:cNvPr id="69" name="CuadroTexto 68"/>
            <p:cNvSpPr txBox="1"/>
            <p:nvPr/>
          </p:nvSpPr>
          <p:spPr>
            <a:xfrm>
              <a:off x="1571278" y="2708780"/>
              <a:ext cx="1685765" cy="276999"/>
            </a:xfrm>
            <a:prstGeom prst="rect">
              <a:avLst/>
            </a:prstGeom>
            <a:noFill/>
            <a:ln>
              <a:noFill/>
            </a:ln>
          </p:spPr>
          <p:txBody>
            <a:bodyPr wrap="square" rtlCol="0">
              <a:spAutoFit/>
            </a:bodyPr>
            <a:lstStyle/>
            <a:p>
              <a:pPr algn="r"/>
              <a:r>
                <a:rPr lang="en-US" sz="1200" b="1" i="1" dirty="0" smtClean="0">
                  <a:solidFill>
                    <a:schemeClr val="tx2"/>
                  </a:solidFill>
                </a:rPr>
                <a:t>Number of Participants</a:t>
              </a:r>
            </a:p>
          </p:txBody>
        </p:sp>
        <p:grpSp>
          <p:nvGrpSpPr>
            <p:cNvPr id="70" name="Grupo 69"/>
            <p:cNvGrpSpPr/>
            <p:nvPr/>
          </p:nvGrpSpPr>
          <p:grpSpPr>
            <a:xfrm>
              <a:off x="3472484" y="2995670"/>
              <a:ext cx="1284108" cy="841490"/>
              <a:chOff x="2397504" y="4192646"/>
              <a:chExt cx="1271837" cy="837679"/>
            </a:xfrm>
          </p:grpSpPr>
          <p:sp>
            <p:nvSpPr>
              <p:cNvPr id="75" name="CuadroTexto 74"/>
              <p:cNvSpPr txBox="1"/>
              <p:nvPr/>
            </p:nvSpPr>
            <p:spPr>
              <a:xfrm>
                <a:off x="2522233" y="4192646"/>
                <a:ext cx="595395" cy="261610"/>
              </a:xfrm>
              <a:prstGeom prst="rect">
                <a:avLst/>
              </a:prstGeom>
              <a:noFill/>
              <a:ln>
                <a:noFill/>
              </a:ln>
            </p:spPr>
            <p:txBody>
              <a:bodyPr wrap="square" rtlCol="0">
                <a:spAutoFit/>
              </a:bodyPr>
              <a:lstStyle/>
              <a:p>
                <a:pPr algn="r"/>
                <a:r>
                  <a:rPr lang="es-MX" sz="1050" i="1" dirty="0" smtClean="0">
                    <a:solidFill>
                      <a:srgbClr val="79B2BD"/>
                    </a:solidFill>
                  </a:rPr>
                  <a:t>10.1%</a:t>
                </a:r>
                <a:endParaRPr lang="es-MX" sz="1000" i="1" dirty="0" smtClean="0">
                  <a:solidFill>
                    <a:srgbClr val="79B2BD"/>
                  </a:solidFill>
                </a:endParaRPr>
              </a:p>
            </p:txBody>
          </p:sp>
          <p:sp>
            <p:nvSpPr>
              <p:cNvPr id="76" name="CuadroTexto 75"/>
              <p:cNvSpPr txBox="1"/>
              <p:nvPr/>
            </p:nvSpPr>
            <p:spPr>
              <a:xfrm>
                <a:off x="3073946" y="4768715"/>
                <a:ext cx="595395" cy="261610"/>
              </a:xfrm>
              <a:prstGeom prst="rect">
                <a:avLst/>
              </a:prstGeom>
              <a:noFill/>
              <a:ln>
                <a:noFill/>
              </a:ln>
            </p:spPr>
            <p:txBody>
              <a:bodyPr wrap="square" rtlCol="0">
                <a:spAutoFit/>
              </a:bodyPr>
              <a:lstStyle/>
              <a:p>
                <a:pPr algn="r"/>
                <a:r>
                  <a:rPr lang="es-MX" sz="1050" i="1" dirty="0" smtClean="0">
                    <a:solidFill>
                      <a:schemeClr val="tx2"/>
                    </a:solidFill>
                  </a:rPr>
                  <a:t>66.1%</a:t>
                </a:r>
                <a:endParaRPr lang="es-MX" sz="1000" i="1" dirty="0" smtClean="0">
                  <a:solidFill>
                    <a:schemeClr val="tx2"/>
                  </a:solidFill>
                </a:endParaRPr>
              </a:p>
            </p:txBody>
          </p:sp>
          <p:sp>
            <p:nvSpPr>
              <p:cNvPr id="77" name="CuadroTexto 76"/>
              <p:cNvSpPr txBox="1"/>
              <p:nvPr/>
            </p:nvSpPr>
            <p:spPr>
              <a:xfrm>
                <a:off x="2397504" y="4693631"/>
                <a:ext cx="711700" cy="306383"/>
              </a:xfrm>
              <a:prstGeom prst="rect">
                <a:avLst/>
              </a:prstGeom>
              <a:noFill/>
              <a:ln>
                <a:noFill/>
              </a:ln>
            </p:spPr>
            <p:txBody>
              <a:bodyPr wrap="square" rtlCol="0">
                <a:spAutoFit/>
              </a:bodyPr>
              <a:lstStyle/>
              <a:p>
                <a:pPr algn="r"/>
                <a:r>
                  <a:rPr lang="es-MX" sz="1400" b="1" i="1" dirty="0" smtClean="0">
                    <a:solidFill>
                      <a:schemeClr val="tx2"/>
                    </a:solidFill>
                  </a:rPr>
                  <a:t>76.2%</a:t>
                </a:r>
                <a:endParaRPr lang="es-MX" sz="1200" b="1" i="1" dirty="0" smtClean="0">
                  <a:solidFill>
                    <a:schemeClr val="tx2"/>
                  </a:solidFill>
                </a:endParaRPr>
              </a:p>
            </p:txBody>
          </p:sp>
        </p:grpSp>
        <p:sp>
          <p:nvSpPr>
            <p:cNvPr id="71" name="CuadroTexto 70"/>
            <p:cNvSpPr txBox="1"/>
            <p:nvPr/>
          </p:nvSpPr>
          <p:spPr>
            <a:xfrm>
              <a:off x="3100112" y="2720292"/>
              <a:ext cx="1685765" cy="276999"/>
            </a:xfrm>
            <a:prstGeom prst="rect">
              <a:avLst/>
            </a:prstGeom>
            <a:noFill/>
            <a:ln>
              <a:noFill/>
            </a:ln>
          </p:spPr>
          <p:txBody>
            <a:bodyPr wrap="square" rtlCol="0">
              <a:spAutoFit/>
            </a:bodyPr>
            <a:lstStyle/>
            <a:p>
              <a:pPr algn="ctr"/>
              <a:r>
                <a:rPr lang="en-US" sz="1200" b="1" i="1" dirty="0" smtClean="0">
                  <a:solidFill>
                    <a:schemeClr val="tx2"/>
                  </a:solidFill>
                </a:rPr>
                <a:t>Market Share</a:t>
              </a:r>
            </a:p>
          </p:txBody>
        </p:sp>
        <p:cxnSp>
          <p:nvCxnSpPr>
            <p:cNvPr id="72" name="Conector recto 71"/>
            <p:cNvCxnSpPr/>
            <p:nvPr/>
          </p:nvCxnSpPr>
          <p:spPr>
            <a:xfrm>
              <a:off x="3259746" y="2803082"/>
              <a:ext cx="0" cy="1526114"/>
            </a:xfrm>
            <a:prstGeom prst="line">
              <a:avLst/>
            </a:prstGeom>
            <a:ln>
              <a:solidFill>
                <a:schemeClr val="bg1">
                  <a:lumMod val="65000"/>
                </a:schemeClr>
              </a:solidFill>
              <a:prstDash val="lgDash"/>
            </a:ln>
          </p:spPr>
          <p:style>
            <a:lnRef idx="1">
              <a:schemeClr val="accent2"/>
            </a:lnRef>
            <a:fillRef idx="0">
              <a:schemeClr val="accent2"/>
            </a:fillRef>
            <a:effectRef idx="0">
              <a:schemeClr val="accent2"/>
            </a:effectRef>
            <a:fontRef idx="minor">
              <a:schemeClr val="tx1"/>
            </a:fontRef>
          </p:style>
        </p:cxnSp>
        <p:sp>
          <p:nvSpPr>
            <p:cNvPr id="73" name="CuadroTexto 72"/>
            <p:cNvSpPr txBox="1"/>
            <p:nvPr/>
          </p:nvSpPr>
          <p:spPr>
            <a:xfrm>
              <a:off x="2405846" y="2464494"/>
              <a:ext cx="1685765" cy="307777"/>
            </a:xfrm>
            <a:prstGeom prst="rect">
              <a:avLst/>
            </a:prstGeom>
            <a:noFill/>
            <a:ln>
              <a:noFill/>
            </a:ln>
          </p:spPr>
          <p:txBody>
            <a:bodyPr wrap="square" rtlCol="0">
              <a:spAutoFit/>
            </a:bodyPr>
            <a:lstStyle/>
            <a:p>
              <a:pPr algn="ctr"/>
              <a:r>
                <a:rPr lang="en-US" sz="1400" b="1" dirty="0" smtClean="0">
                  <a:solidFill>
                    <a:schemeClr val="tx2"/>
                  </a:solidFill>
                </a:rPr>
                <a:t>UDIBONOS</a:t>
              </a:r>
            </a:p>
          </p:txBody>
        </p:sp>
      </p:grpSp>
      <p:pic>
        <p:nvPicPr>
          <p:cNvPr id="19" name="Imagen 18"/>
          <p:cNvPicPr>
            <a:picLocks noChangeAspect="1"/>
          </p:cNvPicPr>
          <p:nvPr/>
        </p:nvPicPr>
        <p:blipFill>
          <a:blip r:embed="rId4"/>
          <a:stretch>
            <a:fillRect/>
          </a:stretch>
        </p:blipFill>
        <p:spPr>
          <a:xfrm>
            <a:off x="6860822" y="4788385"/>
            <a:ext cx="2244981" cy="1400159"/>
          </a:xfrm>
          <a:prstGeom prst="rect">
            <a:avLst/>
          </a:prstGeom>
        </p:spPr>
      </p:pic>
      <p:pic>
        <p:nvPicPr>
          <p:cNvPr id="21" name="Imagen 20"/>
          <p:cNvPicPr>
            <a:picLocks noChangeAspect="1"/>
          </p:cNvPicPr>
          <p:nvPr/>
        </p:nvPicPr>
        <p:blipFill>
          <a:blip r:embed="rId5"/>
          <a:stretch>
            <a:fillRect/>
          </a:stretch>
        </p:blipFill>
        <p:spPr>
          <a:xfrm>
            <a:off x="9533481" y="4768697"/>
            <a:ext cx="2244893" cy="1400104"/>
          </a:xfrm>
          <a:prstGeom prst="rect">
            <a:avLst/>
          </a:prstGeom>
        </p:spPr>
      </p:pic>
      <p:sp>
        <p:nvSpPr>
          <p:cNvPr id="54" name="4 CuadroTexto"/>
          <p:cNvSpPr txBox="1"/>
          <p:nvPr/>
        </p:nvSpPr>
        <p:spPr>
          <a:xfrm>
            <a:off x="9313324" y="4483240"/>
            <a:ext cx="2810825" cy="369332"/>
          </a:xfrm>
          <a:prstGeom prst="rect">
            <a:avLst/>
          </a:prstGeom>
          <a:noFill/>
        </p:spPr>
        <p:txBody>
          <a:bodyPr wrap="square" rtlCol="0">
            <a:spAutoFit/>
          </a:bodyPr>
          <a:lstStyle/>
          <a:p>
            <a:pPr algn="ctr"/>
            <a:r>
              <a:rPr lang="es-MX" sz="900" b="1" dirty="0"/>
              <a:t>Bonds</a:t>
            </a:r>
            <a:endParaRPr lang="es-MX" sz="1100" b="1" dirty="0" smtClean="0"/>
          </a:p>
          <a:p>
            <a:pPr algn="ctr"/>
            <a:r>
              <a:rPr lang="es-MX" sz="900" dirty="0" err="1"/>
              <a:t>Percentage</a:t>
            </a:r>
            <a:endParaRPr lang="es-MX" sz="1100" dirty="0"/>
          </a:p>
        </p:txBody>
      </p:sp>
      <p:sp>
        <p:nvSpPr>
          <p:cNvPr id="55" name="4 CuadroTexto"/>
          <p:cNvSpPr txBox="1"/>
          <p:nvPr/>
        </p:nvSpPr>
        <p:spPr>
          <a:xfrm>
            <a:off x="6640753" y="4508023"/>
            <a:ext cx="2810825" cy="369332"/>
          </a:xfrm>
          <a:prstGeom prst="rect">
            <a:avLst/>
          </a:prstGeom>
          <a:noFill/>
        </p:spPr>
        <p:txBody>
          <a:bodyPr wrap="square" rtlCol="0">
            <a:spAutoFit/>
          </a:bodyPr>
          <a:lstStyle/>
          <a:p>
            <a:pPr algn="ctr"/>
            <a:r>
              <a:rPr lang="es-MX" sz="900" b="1" dirty="0" err="1"/>
              <a:t>Inflation-linked</a:t>
            </a:r>
            <a:r>
              <a:rPr lang="es-MX" sz="900" b="1" dirty="0"/>
              <a:t> </a:t>
            </a:r>
            <a:r>
              <a:rPr lang="es-MX" sz="900" b="1" dirty="0" err="1"/>
              <a:t>bonds</a:t>
            </a:r>
            <a:endParaRPr lang="es-MX" sz="1100" b="1" dirty="0" smtClean="0"/>
          </a:p>
          <a:p>
            <a:pPr algn="ctr"/>
            <a:r>
              <a:rPr lang="es-MX" sz="900" dirty="0" err="1"/>
              <a:t>Percentage</a:t>
            </a:r>
            <a:endParaRPr lang="es-MX" sz="1100" dirty="0"/>
          </a:p>
        </p:txBody>
      </p:sp>
      <p:sp>
        <p:nvSpPr>
          <p:cNvPr id="49" name="4 CuadroTexto"/>
          <p:cNvSpPr txBox="1"/>
          <p:nvPr/>
        </p:nvSpPr>
        <p:spPr>
          <a:xfrm>
            <a:off x="7121722" y="2409968"/>
            <a:ext cx="4383202" cy="415498"/>
          </a:xfrm>
          <a:prstGeom prst="rect">
            <a:avLst/>
          </a:prstGeom>
          <a:noFill/>
        </p:spPr>
        <p:txBody>
          <a:bodyPr wrap="square" rtlCol="0">
            <a:spAutoFit/>
          </a:bodyPr>
          <a:lstStyle/>
          <a:p>
            <a:pPr algn="ctr"/>
            <a:r>
              <a:rPr lang="es-MX" sz="1100" b="1" dirty="0" err="1" smtClean="0"/>
              <a:t>Daily</a:t>
            </a:r>
            <a:r>
              <a:rPr lang="es-MX" sz="1100" b="1" dirty="0" smtClean="0"/>
              <a:t> </a:t>
            </a:r>
            <a:r>
              <a:rPr lang="es-MX" sz="1100" b="1" dirty="0" err="1" smtClean="0"/>
              <a:t>Turnover</a:t>
            </a:r>
            <a:r>
              <a:rPr lang="es-MX" sz="1100" b="1" dirty="0" smtClean="0"/>
              <a:t> of Bonos and Udibonos</a:t>
            </a:r>
          </a:p>
          <a:p>
            <a:pPr algn="ctr"/>
            <a:r>
              <a:rPr lang="es-MX" sz="1000" dirty="0" err="1"/>
              <a:t>Daily</a:t>
            </a:r>
            <a:r>
              <a:rPr lang="es-MX" sz="1000" dirty="0"/>
              <a:t> </a:t>
            </a:r>
            <a:r>
              <a:rPr lang="es-MX" sz="1000" dirty="0" err="1"/>
              <a:t>operations</a:t>
            </a:r>
            <a:r>
              <a:rPr lang="es-MX" sz="1000" dirty="0"/>
              <a:t>/</a:t>
            </a:r>
            <a:r>
              <a:rPr lang="es-MX" sz="1000" dirty="0" err="1"/>
              <a:t>outstanding</a:t>
            </a:r>
            <a:r>
              <a:rPr lang="es-MX" sz="1000" dirty="0"/>
              <a:t> </a:t>
            </a:r>
            <a:r>
              <a:rPr lang="es-MX" sz="1000" dirty="0" err="1" smtClean="0"/>
              <a:t>amount</a:t>
            </a:r>
            <a:r>
              <a:rPr lang="es-MX" sz="1000" dirty="0" smtClean="0"/>
              <a:t>  (20-day </a:t>
            </a:r>
            <a:r>
              <a:rPr lang="es-MX" sz="1000" dirty="0" err="1" smtClean="0"/>
              <a:t>moving</a:t>
            </a:r>
            <a:r>
              <a:rPr lang="es-MX" sz="1000" dirty="0" smtClean="0"/>
              <a:t> </a:t>
            </a:r>
            <a:r>
              <a:rPr lang="es-MX" sz="1000" dirty="0" err="1" smtClean="0"/>
              <a:t>average</a:t>
            </a:r>
            <a:r>
              <a:rPr lang="es-MX" sz="1000" dirty="0" smtClean="0"/>
              <a:t>)</a:t>
            </a:r>
            <a:endParaRPr lang="es-MX" sz="1000" dirty="0"/>
          </a:p>
        </p:txBody>
      </p:sp>
      <p:sp>
        <p:nvSpPr>
          <p:cNvPr id="56" name="4 CuadroTexto"/>
          <p:cNvSpPr txBox="1"/>
          <p:nvPr/>
        </p:nvSpPr>
        <p:spPr>
          <a:xfrm>
            <a:off x="6905785" y="4328568"/>
            <a:ext cx="5115696" cy="261610"/>
          </a:xfrm>
          <a:prstGeom prst="rect">
            <a:avLst/>
          </a:prstGeom>
          <a:noFill/>
        </p:spPr>
        <p:txBody>
          <a:bodyPr wrap="square" rtlCol="0">
            <a:spAutoFit/>
          </a:bodyPr>
          <a:lstStyle/>
          <a:p>
            <a:pPr algn="ctr"/>
            <a:r>
              <a:rPr lang="en-US" sz="1100" b="1" dirty="0" smtClean="0"/>
              <a:t>Holdings of government securities by sector</a:t>
            </a:r>
            <a:endParaRPr lang="es-MX" sz="1100" dirty="0"/>
          </a:p>
        </p:txBody>
      </p:sp>
      <p:pic>
        <p:nvPicPr>
          <p:cNvPr id="7" name="Imagen 6"/>
          <p:cNvPicPr>
            <a:picLocks noChangeAspect="1"/>
          </p:cNvPicPr>
          <p:nvPr/>
        </p:nvPicPr>
        <p:blipFill>
          <a:blip r:embed="rId6"/>
          <a:stretch>
            <a:fillRect/>
          </a:stretch>
        </p:blipFill>
        <p:spPr>
          <a:xfrm>
            <a:off x="8016353" y="2837857"/>
            <a:ext cx="2461421" cy="1602459"/>
          </a:xfrm>
          <a:prstGeom prst="rect">
            <a:avLst/>
          </a:prstGeom>
        </p:spPr>
      </p:pic>
      <p:pic>
        <p:nvPicPr>
          <p:cNvPr id="31" name="Imagen 9"/>
          <p:cNvPicPr>
            <a:picLocks noChangeAspect="1"/>
          </p:cNvPicPr>
          <p:nvPr/>
        </p:nvPicPr>
        <p:blipFill>
          <a:blip r:embed="rId7"/>
          <a:stretch>
            <a:fillRect/>
          </a:stretch>
        </p:blipFill>
        <p:spPr>
          <a:xfrm>
            <a:off x="7065853" y="6162587"/>
            <a:ext cx="4771450" cy="354325"/>
          </a:xfrm>
          <a:prstGeom prst="rect">
            <a:avLst/>
          </a:prstGeom>
        </p:spPr>
      </p:pic>
      <p:sp>
        <p:nvSpPr>
          <p:cNvPr id="57" name="8 CuadroTexto"/>
          <p:cNvSpPr txBox="1"/>
          <p:nvPr/>
        </p:nvSpPr>
        <p:spPr>
          <a:xfrm>
            <a:off x="6468061" y="6386751"/>
            <a:ext cx="1515251" cy="200055"/>
          </a:xfrm>
          <a:prstGeom prst="rect">
            <a:avLst/>
          </a:prstGeom>
          <a:noFill/>
        </p:spPr>
        <p:txBody>
          <a:bodyPr wrap="square" rtlCol="0">
            <a:spAutoFit/>
          </a:bodyPr>
          <a:lstStyle/>
          <a:p>
            <a:r>
              <a:rPr lang="es-MX" sz="700" dirty="0" err="1" smtClean="0">
                <a:solidFill>
                  <a:srgbClr val="000000"/>
                </a:solidFill>
              </a:rPr>
              <a:t>Source</a:t>
            </a:r>
            <a:r>
              <a:rPr lang="es-MX" sz="700" dirty="0" smtClean="0">
                <a:solidFill>
                  <a:srgbClr val="000000"/>
                </a:solidFill>
              </a:rPr>
              <a:t>: Banco de México.</a:t>
            </a:r>
            <a:endParaRPr lang="es-MX" sz="700" dirty="0">
              <a:solidFill>
                <a:srgbClr val="000000"/>
              </a:solidFill>
            </a:endParaRPr>
          </a:p>
        </p:txBody>
      </p:sp>
    </p:spTree>
    <p:extLst>
      <p:ext uri="{BB962C8B-B14F-4D97-AF65-F5344CB8AC3E}">
        <p14:creationId xmlns:p14="http://schemas.microsoft.com/office/powerpoint/2010/main" val="609769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90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US" dirty="0" smtClean="0"/>
              <a:t>Potential advantages and disadvantages of implementing a Primary </a:t>
            </a:r>
            <a:r>
              <a:rPr lang="en-US" dirty="0"/>
              <a:t>D</a:t>
            </a:r>
            <a:r>
              <a:rPr lang="en-US" dirty="0" smtClean="0"/>
              <a:t>ealer System</a:t>
            </a:r>
            <a:endParaRPr lang="en-US" dirty="0"/>
          </a:p>
        </p:txBody>
      </p:sp>
      <p:sp>
        <p:nvSpPr>
          <p:cNvPr id="8" name="Flecha izquierda 7"/>
          <p:cNvSpPr/>
          <p:nvPr/>
        </p:nvSpPr>
        <p:spPr>
          <a:xfrm>
            <a:off x="3403485" y="1257302"/>
            <a:ext cx="2725615" cy="694592"/>
          </a:xfrm>
          <a:prstGeom prst="leftArrow">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Disadvantages</a:t>
            </a:r>
            <a:endParaRPr lang="en-US" dirty="0"/>
          </a:p>
        </p:txBody>
      </p:sp>
      <p:sp>
        <p:nvSpPr>
          <p:cNvPr id="10" name="Elipse 9"/>
          <p:cNvSpPr/>
          <p:nvPr/>
        </p:nvSpPr>
        <p:spPr>
          <a:xfrm>
            <a:off x="5766653" y="2125406"/>
            <a:ext cx="324240" cy="323302"/>
          </a:xfrm>
          <a:prstGeom prst="ellipse">
            <a:avLst/>
          </a:prstGeom>
          <a:solidFill>
            <a:schemeClr val="accent6">
              <a:lumMod val="40000"/>
              <a:lumOff val="6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1</a:t>
            </a:r>
            <a:endParaRPr lang="en-US" sz="1200" dirty="0"/>
          </a:p>
        </p:txBody>
      </p:sp>
      <p:sp>
        <p:nvSpPr>
          <p:cNvPr id="11" name="Elipse 10"/>
          <p:cNvSpPr/>
          <p:nvPr/>
        </p:nvSpPr>
        <p:spPr>
          <a:xfrm>
            <a:off x="5766653" y="3032746"/>
            <a:ext cx="324240" cy="323302"/>
          </a:xfrm>
          <a:prstGeom prst="ellipse">
            <a:avLst/>
          </a:prstGeom>
          <a:solidFill>
            <a:schemeClr val="accent6">
              <a:lumMod val="40000"/>
              <a:lumOff val="6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2</a:t>
            </a:r>
          </a:p>
        </p:txBody>
      </p:sp>
      <p:sp>
        <p:nvSpPr>
          <p:cNvPr id="12" name="Marcador de contenido 6"/>
          <p:cNvSpPr txBox="1">
            <a:spLocks/>
          </p:cNvSpPr>
          <p:nvPr/>
        </p:nvSpPr>
        <p:spPr>
          <a:xfrm>
            <a:off x="595808" y="1696249"/>
            <a:ext cx="10972800" cy="48574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4"/>
              </a:buClr>
              <a:buSzPct val="120000"/>
              <a:buFont typeface="Calibri" pitchFamily="34" charset="0"/>
              <a:buChar char="•"/>
              <a:defRPr sz="1800" kern="1200">
                <a:solidFill>
                  <a:srgbClr val="254061"/>
                </a:solidFill>
                <a:latin typeface="+mn-lt"/>
                <a:ea typeface="+mn-ea"/>
                <a:cs typeface="+mn-cs"/>
              </a:defRPr>
            </a:lvl1pPr>
            <a:lvl2pPr marL="742950" indent="-285750" algn="l" defTabSz="914400" rtl="0" eaLnBrk="1" latinLnBrk="0" hangingPunct="1">
              <a:spcBef>
                <a:spcPct val="20000"/>
              </a:spcBef>
              <a:buClr>
                <a:schemeClr val="accent1"/>
              </a:buClr>
              <a:buSzPct val="80000"/>
              <a:buFont typeface="Wingdings" pitchFamily="2" charset="2"/>
              <a:buChar char=""/>
              <a:defRPr sz="1400" kern="1200">
                <a:solidFill>
                  <a:srgbClr val="254061"/>
                </a:solidFill>
                <a:latin typeface="+mn-lt"/>
                <a:ea typeface="+mn-ea"/>
                <a:cs typeface="+mn-cs"/>
              </a:defRPr>
            </a:lvl2pPr>
            <a:lvl3pPr marL="11430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4pPr>
            <a:lvl5pPr marL="20574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MX" dirty="0"/>
          </a:p>
        </p:txBody>
      </p:sp>
      <p:sp>
        <p:nvSpPr>
          <p:cNvPr id="13" name="Elipse 12"/>
          <p:cNvSpPr/>
          <p:nvPr/>
        </p:nvSpPr>
        <p:spPr>
          <a:xfrm>
            <a:off x="5766653" y="3737862"/>
            <a:ext cx="324240" cy="323302"/>
          </a:xfrm>
          <a:prstGeom prst="ellipse">
            <a:avLst/>
          </a:prstGeom>
          <a:solidFill>
            <a:schemeClr val="accent6">
              <a:lumMod val="40000"/>
              <a:lumOff val="6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3</a:t>
            </a:r>
          </a:p>
        </p:txBody>
      </p:sp>
      <p:cxnSp>
        <p:nvCxnSpPr>
          <p:cNvPr id="15" name="Conector recto 14"/>
          <p:cNvCxnSpPr>
            <a:stCxn id="10" idx="4"/>
            <a:endCxn id="11" idx="0"/>
          </p:cNvCxnSpPr>
          <p:nvPr/>
        </p:nvCxnSpPr>
        <p:spPr>
          <a:xfrm>
            <a:off x="5928773" y="2448708"/>
            <a:ext cx="0" cy="58403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a:stCxn id="11" idx="4"/>
            <a:endCxn id="13" idx="0"/>
          </p:cNvCxnSpPr>
          <p:nvPr/>
        </p:nvCxnSpPr>
        <p:spPr>
          <a:xfrm>
            <a:off x="5928773" y="3356048"/>
            <a:ext cx="0" cy="38181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Flecha derecha 16"/>
          <p:cNvSpPr/>
          <p:nvPr/>
        </p:nvSpPr>
        <p:spPr>
          <a:xfrm>
            <a:off x="6197370" y="1257302"/>
            <a:ext cx="2725615" cy="69459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Advantages</a:t>
            </a:r>
            <a:endParaRPr lang="en-US" dirty="0"/>
          </a:p>
        </p:txBody>
      </p:sp>
      <p:sp>
        <p:nvSpPr>
          <p:cNvPr id="21" name="Elipse 20"/>
          <p:cNvSpPr/>
          <p:nvPr/>
        </p:nvSpPr>
        <p:spPr>
          <a:xfrm>
            <a:off x="6253161" y="2116616"/>
            <a:ext cx="324240" cy="323302"/>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1</a:t>
            </a:r>
            <a:endParaRPr lang="en-US" sz="1200" dirty="0"/>
          </a:p>
        </p:txBody>
      </p:sp>
      <p:sp>
        <p:nvSpPr>
          <p:cNvPr id="22" name="Elipse 21"/>
          <p:cNvSpPr/>
          <p:nvPr/>
        </p:nvSpPr>
        <p:spPr>
          <a:xfrm>
            <a:off x="6253161" y="2760187"/>
            <a:ext cx="324240" cy="323302"/>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2</a:t>
            </a:r>
          </a:p>
        </p:txBody>
      </p:sp>
      <p:sp>
        <p:nvSpPr>
          <p:cNvPr id="23" name="Elipse 22"/>
          <p:cNvSpPr/>
          <p:nvPr/>
        </p:nvSpPr>
        <p:spPr>
          <a:xfrm>
            <a:off x="6253161" y="3649938"/>
            <a:ext cx="324240" cy="323302"/>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3</a:t>
            </a:r>
          </a:p>
        </p:txBody>
      </p:sp>
      <p:cxnSp>
        <p:nvCxnSpPr>
          <p:cNvPr id="24" name="Conector recto 23"/>
          <p:cNvCxnSpPr>
            <a:stCxn id="21" idx="4"/>
            <a:endCxn id="22" idx="0"/>
          </p:cNvCxnSpPr>
          <p:nvPr/>
        </p:nvCxnSpPr>
        <p:spPr>
          <a:xfrm>
            <a:off x="6415281" y="2439918"/>
            <a:ext cx="0" cy="32026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a:stCxn id="22" idx="4"/>
            <a:endCxn id="23" idx="0"/>
          </p:cNvCxnSpPr>
          <p:nvPr/>
        </p:nvCxnSpPr>
        <p:spPr>
          <a:xfrm>
            <a:off x="6415281" y="3083489"/>
            <a:ext cx="0" cy="56644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6702348" y="1985879"/>
            <a:ext cx="3896176" cy="584775"/>
          </a:xfrm>
          <a:prstGeom prst="rect">
            <a:avLst/>
          </a:prstGeom>
          <a:noFill/>
        </p:spPr>
        <p:txBody>
          <a:bodyPr wrap="square" rtlCol="0">
            <a:spAutoFit/>
          </a:bodyPr>
          <a:lstStyle/>
          <a:p>
            <a:r>
              <a:rPr lang="en-US" sz="1600" dirty="0" smtClean="0">
                <a:solidFill>
                  <a:srgbClr val="5F5F5F"/>
                </a:solidFill>
              </a:rPr>
              <a:t>Increases and ensures coverage at primary auctions.</a:t>
            </a:r>
          </a:p>
        </p:txBody>
      </p:sp>
      <p:sp>
        <p:nvSpPr>
          <p:cNvPr id="30" name="Elipse 29"/>
          <p:cNvSpPr/>
          <p:nvPr/>
        </p:nvSpPr>
        <p:spPr>
          <a:xfrm>
            <a:off x="6253161" y="4642248"/>
            <a:ext cx="324240" cy="323302"/>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4</a:t>
            </a:r>
          </a:p>
        </p:txBody>
      </p:sp>
      <p:cxnSp>
        <p:nvCxnSpPr>
          <p:cNvPr id="34" name="Conector recto 33"/>
          <p:cNvCxnSpPr>
            <a:stCxn id="23" idx="4"/>
            <a:endCxn id="30" idx="0"/>
          </p:cNvCxnSpPr>
          <p:nvPr/>
        </p:nvCxnSpPr>
        <p:spPr>
          <a:xfrm>
            <a:off x="6415281" y="3973240"/>
            <a:ext cx="0" cy="66900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CuadroTexto 36"/>
          <p:cNvSpPr txBox="1"/>
          <p:nvPr/>
        </p:nvSpPr>
        <p:spPr>
          <a:xfrm>
            <a:off x="6724059" y="2725684"/>
            <a:ext cx="3593111" cy="338554"/>
          </a:xfrm>
          <a:prstGeom prst="rect">
            <a:avLst/>
          </a:prstGeom>
          <a:noFill/>
        </p:spPr>
        <p:txBody>
          <a:bodyPr wrap="square" rtlCol="0">
            <a:spAutoFit/>
          </a:bodyPr>
          <a:lstStyle/>
          <a:p>
            <a:r>
              <a:rPr lang="en-US" sz="1600" dirty="0" smtClean="0">
                <a:solidFill>
                  <a:srgbClr val="5F5F5F"/>
                </a:solidFill>
              </a:rPr>
              <a:t>Improves secondary market conditions.</a:t>
            </a:r>
          </a:p>
        </p:txBody>
      </p:sp>
      <p:sp>
        <p:nvSpPr>
          <p:cNvPr id="38" name="CuadroTexto 37"/>
          <p:cNvSpPr txBox="1"/>
          <p:nvPr/>
        </p:nvSpPr>
        <p:spPr>
          <a:xfrm>
            <a:off x="6698562" y="3254103"/>
            <a:ext cx="3899962" cy="1077218"/>
          </a:xfrm>
          <a:prstGeom prst="rect">
            <a:avLst/>
          </a:prstGeom>
          <a:noFill/>
        </p:spPr>
        <p:txBody>
          <a:bodyPr wrap="square" rtlCol="0">
            <a:spAutoFit/>
          </a:bodyPr>
          <a:lstStyle/>
          <a:p>
            <a:r>
              <a:rPr lang="en-US" sz="1600" dirty="0" smtClean="0">
                <a:solidFill>
                  <a:srgbClr val="5F5F5F"/>
                </a:solidFill>
              </a:rPr>
              <a:t>For markets in an early development stage, a PD system can help ensure the development and proper functioning of the secondary market.</a:t>
            </a:r>
          </a:p>
        </p:txBody>
      </p:sp>
      <p:sp>
        <p:nvSpPr>
          <p:cNvPr id="39" name="CuadroTexto 38"/>
          <p:cNvSpPr txBox="1"/>
          <p:nvPr/>
        </p:nvSpPr>
        <p:spPr>
          <a:xfrm>
            <a:off x="6698562" y="5308950"/>
            <a:ext cx="3899961" cy="584775"/>
          </a:xfrm>
          <a:prstGeom prst="rect">
            <a:avLst/>
          </a:prstGeom>
          <a:noFill/>
        </p:spPr>
        <p:txBody>
          <a:bodyPr wrap="square" rtlCol="0">
            <a:spAutoFit/>
          </a:bodyPr>
          <a:lstStyle/>
          <a:p>
            <a:r>
              <a:rPr lang="en-US" sz="1600" dirty="0" smtClean="0">
                <a:solidFill>
                  <a:srgbClr val="5F5F5F"/>
                </a:solidFill>
              </a:rPr>
              <a:t>In some cases, it facilitates the implementation of monetary policy.</a:t>
            </a:r>
          </a:p>
        </p:txBody>
      </p:sp>
      <p:sp>
        <p:nvSpPr>
          <p:cNvPr id="41" name="Elipse 40"/>
          <p:cNvSpPr/>
          <p:nvPr/>
        </p:nvSpPr>
        <p:spPr>
          <a:xfrm>
            <a:off x="6253161" y="5439687"/>
            <a:ext cx="324240" cy="323302"/>
          </a:xfrm>
          <a:prstGeom prst="ellipse">
            <a:avLst/>
          </a:prstGeom>
          <a:solidFill>
            <a:schemeClr val="accent1">
              <a:lumMod val="60000"/>
              <a:lumOff val="40000"/>
            </a:schemeClr>
          </a:solidFill>
          <a:ln w="38100">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5</a:t>
            </a:r>
          </a:p>
        </p:txBody>
      </p:sp>
      <p:sp>
        <p:nvSpPr>
          <p:cNvPr id="42" name="CuadroTexto 41"/>
          <p:cNvSpPr txBox="1"/>
          <p:nvPr/>
        </p:nvSpPr>
        <p:spPr>
          <a:xfrm>
            <a:off x="6698564" y="4384809"/>
            <a:ext cx="3899960" cy="830997"/>
          </a:xfrm>
          <a:prstGeom prst="rect">
            <a:avLst/>
          </a:prstGeom>
          <a:noFill/>
        </p:spPr>
        <p:txBody>
          <a:bodyPr wrap="square" rtlCol="0">
            <a:spAutoFit/>
          </a:bodyPr>
          <a:lstStyle/>
          <a:p>
            <a:r>
              <a:rPr lang="en-US" sz="1600" dirty="0" smtClean="0">
                <a:solidFill>
                  <a:srgbClr val="5F5F5F"/>
                </a:solidFill>
              </a:rPr>
              <a:t>Can improve government access to financing as it can foster efficient price formation in the secondary market.</a:t>
            </a:r>
          </a:p>
        </p:txBody>
      </p:sp>
      <p:cxnSp>
        <p:nvCxnSpPr>
          <p:cNvPr id="43" name="Conector recto 42"/>
          <p:cNvCxnSpPr>
            <a:stCxn id="30" idx="4"/>
            <a:endCxn id="41" idx="0"/>
          </p:cNvCxnSpPr>
          <p:nvPr/>
        </p:nvCxnSpPr>
        <p:spPr>
          <a:xfrm>
            <a:off x="6415281" y="4965550"/>
            <a:ext cx="0" cy="47413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CuadroTexto 48"/>
          <p:cNvSpPr txBox="1"/>
          <p:nvPr/>
        </p:nvSpPr>
        <p:spPr>
          <a:xfrm>
            <a:off x="1768695" y="1984281"/>
            <a:ext cx="3896176" cy="830997"/>
          </a:xfrm>
          <a:prstGeom prst="rect">
            <a:avLst/>
          </a:prstGeom>
          <a:noFill/>
        </p:spPr>
        <p:txBody>
          <a:bodyPr wrap="square" rtlCol="0">
            <a:spAutoFit/>
          </a:bodyPr>
          <a:lstStyle/>
          <a:p>
            <a:pPr algn="r"/>
            <a:r>
              <a:rPr lang="en-US" sz="1600" dirty="0" smtClean="0">
                <a:solidFill>
                  <a:srgbClr val="5F5F5F"/>
                </a:solidFill>
              </a:rPr>
              <a:t>Can potentially limit competition, as primary dealers acquire certain rights or advantages over other institutions.</a:t>
            </a:r>
          </a:p>
        </p:txBody>
      </p:sp>
      <p:sp>
        <p:nvSpPr>
          <p:cNvPr id="50" name="CuadroTexto 49"/>
          <p:cNvSpPr txBox="1"/>
          <p:nvPr/>
        </p:nvSpPr>
        <p:spPr>
          <a:xfrm>
            <a:off x="1809896" y="2921838"/>
            <a:ext cx="3896176" cy="584775"/>
          </a:xfrm>
          <a:prstGeom prst="rect">
            <a:avLst/>
          </a:prstGeom>
          <a:noFill/>
        </p:spPr>
        <p:txBody>
          <a:bodyPr wrap="square" rtlCol="0">
            <a:spAutoFit/>
          </a:bodyPr>
          <a:lstStyle/>
          <a:p>
            <a:pPr algn="r"/>
            <a:r>
              <a:rPr lang="en-US" sz="1600" dirty="0">
                <a:solidFill>
                  <a:srgbClr val="5F5F5F"/>
                </a:solidFill>
              </a:rPr>
              <a:t>Requires regular measuring and monitoring to ensure </a:t>
            </a:r>
            <a:r>
              <a:rPr lang="en-US" sz="1600" dirty="0" smtClean="0">
                <a:solidFill>
                  <a:srgbClr val="5F5F5F"/>
                </a:solidFill>
              </a:rPr>
              <a:t>compliance.</a:t>
            </a:r>
            <a:endParaRPr lang="en-US" sz="1600" dirty="0">
              <a:solidFill>
                <a:srgbClr val="5F5F5F"/>
              </a:solidFill>
            </a:endParaRPr>
          </a:p>
        </p:txBody>
      </p:sp>
      <p:sp>
        <p:nvSpPr>
          <p:cNvPr id="53" name="CuadroTexto 52"/>
          <p:cNvSpPr txBox="1"/>
          <p:nvPr/>
        </p:nvSpPr>
        <p:spPr>
          <a:xfrm>
            <a:off x="1817483" y="3607288"/>
            <a:ext cx="3896176" cy="584775"/>
          </a:xfrm>
          <a:prstGeom prst="rect">
            <a:avLst/>
          </a:prstGeom>
          <a:noFill/>
        </p:spPr>
        <p:txBody>
          <a:bodyPr wrap="square" rtlCol="0">
            <a:spAutoFit/>
          </a:bodyPr>
          <a:lstStyle/>
          <a:p>
            <a:pPr algn="r"/>
            <a:r>
              <a:rPr lang="en-US" sz="1600" dirty="0" smtClean="0">
                <a:solidFill>
                  <a:srgbClr val="5F5F5F"/>
                </a:solidFill>
              </a:rPr>
              <a:t>Possible misconception of debt manager guaranteeing creditworthiness.</a:t>
            </a:r>
            <a:endParaRPr lang="en-US" sz="1600" dirty="0">
              <a:solidFill>
                <a:srgbClr val="5F5F5F"/>
              </a:solidFill>
            </a:endParaRPr>
          </a:p>
        </p:txBody>
      </p:sp>
    </p:spTree>
    <p:extLst>
      <p:ext uri="{BB962C8B-B14F-4D97-AF65-F5344CB8AC3E}">
        <p14:creationId xmlns:p14="http://schemas.microsoft.com/office/powerpoint/2010/main" val="26733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Rectángulo redondeado"/>
          <p:cNvSpPr/>
          <p:nvPr/>
        </p:nvSpPr>
        <p:spPr>
          <a:xfrm>
            <a:off x="1763683" y="2537144"/>
            <a:ext cx="9228860" cy="875757"/>
          </a:xfrm>
          <a:prstGeom prst="roundRect">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800" b="1" dirty="0">
                <a:solidFill>
                  <a:schemeClr val="bg1"/>
                </a:solidFill>
              </a:rPr>
              <a:t>Selected countries’ experience</a:t>
            </a:r>
          </a:p>
        </p:txBody>
      </p:sp>
      <p:sp>
        <p:nvSpPr>
          <p:cNvPr id="12" name="6 Rectángulo redondeado"/>
          <p:cNvSpPr/>
          <p:nvPr/>
        </p:nvSpPr>
        <p:spPr>
          <a:xfrm>
            <a:off x="603644" y="2537138"/>
            <a:ext cx="1152125" cy="875763"/>
          </a:xfrm>
          <a:prstGeom prst="roundRect">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bg1"/>
                </a:solidFill>
              </a:rPr>
              <a:t>2</a:t>
            </a:r>
          </a:p>
        </p:txBody>
      </p:sp>
      <p:sp>
        <p:nvSpPr>
          <p:cNvPr id="15" name="11 Rectángulo redondeado"/>
          <p:cNvSpPr/>
          <p:nvPr/>
        </p:nvSpPr>
        <p:spPr>
          <a:xfrm>
            <a:off x="1775516" y="927279"/>
            <a:ext cx="9228859" cy="100455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800" b="1" dirty="0">
                <a:solidFill>
                  <a:srgbClr val="4D4D4D"/>
                </a:solidFill>
              </a:rPr>
              <a:t>Definition, characteristics and advantages of a Primary Dealer System</a:t>
            </a:r>
          </a:p>
        </p:txBody>
      </p:sp>
      <p:sp>
        <p:nvSpPr>
          <p:cNvPr id="16" name="12 Rectángulo redondeado"/>
          <p:cNvSpPr/>
          <p:nvPr/>
        </p:nvSpPr>
        <p:spPr>
          <a:xfrm>
            <a:off x="611555" y="927279"/>
            <a:ext cx="1152128" cy="100455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1</a:t>
            </a:r>
          </a:p>
        </p:txBody>
      </p:sp>
      <p:sp>
        <p:nvSpPr>
          <p:cNvPr id="18" name="11 Rectángulo redondeado"/>
          <p:cNvSpPr/>
          <p:nvPr/>
        </p:nvSpPr>
        <p:spPr>
          <a:xfrm>
            <a:off x="1775517" y="4028414"/>
            <a:ext cx="9217026" cy="847420"/>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800" b="1" dirty="0" smtClean="0">
                <a:solidFill>
                  <a:srgbClr val="4D4D4D"/>
                </a:solidFill>
              </a:rPr>
              <a:t>Primary Dealers System in Mexico</a:t>
            </a:r>
            <a:endParaRPr lang="en-US" sz="2800" b="1" dirty="0">
              <a:solidFill>
                <a:srgbClr val="4D4D4D"/>
              </a:solidFill>
            </a:endParaRPr>
          </a:p>
        </p:txBody>
      </p:sp>
      <p:sp>
        <p:nvSpPr>
          <p:cNvPr id="19" name="12 Rectángulo redondeado"/>
          <p:cNvSpPr/>
          <p:nvPr/>
        </p:nvSpPr>
        <p:spPr>
          <a:xfrm>
            <a:off x="611555" y="4011999"/>
            <a:ext cx="1152128" cy="850956"/>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3</a:t>
            </a:r>
          </a:p>
        </p:txBody>
      </p:sp>
    </p:spTree>
    <p:extLst>
      <p:ext uri="{BB962C8B-B14F-4D97-AF65-F5344CB8AC3E}">
        <p14:creationId xmlns:p14="http://schemas.microsoft.com/office/powerpoint/2010/main" val="1900121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02900" y="236661"/>
            <a:ext cx="10972800" cy="936104"/>
          </a:xfrm>
        </p:spPr>
        <p:txBody>
          <a:bodyPr/>
          <a:lstStyle/>
          <a:p>
            <a:r>
              <a:rPr lang="en-US" dirty="0" smtClean="0"/>
              <a:t>Selected countries’ experience: Development </a:t>
            </a:r>
            <a:r>
              <a:rPr lang="en-US" dirty="0"/>
              <a:t>of Primary Dealer </a:t>
            </a:r>
            <a:r>
              <a:rPr lang="en-US" dirty="0" smtClean="0"/>
              <a:t>Systems</a:t>
            </a:r>
            <a:endParaRPr lang="es-MX" dirty="0"/>
          </a:p>
        </p:txBody>
      </p:sp>
      <p:sp>
        <p:nvSpPr>
          <p:cNvPr id="6" name="8 CuadroTexto"/>
          <p:cNvSpPr txBox="1"/>
          <p:nvPr/>
        </p:nvSpPr>
        <p:spPr>
          <a:xfrm>
            <a:off x="3237467" y="1076719"/>
            <a:ext cx="5239265" cy="307777"/>
          </a:xfrm>
          <a:prstGeom prst="rect">
            <a:avLst/>
          </a:prstGeom>
          <a:noFill/>
        </p:spPr>
        <p:txBody>
          <a:bodyPr wrap="square" rtlCol="0">
            <a:spAutoFit/>
          </a:bodyPr>
          <a:lstStyle/>
          <a:p>
            <a:pPr algn="ctr"/>
            <a:r>
              <a:rPr lang="en-US" sz="1400" b="1" dirty="0" smtClean="0"/>
              <a:t>Year of Establishment of a Primary Dealer System</a:t>
            </a:r>
            <a:endParaRPr lang="en-US" sz="1400" dirty="0"/>
          </a:p>
        </p:txBody>
      </p:sp>
      <p:pic>
        <p:nvPicPr>
          <p:cNvPr id="7" name="Imagen 7"/>
          <p:cNvPicPr>
            <a:picLocks noChangeAspect="1"/>
          </p:cNvPicPr>
          <p:nvPr/>
        </p:nvPicPr>
        <p:blipFill rotWithShape="1">
          <a:blip r:embed="rId2"/>
          <a:srcRect l="5722" t="90485" r="8767" b="2228"/>
          <a:stretch/>
        </p:blipFill>
        <p:spPr>
          <a:xfrm>
            <a:off x="3237466" y="5733535"/>
            <a:ext cx="5239265" cy="362645"/>
          </a:xfrm>
          <a:prstGeom prst="rect">
            <a:avLst/>
          </a:prstGeom>
        </p:spPr>
      </p:pic>
      <p:sp>
        <p:nvSpPr>
          <p:cNvPr id="9" name="Rectángulo 9"/>
          <p:cNvSpPr/>
          <p:nvPr/>
        </p:nvSpPr>
        <p:spPr>
          <a:xfrm>
            <a:off x="3109981" y="6096180"/>
            <a:ext cx="5614934" cy="461665"/>
          </a:xfrm>
          <a:prstGeom prst="rect">
            <a:avLst/>
          </a:prstGeom>
        </p:spPr>
        <p:txBody>
          <a:bodyPr wrap="square">
            <a:spAutoFit/>
          </a:bodyPr>
          <a:lstStyle/>
          <a:p>
            <a:r>
              <a:rPr lang="en-US" sz="800" dirty="0"/>
              <a:t>Source: Finance ministries, central banks and other national authorities.</a:t>
            </a:r>
          </a:p>
          <a:p>
            <a:r>
              <a:rPr lang="en-US" sz="800" dirty="0"/>
              <a:t>Note: If the country appears more than once it is because there were important changes in their primary </a:t>
            </a:r>
            <a:r>
              <a:rPr lang="en-US" sz="800"/>
              <a:t>dealer system</a:t>
            </a:r>
            <a:r>
              <a:rPr lang="en-US" sz="800" dirty="0"/>
              <a:t>.</a:t>
            </a:r>
            <a:r>
              <a:rPr lang="en-US" sz="800"/>
              <a:t> The size of the circle represents the number of primary dealers in each country.</a:t>
            </a:r>
            <a:endParaRPr lang="es-MX" sz="800" dirty="0"/>
          </a:p>
        </p:txBody>
      </p:sp>
      <p:pic>
        <p:nvPicPr>
          <p:cNvPr id="5" name="Imagen 1"/>
          <p:cNvPicPr>
            <a:picLocks noChangeAspect="1"/>
          </p:cNvPicPr>
          <p:nvPr/>
        </p:nvPicPr>
        <p:blipFill rotWithShape="1">
          <a:blip r:embed="rId3"/>
          <a:srcRect l="6136" t="974" r="3505" b="622"/>
          <a:stretch/>
        </p:blipFill>
        <p:spPr>
          <a:xfrm>
            <a:off x="3039761" y="1410256"/>
            <a:ext cx="5939482" cy="4448432"/>
          </a:xfrm>
          <a:prstGeom prst="rect">
            <a:avLst/>
          </a:prstGeom>
        </p:spPr>
      </p:pic>
    </p:spTree>
    <p:extLst>
      <p:ext uri="{BB962C8B-B14F-4D97-AF65-F5344CB8AC3E}">
        <p14:creationId xmlns:p14="http://schemas.microsoft.com/office/powerpoint/2010/main" val="293190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95808" y="988669"/>
            <a:ext cx="10986592" cy="964166"/>
          </a:xfrm>
        </p:spPr>
        <p:txBody>
          <a:bodyPr>
            <a:normAutofit fontScale="92500" lnSpcReduction="20000"/>
          </a:bodyPr>
          <a:lstStyle/>
          <a:p>
            <a:pPr algn="just"/>
            <a:r>
              <a:rPr lang="en-US" sz="1700" dirty="0">
                <a:solidFill>
                  <a:srgbClr val="000000"/>
                </a:solidFill>
              </a:rPr>
              <a:t>The selection criteria for primary dealers is related to their role in the primary and secondary markets for government securities, it also depends on the development of the country’s  domestic financial market. </a:t>
            </a:r>
          </a:p>
          <a:p>
            <a:pPr algn="just"/>
            <a:r>
              <a:rPr lang="en-US" sz="1700" dirty="0">
                <a:solidFill>
                  <a:srgbClr val="000000"/>
                </a:solidFill>
              </a:rPr>
              <a:t>Rights are arrangements that should allow the primary dealers to perform efficiently</a:t>
            </a:r>
            <a:r>
              <a:rPr lang="es-MX" sz="1700" dirty="0">
                <a:solidFill>
                  <a:srgbClr val="000000"/>
                </a:solidFill>
              </a:rPr>
              <a:t> and </a:t>
            </a:r>
            <a:r>
              <a:rPr lang="en-US" sz="1700" dirty="0">
                <a:solidFill>
                  <a:srgbClr val="000000"/>
                </a:solidFill>
              </a:rPr>
              <a:t> obligations are the commitments they make to perform certain activities.</a:t>
            </a:r>
            <a:endParaRPr lang="es-MX" sz="1700" dirty="0">
              <a:solidFill>
                <a:srgbClr val="000000"/>
              </a:solidFill>
            </a:endParaRPr>
          </a:p>
          <a:p>
            <a:pPr algn="just"/>
            <a:endParaRPr lang="es-MX" dirty="0"/>
          </a:p>
        </p:txBody>
      </p:sp>
      <p:sp>
        <p:nvSpPr>
          <p:cNvPr id="3" name="Título 2"/>
          <p:cNvSpPr>
            <a:spLocks noGrp="1"/>
          </p:cNvSpPr>
          <p:nvPr>
            <p:ph type="title"/>
          </p:nvPr>
        </p:nvSpPr>
        <p:spPr/>
        <p:txBody>
          <a:bodyPr/>
          <a:lstStyle/>
          <a:p>
            <a:r>
              <a:rPr lang="en-US" dirty="0"/>
              <a:t>Selected countries’ experience: Selection criteria, obligations and rights</a:t>
            </a:r>
            <a:endParaRPr lang="es-MX" dirty="0"/>
          </a:p>
        </p:txBody>
      </p:sp>
      <p:sp>
        <p:nvSpPr>
          <p:cNvPr id="15" name="Rectángulo 13"/>
          <p:cNvSpPr/>
          <p:nvPr/>
        </p:nvSpPr>
        <p:spPr>
          <a:xfrm>
            <a:off x="1518647" y="6364625"/>
            <a:ext cx="3204653" cy="215444"/>
          </a:xfrm>
          <a:prstGeom prst="rect">
            <a:avLst/>
          </a:prstGeom>
        </p:spPr>
        <p:txBody>
          <a:bodyPr wrap="square">
            <a:spAutoFit/>
          </a:bodyPr>
          <a:lstStyle/>
          <a:p>
            <a:r>
              <a:rPr lang="en-US" sz="800" dirty="0">
                <a:solidFill>
                  <a:srgbClr val="000000"/>
                </a:solidFill>
              </a:rPr>
              <a:t>Source: Finance ministries, central banks and other national authorities.</a:t>
            </a:r>
            <a:endParaRPr lang="es-MX" sz="800" dirty="0">
              <a:solidFill>
                <a:srgbClr val="000000"/>
              </a:solidFill>
            </a:endParaRPr>
          </a:p>
        </p:txBody>
      </p:sp>
      <p:pic>
        <p:nvPicPr>
          <p:cNvPr id="5" name="Imagen 4"/>
          <p:cNvPicPr>
            <a:picLocks noChangeAspect="1"/>
          </p:cNvPicPr>
          <p:nvPr/>
        </p:nvPicPr>
        <p:blipFill>
          <a:blip r:embed="rId2"/>
          <a:stretch>
            <a:fillRect/>
          </a:stretch>
        </p:blipFill>
        <p:spPr>
          <a:xfrm>
            <a:off x="6851033" y="1952835"/>
            <a:ext cx="4042673" cy="2160000"/>
          </a:xfrm>
          <a:prstGeom prst="rect">
            <a:avLst/>
          </a:prstGeom>
        </p:spPr>
      </p:pic>
      <p:pic>
        <p:nvPicPr>
          <p:cNvPr id="9" name="Imagen 8"/>
          <p:cNvPicPr>
            <a:picLocks noChangeAspect="1"/>
          </p:cNvPicPr>
          <p:nvPr/>
        </p:nvPicPr>
        <p:blipFill>
          <a:blip r:embed="rId3"/>
          <a:stretch>
            <a:fillRect/>
          </a:stretch>
        </p:blipFill>
        <p:spPr>
          <a:xfrm>
            <a:off x="4116649" y="4212591"/>
            <a:ext cx="3747195" cy="2160000"/>
          </a:xfrm>
          <a:prstGeom prst="rect">
            <a:avLst/>
          </a:prstGeom>
        </p:spPr>
      </p:pic>
      <p:pic>
        <p:nvPicPr>
          <p:cNvPr id="11" name="Imagen 5"/>
          <p:cNvPicPr>
            <a:picLocks noChangeAspect="1"/>
          </p:cNvPicPr>
          <p:nvPr/>
        </p:nvPicPr>
        <p:blipFill>
          <a:blip r:embed="rId4"/>
          <a:stretch>
            <a:fillRect/>
          </a:stretch>
        </p:blipFill>
        <p:spPr>
          <a:xfrm>
            <a:off x="1677678" y="1952835"/>
            <a:ext cx="3861357" cy="2160000"/>
          </a:xfrm>
          <a:prstGeom prst="rect">
            <a:avLst/>
          </a:prstGeom>
        </p:spPr>
      </p:pic>
    </p:spTree>
    <p:extLst>
      <p:ext uri="{BB962C8B-B14F-4D97-AF65-F5344CB8AC3E}">
        <p14:creationId xmlns:p14="http://schemas.microsoft.com/office/powerpoint/2010/main" val="318473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95808" y="1268761"/>
            <a:ext cx="10986591" cy="1408536"/>
          </a:xfrm>
        </p:spPr>
        <p:txBody>
          <a:bodyPr/>
          <a:lstStyle/>
          <a:p>
            <a:pPr algn="just"/>
            <a:r>
              <a:rPr lang="en-US" dirty="0">
                <a:solidFill>
                  <a:srgbClr val="000000"/>
                </a:solidFill>
              </a:rPr>
              <a:t>The arrangement between primary dealers and authorities must be transparent and responsibilities clearly defined.  A continuous flow of communications among the ministry of finance, the central bank, and primary dealers is essential.</a:t>
            </a:r>
            <a:r>
              <a:rPr lang="en-US" baseline="30000" dirty="0">
                <a:solidFill>
                  <a:srgbClr val="000000"/>
                </a:solidFill>
              </a:rPr>
              <a:t>2</a:t>
            </a:r>
            <a:endParaRPr lang="es-MX" dirty="0"/>
          </a:p>
        </p:txBody>
      </p:sp>
      <p:sp>
        <p:nvSpPr>
          <p:cNvPr id="3" name="Título 2"/>
          <p:cNvSpPr>
            <a:spLocks noGrp="1"/>
          </p:cNvSpPr>
          <p:nvPr>
            <p:ph type="title"/>
          </p:nvPr>
        </p:nvSpPr>
        <p:spPr/>
        <p:txBody>
          <a:bodyPr/>
          <a:lstStyle/>
          <a:p>
            <a:r>
              <a:rPr lang="en-US" dirty="0"/>
              <a:t>Selected countries’ experience: Relationship </a:t>
            </a:r>
            <a:r>
              <a:rPr lang="en-US" dirty="0" smtClean="0"/>
              <a:t>with the authorities</a:t>
            </a:r>
            <a:endParaRPr lang="es-MX" dirty="0"/>
          </a:p>
        </p:txBody>
      </p:sp>
      <p:pic>
        <p:nvPicPr>
          <p:cNvPr id="4" name="Imagen 3"/>
          <p:cNvPicPr>
            <a:picLocks noChangeAspect="1"/>
          </p:cNvPicPr>
          <p:nvPr/>
        </p:nvPicPr>
        <p:blipFill>
          <a:blip r:embed="rId2"/>
          <a:stretch>
            <a:fillRect/>
          </a:stretch>
        </p:blipFill>
        <p:spPr>
          <a:xfrm>
            <a:off x="1334394" y="3462765"/>
            <a:ext cx="3396014" cy="1260000"/>
          </a:xfrm>
          <a:prstGeom prst="rect">
            <a:avLst/>
          </a:prstGeom>
        </p:spPr>
      </p:pic>
      <p:sp>
        <p:nvSpPr>
          <p:cNvPr id="7" name="CuadroTexto 3">
            <a:extLst>
              <a:ext uri="{FF2B5EF4-FFF2-40B4-BE49-F238E27FC236}">
                <a16:creationId xmlns:lc="http://schemas.openxmlformats.org/drawingml/2006/lockedCanvas" xmlns:a16="http://schemas.microsoft.com/office/drawing/2014/main" xmlns:xdr="http://schemas.openxmlformats.org/drawingml/2006/spreadsheetDrawing" xmlns="" id="{DB602E5D-A396-4067-A3CF-FFE5B4D4C710}"/>
              </a:ext>
            </a:extLst>
          </p:cNvPr>
          <p:cNvSpPr txBox="1"/>
          <p:nvPr/>
        </p:nvSpPr>
        <p:spPr>
          <a:xfrm>
            <a:off x="6229608" y="5357654"/>
            <a:ext cx="5665830" cy="4677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smtClean="0">
                <a:solidFill>
                  <a:schemeClr val="tx1"/>
                </a:solidFill>
              </a:rPr>
              <a:t>Note:</a:t>
            </a:r>
            <a:r>
              <a:rPr lang="en-US" sz="800" baseline="0" dirty="0" smtClean="0">
                <a:solidFill>
                  <a:schemeClr val="tx1"/>
                </a:solidFill>
              </a:rPr>
              <a:t> A</a:t>
            </a:r>
            <a:r>
              <a:rPr lang="en-US" sz="800" dirty="0" smtClean="0">
                <a:solidFill>
                  <a:schemeClr val="tx1"/>
                </a:solidFill>
              </a:rPr>
              <a:t> survey questionnaire on primary dealers was sent by the IMF to</a:t>
            </a:r>
            <a:r>
              <a:rPr lang="en-US" sz="800" baseline="0" dirty="0" smtClean="0">
                <a:solidFill>
                  <a:schemeClr val="tx1"/>
                </a:solidFill>
              </a:rPr>
              <a:t> </a:t>
            </a:r>
            <a:r>
              <a:rPr lang="en-US" sz="800" dirty="0" smtClean="0">
                <a:solidFill>
                  <a:schemeClr val="tx1"/>
                </a:solidFill>
              </a:rPr>
              <a:t>47 countries. Of the 39 respondents, 20 were advanced economies, 13 were emerging markets, and 6 were</a:t>
            </a:r>
            <a:r>
              <a:rPr lang="en-US" sz="800" baseline="0" dirty="0" smtClean="0">
                <a:solidFill>
                  <a:schemeClr val="tx1"/>
                </a:solidFill>
              </a:rPr>
              <a:t> </a:t>
            </a:r>
            <a:r>
              <a:rPr lang="en-US" sz="800" dirty="0" smtClean="0">
                <a:solidFill>
                  <a:schemeClr val="tx1"/>
                </a:solidFill>
              </a:rPr>
              <a:t>developing countries</a:t>
            </a:r>
            <a:r>
              <a:rPr lang="es-MX" sz="800" dirty="0" smtClean="0">
                <a:solidFill>
                  <a:schemeClr val="tx1"/>
                </a:solidFill>
              </a:rPr>
              <a:t>. </a:t>
            </a:r>
          </a:p>
          <a:p>
            <a:r>
              <a:rPr lang="en-US" sz="800" dirty="0">
                <a:solidFill>
                  <a:schemeClr val="tx1"/>
                </a:solidFill>
              </a:rPr>
              <a:t>Source: IMF staff survey of national authorities (2001). </a:t>
            </a:r>
          </a:p>
        </p:txBody>
      </p:sp>
      <p:sp>
        <p:nvSpPr>
          <p:cNvPr id="8" name="Rectángulo 7"/>
          <p:cNvSpPr/>
          <p:nvPr/>
        </p:nvSpPr>
        <p:spPr>
          <a:xfrm>
            <a:off x="1334394" y="5142210"/>
            <a:ext cx="3204653" cy="215444"/>
          </a:xfrm>
          <a:prstGeom prst="rect">
            <a:avLst/>
          </a:prstGeom>
        </p:spPr>
        <p:txBody>
          <a:bodyPr wrap="square">
            <a:spAutoFit/>
          </a:bodyPr>
          <a:lstStyle/>
          <a:p>
            <a:r>
              <a:rPr lang="en-US" sz="800" dirty="0"/>
              <a:t>Source: Finance ministries, central banks and other national authorities.</a:t>
            </a:r>
            <a:endParaRPr lang="es-MX" sz="800" dirty="0"/>
          </a:p>
        </p:txBody>
      </p:sp>
      <p:sp>
        <p:nvSpPr>
          <p:cNvPr id="9" name="8 CuadroTexto"/>
          <p:cNvSpPr txBox="1"/>
          <p:nvPr/>
        </p:nvSpPr>
        <p:spPr>
          <a:xfrm>
            <a:off x="693100" y="2838367"/>
            <a:ext cx="4678602" cy="307777"/>
          </a:xfrm>
          <a:prstGeom prst="rect">
            <a:avLst/>
          </a:prstGeom>
          <a:noFill/>
        </p:spPr>
        <p:txBody>
          <a:bodyPr wrap="square" rtlCol="0">
            <a:spAutoFit/>
          </a:bodyPr>
          <a:lstStyle/>
          <a:p>
            <a:pPr algn="ctr"/>
            <a:r>
              <a:rPr lang="en-US" sz="1400" b="1" dirty="0" smtClean="0"/>
              <a:t>Institutions Responsible for Supervision and Enforcement</a:t>
            </a:r>
            <a:endParaRPr lang="en-US" sz="1400" dirty="0"/>
          </a:p>
        </p:txBody>
      </p:sp>
      <p:sp>
        <p:nvSpPr>
          <p:cNvPr id="10" name="8 CuadroTexto"/>
          <p:cNvSpPr txBox="1"/>
          <p:nvPr/>
        </p:nvSpPr>
        <p:spPr>
          <a:xfrm>
            <a:off x="6311986" y="2851860"/>
            <a:ext cx="4678602" cy="307777"/>
          </a:xfrm>
          <a:prstGeom prst="rect">
            <a:avLst/>
          </a:prstGeom>
          <a:noFill/>
        </p:spPr>
        <p:txBody>
          <a:bodyPr wrap="square" rtlCol="0">
            <a:spAutoFit/>
          </a:bodyPr>
          <a:lstStyle/>
          <a:p>
            <a:pPr algn="ctr"/>
            <a:r>
              <a:rPr lang="en-US" sz="1400" b="1" dirty="0" smtClean="0"/>
              <a:t>Recommendation of a Primary Dealer System</a:t>
            </a:r>
            <a:endParaRPr lang="en-US" sz="1400" dirty="0"/>
          </a:p>
        </p:txBody>
      </p:sp>
      <p:pic>
        <p:nvPicPr>
          <p:cNvPr id="11" name="Imagen 4"/>
          <p:cNvPicPr>
            <a:picLocks noChangeAspect="1"/>
          </p:cNvPicPr>
          <p:nvPr/>
        </p:nvPicPr>
        <p:blipFill rotWithShape="1">
          <a:blip r:embed="rId3"/>
          <a:srcRect l="3187" t="17719" r="6060"/>
          <a:stretch/>
        </p:blipFill>
        <p:spPr>
          <a:xfrm>
            <a:off x="6082208" y="3194764"/>
            <a:ext cx="5560542" cy="2055168"/>
          </a:xfrm>
          <a:prstGeom prst="rect">
            <a:avLst/>
          </a:prstGeom>
        </p:spPr>
      </p:pic>
      <p:sp>
        <p:nvSpPr>
          <p:cNvPr id="13" name="8 CuadroTexto"/>
          <p:cNvSpPr txBox="1"/>
          <p:nvPr/>
        </p:nvSpPr>
        <p:spPr>
          <a:xfrm>
            <a:off x="0" y="6212251"/>
            <a:ext cx="7512387" cy="246221"/>
          </a:xfrm>
          <a:prstGeom prst="rect">
            <a:avLst/>
          </a:prstGeom>
          <a:noFill/>
        </p:spPr>
        <p:txBody>
          <a:bodyPr wrap="square" rtlCol="0">
            <a:spAutoFit/>
          </a:bodyPr>
          <a:lstStyle/>
          <a:p>
            <a:r>
              <a:rPr lang="es-MX" sz="1000" dirty="0">
                <a:solidFill>
                  <a:srgbClr val="000000"/>
                </a:solidFill>
              </a:rPr>
              <a:t>2</a:t>
            </a:r>
            <a:r>
              <a:rPr lang="es-MX" sz="1000" dirty="0" smtClean="0">
                <a:solidFill>
                  <a:srgbClr val="000000"/>
                </a:solidFill>
              </a:rPr>
              <a:t>/  “</a:t>
            </a:r>
            <a:r>
              <a:rPr lang="en-US" sz="1000" dirty="0" smtClean="0">
                <a:solidFill>
                  <a:srgbClr val="000000"/>
                </a:solidFill>
              </a:rPr>
              <a:t>Primary </a:t>
            </a:r>
            <a:r>
              <a:rPr lang="en-US" sz="1000" dirty="0">
                <a:solidFill>
                  <a:srgbClr val="000000"/>
                </a:solidFill>
              </a:rPr>
              <a:t>dealers in government </a:t>
            </a:r>
            <a:r>
              <a:rPr lang="en-US" sz="1000" dirty="0" smtClean="0">
                <a:solidFill>
                  <a:srgbClr val="000000"/>
                </a:solidFill>
              </a:rPr>
              <a:t>securities”, </a:t>
            </a:r>
            <a:r>
              <a:rPr lang="en-US" sz="1000" dirty="0">
                <a:solidFill>
                  <a:srgbClr val="000000"/>
                </a:solidFill>
              </a:rPr>
              <a:t>Marco </a:t>
            </a:r>
            <a:r>
              <a:rPr lang="en-US" sz="1000" dirty="0" err="1">
                <a:solidFill>
                  <a:srgbClr val="000000"/>
                </a:solidFill>
              </a:rPr>
              <a:t>Arnone</a:t>
            </a:r>
            <a:r>
              <a:rPr lang="en-US" sz="1000" dirty="0">
                <a:solidFill>
                  <a:srgbClr val="000000"/>
                </a:solidFill>
              </a:rPr>
              <a:t> and </a:t>
            </a:r>
            <a:r>
              <a:rPr lang="en-US" sz="1000" dirty="0" err="1">
                <a:solidFill>
                  <a:srgbClr val="000000"/>
                </a:solidFill>
              </a:rPr>
              <a:t>Piero</a:t>
            </a:r>
            <a:r>
              <a:rPr lang="en-US" sz="1000" dirty="0">
                <a:solidFill>
                  <a:srgbClr val="000000"/>
                </a:solidFill>
              </a:rPr>
              <a:t> </a:t>
            </a:r>
            <a:r>
              <a:rPr lang="en-US" sz="1000" dirty="0" err="1" smtClean="0">
                <a:solidFill>
                  <a:srgbClr val="000000"/>
                </a:solidFill>
              </a:rPr>
              <a:t>Ugolini</a:t>
            </a:r>
            <a:r>
              <a:rPr lang="en-US" sz="1000" dirty="0" smtClean="0">
                <a:solidFill>
                  <a:srgbClr val="000000"/>
                </a:solidFill>
              </a:rPr>
              <a:t>, Washington</a:t>
            </a:r>
            <a:r>
              <a:rPr lang="en-US" sz="1000" dirty="0">
                <a:solidFill>
                  <a:srgbClr val="000000"/>
                </a:solidFill>
              </a:rPr>
              <a:t>, D.C. </a:t>
            </a:r>
            <a:r>
              <a:rPr lang="en-US" sz="1000" dirty="0" smtClean="0">
                <a:solidFill>
                  <a:srgbClr val="000000"/>
                </a:solidFill>
              </a:rPr>
              <a:t>, International </a:t>
            </a:r>
            <a:r>
              <a:rPr lang="en-US" sz="1000" dirty="0">
                <a:solidFill>
                  <a:srgbClr val="000000"/>
                </a:solidFill>
              </a:rPr>
              <a:t>Monetary Fund, </a:t>
            </a:r>
            <a:r>
              <a:rPr lang="en-US" sz="1000" dirty="0" smtClean="0">
                <a:solidFill>
                  <a:srgbClr val="000000"/>
                </a:solidFill>
              </a:rPr>
              <a:t>2004. </a:t>
            </a:r>
            <a:endParaRPr lang="es-MX" sz="1000" dirty="0">
              <a:solidFill>
                <a:srgbClr val="000000"/>
              </a:solidFill>
            </a:endParaRPr>
          </a:p>
        </p:txBody>
      </p:sp>
    </p:spTree>
    <p:extLst>
      <p:ext uri="{BB962C8B-B14F-4D97-AF65-F5344CB8AC3E}">
        <p14:creationId xmlns:p14="http://schemas.microsoft.com/office/powerpoint/2010/main" val="142337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Rectángulo redondeado"/>
          <p:cNvSpPr/>
          <p:nvPr/>
        </p:nvSpPr>
        <p:spPr>
          <a:xfrm>
            <a:off x="1775516" y="2542097"/>
            <a:ext cx="9228860" cy="87575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800" b="1" dirty="0" smtClean="0">
                <a:solidFill>
                  <a:srgbClr val="4D4D4D"/>
                </a:solidFill>
              </a:rPr>
              <a:t>Selected </a:t>
            </a:r>
            <a:r>
              <a:rPr lang="en-US" sz="2800" b="1" dirty="0">
                <a:solidFill>
                  <a:srgbClr val="4D4D4D"/>
                </a:solidFill>
              </a:rPr>
              <a:t>c</a:t>
            </a:r>
            <a:r>
              <a:rPr lang="en-US" sz="2800" b="1" dirty="0" smtClean="0">
                <a:solidFill>
                  <a:srgbClr val="4D4D4D"/>
                </a:solidFill>
              </a:rPr>
              <a:t>ountries’ experience</a:t>
            </a:r>
            <a:endParaRPr lang="en-US" sz="2800" b="1" dirty="0">
              <a:solidFill>
                <a:srgbClr val="4D4D4D"/>
              </a:solidFill>
            </a:endParaRPr>
          </a:p>
        </p:txBody>
      </p:sp>
      <p:sp>
        <p:nvSpPr>
          <p:cNvPr id="12" name="6 Rectángulo redondeado"/>
          <p:cNvSpPr/>
          <p:nvPr/>
        </p:nvSpPr>
        <p:spPr>
          <a:xfrm>
            <a:off x="649492" y="2542097"/>
            <a:ext cx="1106277" cy="884521"/>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2</a:t>
            </a:r>
            <a:endParaRPr lang="es-MX" sz="3200" b="1" dirty="0">
              <a:solidFill>
                <a:srgbClr val="4D4D4D"/>
              </a:solidFill>
            </a:endParaRPr>
          </a:p>
        </p:txBody>
      </p:sp>
      <p:sp>
        <p:nvSpPr>
          <p:cNvPr id="15" name="11 Rectángulo redondeado"/>
          <p:cNvSpPr/>
          <p:nvPr/>
        </p:nvSpPr>
        <p:spPr>
          <a:xfrm>
            <a:off x="1775516" y="1008066"/>
            <a:ext cx="9228859" cy="8487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800" b="1" dirty="0">
                <a:solidFill>
                  <a:srgbClr val="4D4D4D"/>
                </a:solidFill>
              </a:rPr>
              <a:t>Definition, characteristics and advantages of a Primary Dealer System</a:t>
            </a:r>
          </a:p>
        </p:txBody>
      </p:sp>
      <p:sp>
        <p:nvSpPr>
          <p:cNvPr id="16" name="12 Rectángulo redondeado"/>
          <p:cNvSpPr/>
          <p:nvPr/>
        </p:nvSpPr>
        <p:spPr>
          <a:xfrm>
            <a:off x="649491" y="1008065"/>
            <a:ext cx="1106277" cy="848761"/>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1</a:t>
            </a:r>
          </a:p>
        </p:txBody>
      </p:sp>
      <p:sp>
        <p:nvSpPr>
          <p:cNvPr id="13" name="11 Rectángulo redondeado"/>
          <p:cNvSpPr/>
          <p:nvPr/>
        </p:nvSpPr>
        <p:spPr>
          <a:xfrm>
            <a:off x="1775516" y="4103118"/>
            <a:ext cx="9228859" cy="884521"/>
          </a:xfrm>
          <a:prstGeom prst="roundRect">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800" b="1" dirty="0">
                <a:solidFill>
                  <a:schemeClr val="bg1"/>
                </a:solidFill>
              </a:rPr>
              <a:t>Primary </a:t>
            </a:r>
            <a:r>
              <a:rPr lang="en-US" sz="2800" b="1" dirty="0" smtClean="0">
                <a:solidFill>
                  <a:schemeClr val="bg1"/>
                </a:solidFill>
              </a:rPr>
              <a:t>Dealers System </a:t>
            </a:r>
            <a:r>
              <a:rPr lang="en-US" sz="2800" b="1" dirty="0">
                <a:solidFill>
                  <a:schemeClr val="bg1"/>
                </a:solidFill>
              </a:rPr>
              <a:t>in Mexico</a:t>
            </a:r>
          </a:p>
        </p:txBody>
      </p:sp>
      <p:sp>
        <p:nvSpPr>
          <p:cNvPr id="14" name="12 Rectángulo redondeado"/>
          <p:cNvSpPr/>
          <p:nvPr/>
        </p:nvSpPr>
        <p:spPr>
          <a:xfrm>
            <a:off x="649491" y="4093212"/>
            <a:ext cx="1106278" cy="894427"/>
          </a:xfrm>
          <a:prstGeom prst="roundRect">
            <a:avLst/>
          </a:prstGeom>
          <a:solidFill>
            <a:schemeClr val="tx1"/>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bg1"/>
                </a:solidFill>
              </a:rPr>
              <a:t>3</a:t>
            </a:r>
            <a:endParaRPr lang="es-MX" sz="3200" b="1" dirty="0">
              <a:solidFill>
                <a:schemeClr val="bg1"/>
              </a:solidFill>
            </a:endParaRPr>
          </a:p>
        </p:txBody>
      </p:sp>
    </p:spTree>
    <p:extLst>
      <p:ext uri="{BB962C8B-B14F-4D97-AF65-F5344CB8AC3E}">
        <p14:creationId xmlns:p14="http://schemas.microsoft.com/office/powerpoint/2010/main" val="1851890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SERVADA">
  <a:themeElements>
    <a:clrScheme name="Gama Final Banco">
      <a:dk1>
        <a:srgbClr val="182B47"/>
      </a:dk1>
      <a:lt1>
        <a:srgbClr val="FFFFFF"/>
      </a:lt1>
      <a:dk2>
        <a:srgbClr val="00727C"/>
      </a:dk2>
      <a:lt2>
        <a:srgbClr val="8C734A"/>
      </a:lt2>
      <a:accent1>
        <a:srgbClr val="31B133"/>
      </a:accent1>
      <a:accent2>
        <a:srgbClr val="6D3A77"/>
      </a:accent2>
      <a:accent3>
        <a:srgbClr val="3D7DDA"/>
      </a:accent3>
      <a:accent4>
        <a:srgbClr val="FF7800"/>
      </a:accent4>
      <a:accent5>
        <a:srgbClr val="FFCB00"/>
      </a:accent5>
      <a:accent6>
        <a:srgbClr val="BF0A33"/>
      </a:accent6>
      <a:hlink>
        <a:srgbClr val="8C734A"/>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solid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AZUL" id="{BE07B3F0-82CE-4274-8404-53F71D2BAF84}" vid="{669E0480-1C54-4470-8E4D-19CEFDEEC804}"/>
    </a:ext>
  </a:extLst>
</a:theme>
</file>

<file path=ppt/theme/theme2.xml><?xml version="1.0" encoding="utf-8"?>
<a:theme xmlns:a="http://schemas.openxmlformats.org/drawingml/2006/main" name="1_RESERVADA">
  <a:themeElements>
    <a:clrScheme name="Gama Final Banco">
      <a:dk1>
        <a:srgbClr val="182B47"/>
      </a:dk1>
      <a:lt1>
        <a:srgbClr val="FFFFFF"/>
      </a:lt1>
      <a:dk2>
        <a:srgbClr val="00727C"/>
      </a:dk2>
      <a:lt2>
        <a:srgbClr val="8C734A"/>
      </a:lt2>
      <a:accent1>
        <a:srgbClr val="31B133"/>
      </a:accent1>
      <a:accent2>
        <a:srgbClr val="6D3A77"/>
      </a:accent2>
      <a:accent3>
        <a:srgbClr val="3D7DDA"/>
      </a:accent3>
      <a:accent4>
        <a:srgbClr val="FF7800"/>
      </a:accent4>
      <a:accent5>
        <a:srgbClr val="FFCB00"/>
      </a:accent5>
      <a:accent6>
        <a:srgbClr val="BF0A33"/>
      </a:accent6>
      <a:hlink>
        <a:srgbClr val="8C734A"/>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solid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AZUL" id="{BE07B3F0-82CE-4274-8404-53F71D2BAF84}" vid="{669E0480-1C54-4470-8E4D-19CEFDEEC804}"/>
    </a:ext>
  </a:extLst>
</a:theme>
</file>

<file path=ppt/theme/theme3.xml><?xml version="1.0" encoding="utf-8"?>
<a:theme xmlns:a="http://schemas.openxmlformats.org/drawingml/2006/main" name="2_RESERVADA">
  <a:themeElements>
    <a:clrScheme name="Gama Final Banco">
      <a:dk1>
        <a:srgbClr val="182B47"/>
      </a:dk1>
      <a:lt1>
        <a:srgbClr val="FFFFFF"/>
      </a:lt1>
      <a:dk2>
        <a:srgbClr val="00727C"/>
      </a:dk2>
      <a:lt2>
        <a:srgbClr val="8C734A"/>
      </a:lt2>
      <a:accent1>
        <a:srgbClr val="31B133"/>
      </a:accent1>
      <a:accent2>
        <a:srgbClr val="6D3A77"/>
      </a:accent2>
      <a:accent3>
        <a:srgbClr val="3D7DDA"/>
      </a:accent3>
      <a:accent4>
        <a:srgbClr val="FF7800"/>
      </a:accent4>
      <a:accent5>
        <a:srgbClr val="FFCB00"/>
      </a:accent5>
      <a:accent6>
        <a:srgbClr val="BF0A33"/>
      </a:accent6>
      <a:hlink>
        <a:srgbClr val="8C734A"/>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solid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AZUL" id="{BE07B3F0-82CE-4274-8404-53F71D2BAF84}" vid="{669E0480-1C54-4470-8E4D-19CEFDEEC804}"/>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26F6A2268DCE941B4C03A61FA625234" ma:contentTypeVersion="0" ma:contentTypeDescription="Crear nuevo documento." ma:contentTypeScope="" ma:versionID="de90feee1b40203aabd3645dcf1fc8b1">
  <xsd:schema xmlns:xsd="http://www.w3.org/2001/XMLSchema" xmlns:xs="http://www.w3.org/2001/XMLSchema" xmlns:p="http://schemas.microsoft.com/office/2006/metadata/properties" targetNamespace="http://schemas.microsoft.com/office/2006/metadata/properties" ma:root="true" ma:fieldsID="ebba8a198e9bb40c3eeca6d0bd4125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52B7C3-8C0B-42F4-97AD-4E6352ED6F74}">
  <ds:schemaRefs>
    <ds:schemaRef ds:uri="http://schemas.microsoft.com/sharepoint/v3/contenttype/forms"/>
  </ds:schemaRefs>
</ds:datastoreItem>
</file>

<file path=customXml/itemProps2.xml><?xml version="1.0" encoding="utf-8"?>
<ds:datastoreItem xmlns:ds="http://schemas.openxmlformats.org/officeDocument/2006/customXml" ds:itemID="{29416892-89F0-4AF3-87A7-C0E67DD058F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0412560-EB6A-4AAB-B1E7-B04E9BFDE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22498</TotalTime>
  <Words>3961</Words>
  <Application>Microsoft Office PowerPoint</Application>
  <PresentationFormat>Panorámica</PresentationFormat>
  <Paragraphs>435</Paragraphs>
  <Slides>33</Slides>
  <Notes>8</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33</vt:i4>
      </vt:variant>
    </vt:vector>
  </HeadingPairs>
  <TitlesOfParts>
    <vt:vector size="39" baseType="lpstr">
      <vt:lpstr>Arial</vt:lpstr>
      <vt:lpstr>Calibri</vt:lpstr>
      <vt:lpstr>Wingdings</vt:lpstr>
      <vt:lpstr>RESERVADA</vt:lpstr>
      <vt:lpstr>1_RESERVADA</vt:lpstr>
      <vt:lpstr>2_RESERVADA</vt:lpstr>
      <vt:lpstr>Presentación de PowerPoint</vt:lpstr>
      <vt:lpstr>Presentación de PowerPoint</vt:lpstr>
      <vt:lpstr>Presentación de PowerPoint</vt:lpstr>
      <vt:lpstr>Potential advantages and disadvantages of implementing a Primary Dealer System</vt:lpstr>
      <vt:lpstr>Presentación de PowerPoint</vt:lpstr>
      <vt:lpstr>Selected countries’ experience: Development of Primary Dealer Systems</vt:lpstr>
      <vt:lpstr>Selected countries’ experience: Selection criteria, obligations and rights</vt:lpstr>
      <vt:lpstr>Selected countries’ experience: Relationship with the authorities</vt:lpstr>
      <vt:lpstr>Presentación de PowerPoint</vt:lpstr>
      <vt:lpstr>Presentación de PowerPoint</vt:lpstr>
      <vt:lpstr>Presentación de PowerPoint</vt:lpstr>
      <vt:lpstr>Primary Dealers System in Mexico: Characteristics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Banco de México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López Escobar Ubaldo José</dc:creator>
  <cp:lastModifiedBy>García Padilla Juan Rafael</cp:lastModifiedBy>
  <cp:revision>1456</cp:revision>
  <cp:lastPrinted>2019-04-25T14:51:44Z</cp:lastPrinted>
  <dcterms:created xsi:type="dcterms:W3CDTF">2019-01-22T18:01:46Z</dcterms:created>
  <dcterms:modified xsi:type="dcterms:W3CDTF">2019-09-04T18:04:50Z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0x010100626F6A2268DCE941B4C03A61FA625234</vt:lpwstr>
  </property>
</Properties>
</file>